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25.jpg" ContentType="image/jpg"/>
  <Override PartName="/ppt/media/image26.jpg" ContentType="image/jpg"/>
  <Override PartName="/ppt/notesSlides/notesSlide28.xml" ContentType="application/vnd.openxmlformats-officedocument.presentationml.notesSlide+xml"/>
  <Override PartName="/ppt/media/image27.jpg" ContentType="image/jpg"/>
  <Override PartName="/ppt/notesSlides/notesSlide29.xml" ContentType="application/vnd.openxmlformats-officedocument.presentationml.notesSlide+xml"/>
  <Override PartName="/ppt/media/image30.jpg" ContentType="image/jpg"/>
  <Override PartName="/ppt/media/image31.jpg" ContentType="image/jpg"/>
  <Override PartName="/ppt/notesSlides/notesSlide30.xml" ContentType="application/vnd.openxmlformats-officedocument.presentationml.notesSlide+xml"/>
  <Override PartName="/ppt/media/image34.jpg" ContentType="image/jpg"/>
  <Override PartName="/ppt/media/image35.jpg" ContentType="image/jpg"/>
  <Override PartName="/ppt/notesSlides/notesSlide31.xml" ContentType="application/vnd.openxmlformats-officedocument.presentationml.notesSlide+xml"/>
  <Override PartName="/ppt/media/image49.jpg" ContentType="image/jpg"/>
  <Override PartName="/ppt/notesSlides/notesSlide32.xml" ContentType="application/vnd.openxmlformats-officedocument.presentationml.notesSlide+xml"/>
  <Override PartName="/ppt/media/image50.jpg" ContentType="image/jpg"/>
  <Override PartName="/ppt/notesSlides/notesSlide33.xml" ContentType="application/vnd.openxmlformats-officedocument.presentationml.notesSlide+xml"/>
  <Override PartName="/ppt/media/image52.jpg" ContentType="image/jpg"/>
  <Override PartName="/ppt/media/image53.jpg" ContentType="image/jpg"/>
  <Override PartName="/ppt/media/image54.jpg" ContentType="image/jpg"/>
  <Override PartName="/ppt/media/image55.jpg" ContentType="image/jpg"/>
  <Override PartName="/ppt/media/image56.jpg" ContentType="image/jpg"/>
  <Override PartName="/ppt/notesSlides/notesSlide34.xml" ContentType="application/vnd.openxmlformats-officedocument.presentationml.notesSlide+xml"/>
  <Override PartName="/ppt/media/image57.jpg" ContentType="image/jpg"/>
  <Override PartName="/ppt/media/image58.jpg" ContentType="image/jpg"/>
  <Override PartName="/ppt/media/image59.jpg" ContentType="image/jpg"/>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60.jpg" ContentType="image/jpg"/>
  <Override PartName="/ppt/notesSlides/notesSlide37.xml" ContentType="application/vnd.openxmlformats-officedocument.presentationml.notesSlide+xml"/>
  <Override PartName="/ppt/media/image61.jpg" ContentType="image/jpg"/>
  <Override PartName="/ppt/notesSlides/notesSlide38.xml" ContentType="application/vnd.openxmlformats-officedocument.presentationml.notesSlide+xml"/>
  <Override PartName="/ppt/media/image62.jpg" ContentType="image/jpg"/>
  <Override PartName="/ppt/media/image63.jpg" ContentType="image/jpg"/>
  <Override PartName="/ppt/media/image64.jpg" ContentType="image/jpg"/>
  <Override PartName="/ppt/media/image65.jpg" ContentType="image/jp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427" r:id="rId2"/>
    <p:sldId id="437" r:id="rId3"/>
    <p:sldId id="524" r:id="rId4"/>
    <p:sldId id="525" r:id="rId5"/>
    <p:sldId id="526" r:id="rId6"/>
    <p:sldId id="523" r:id="rId7"/>
    <p:sldId id="479" r:id="rId8"/>
    <p:sldId id="480" r:id="rId9"/>
    <p:sldId id="481" r:id="rId10"/>
    <p:sldId id="466" r:id="rId11"/>
    <p:sldId id="467" r:id="rId12"/>
    <p:sldId id="468" r:id="rId13"/>
    <p:sldId id="485" r:id="rId14"/>
    <p:sldId id="482" r:id="rId15"/>
    <p:sldId id="483" r:id="rId16"/>
    <p:sldId id="484" r:id="rId17"/>
    <p:sldId id="474" r:id="rId18"/>
    <p:sldId id="470" r:id="rId19"/>
    <p:sldId id="486" r:id="rId20"/>
    <p:sldId id="472" r:id="rId21"/>
    <p:sldId id="473" r:id="rId22"/>
    <p:sldId id="283" r:id="rId23"/>
    <p:sldId id="285" r:id="rId24"/>
    <p:sldId id="284" r:id="rId25"/>
    <p:sldId id="453" r:id="rId26"/>
    <p:sldId id="475" r:id="rId27"/>
    <p:sldId id="476" r:id="rId28"/>
    <p:sldId id="491" r:id="rId29"/>
    <p:sldId id="494" r:id="rId30"/>
    <p:sldId id="495" r:id="rId31"/>
    <p:sldId id="496" r:id="rId32"/>
    <p:sldId id="267" r:id="rId33"/>
    <p:sldId id="270" r:id="rId34"/>
    <p:sldId id="271" r:id="rId35"/>
    <p:sldId id="493" r:id="rId36"/>
    <p:sldId id="501" r:id="rId37"/>
    <p:sldId id="502" r:id="rId38"/>
    <p:sldId id="499" r:id="rId39"/>
    <p:sldId id="293" r:id="rId40"/>
    <p:sldId id="509" r:id="rId41"/>
    <p:sldId id="489" r:id="rId42"/>
    <p:sldId id="488" r:id="rId43"/>
    <p:sldId id="492" r:id="rId44"/>
    <p:sldId id="508" r:id="rId45"/>
    <p:sldId id="510" r:id="rId46"/>
    <p:sldId id="511" r:id="rId47"/>
    <p:sldId id="512" r:id="rId48"/>
    <p:sldId id="514" r:id="rId49"/>
    <p:sldId id="504" r:id="rId50"/>
    <p:sldId id="505" r:id="rId51"/>
    <p:sldId id="503" r:id="rId52"/>
    <p:sldId id="506" r:id="rId53"/>
    <p:sldId id="515" r:id="rId54"/>
    <p:sldId id="516" r:id="rId55"/>
    <p:sldId id="517" r:id="rId56"/>
    <p:sldId id="518" r:id="rId57"/>
    <p:sldId id="519" r:id="rId58"/>
    <p:sldId id="520" r:id="rId59"/>
    <p:sldId id="521" r:id="rId60"/>
    <p:sldId id="52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C3749"/>
    <a:srgbClr val="44546B"/>
    <a:srgbClr val="8397B1"/>
    <a:srgbClr val="EF3425"/>
    <a:srgbClr val="B5B5B5"/>
    <a:srgbClr val="020205"/>
    <a:srgbClr val="62768F"/>
    <a:srgbClr val="61758E"/>
    <a:srgbClr val="222A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0" autoAdjust="0"/>
    <p:restoredTop sz="68198" autoAdjust="0"/>
  </p:normalViewPr>
  <p:slideViewPr>
    <p:cSldViewPr snapToGrid="0">
      <p:cViewPr varScale="1">
        <p:scale>
          <a:sx n="77" d="100"/>
          <a:sy n="77" d="100"/>
        </p:scale>
        <p:origin x="1194" y="96"/>
      </p:cViewPr>
      <p:guideLst/>
    </p:cSldViewPr>
  </p:slideViewPr>
  <p:notesTextViewPr>
    <p:cViewPr>
      <p:scale>
        <a:sx n="100" d="100"/>
        <a:sy n="100" d="100"/>
      </p:scale>
      <p:origin x="0" y="0"/>
    </p:cViewPr>
  </p:notesTextViewPr>
  <p:sorterViewPr>
    <p:cViewPr>
      <p:scale>
        <a:sx n="106" d="100"/>
        <a:sy n="106" d="100"/>
      </p:scale>
      <p:origin x="0" y="-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D0601-24D1-4243-BFD2-053D374A8230}" type="datetimeFigureOut">
              <a:rPr lang="en-US" smtClean="0"/>
              <a:t>6/14/2019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3E677-5D4F-4C56-B104-01504E7F8766}" type="slidenum">
              <a:rPr lang="en-US" smtClean="0"/>
              <a:t>‹N°›</a:t>
            </a:fld>
            <a:endParaRPr lang="en-US"/>
          </a:p>
        </p:txBody>
      </p:sp>
    </p:spTree>
    <p:extLst>
      <p:ext uri="{BB962C8B-B14F-4D97-AF65-F5344CB8AC3E}">
        <p14:creationId xmlns:p14="http://schemas.microsoft.com/office/powerpoint/2010/main" val="273613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Robot_locomotion#Rolling" TargetMode="External"/><Relationship Id="rId13" Type="http://schemas.openxmlformats.org/officeDocument/2006/relationships/hyperlink" Target="https://en.wikipedia.org/wiki/Robot_locomotion#Brachiating" TargetMode="External"/><Relationship Id="rId3" Type="http://schemas.openxmlformats.org/officeDocument/2006/relationships/hyperlink" Target="https://en.wikipedia.org/wiki/Robot" TargetMode="External"/><Relationship Id="rId7" Type="http://schemas.openxmlformats.org/officeDocument/2006/relationships/hyperlink" Target="https://en.wikipedia.org/wiki/Robot_locomotion#Running" TargetMode="External"/><Relationship Id="rId12" Type="http://schemas.openxmlformats.org/officeDocument/2006/relationships/hyperlink" Target="https://en.wikipedia.org/wiki/Robot_locomotion#Swimming"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Robot_locomotion#Bipedal_walking" TargetMode="External"/><Relationship Id="rId11" Type="http://schemas.openxmlformats.org/officeDocument/2006/relationships/hyperlink" Target="https://en.wikipedia.org/wiki/Robot_locomotion#Slithering" TargetMode="External"/><Relationship Id="rId5" Type="http://schemas.openxmlformats.org/officeDocument/2006/relationships/hyperlink" Target="https://en.wikipedia.org/wiki/Robot_locomotion#Walking" TargetMode="External"/><Relationship Id="rId10" Type="http://schemas.openxmlformats.org/officeDocument/2006/relationships/hyperlink" Target="https://en.wikipedia.org/wiki/Robot_locomotion#Metachronal_motion" TargetMode="External"/><Relationship Id="rId4" Type="http://schemas.openxmlformats.org/officeDocument/2006/relationships/hyperlink" Target="https://en.wikipedia.org/wiki/Transport" TargetMode="External"/><Relationship Id="rId9" Type="http://schemas.openxmlformats.org/officeDocument/2006/relationships/hyperlink" Target="https://en.wikipedia.org/wiki/Robot_locomotion#Hopping" TargetMode="External"/><Relationship Id="rId14" Type="http://schemas.openxmlformats.org/officeDocument/2006/relationships/hyperlink" Target="https://en.wikipedia.org/wiki/Robot_locomotion#Hybrid"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Today we </a:t>
            </a:r>
            <a:r>
              <a:rPr lang="en-GB" dirty="0" err="1"/>
              <a:t>gonna</a:t>
            </a:r>
            <a:r>
              <a:rPr lang="en-GB" dirty="0"/>
              <a:t> see the intelligent mobile robotic and perception System .</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a:t>
            </a:fld>
            <a:endParaRPr lang="en-US"/>
          </a:p>
        </p:txBody>
      </p:sp>
    </p:spTree>
    <p:extLst>
      <p:ext uri="{BB962C8B-B14F-4D97-AF65-F5344CB8AC3E}">
        <p14:creationId xmlns:p14="http://schemas.microsoft.com/office/powerpoint/2010/main" val="201281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As the man have </a:t>
            </a:r>
            <a:r>
              <a:rPr lang="en-US" dirty="0"/>
              <a:t>receptors the robot are </a:t>
            </a:r>
            <a:r>
              <a:rPr lang="en-US" altLang="en-US" dirty="0">
                <a:solidFill>
                  <a:schemeClr val="bg1"/>
                </a:solidFill>
                <a:latin typeface="Times New Roman" panose="02020603050405020304" pitchFamily="18" charset="0"/>
              </a:rPr>
              <a:t>equipped with effectors &amp; Actuators.</a:t>
            </a:r>
          </a:p>
          <a:p>
            <a:r>
              <a:rPr lang="en-GB" dirty="0"/>
              <a:t> </a:t>
            </a:r>
          </a:p>
          <a:p>
            <a:r>
              <a:rPr lang="en-GB" dirty="0"/>
              <a:t>*</a:t>
            </a:r>
          </a:p>
          <a:p>
            <a:r>
              <a:rPr lang="en-GB" dirty="0"/>
              <a:t>*</a:t>
            </a:r>
          </a:p>
          <a:p>
            <a:r>
              <a:rPr lang="en-GB" dirty="0"/>
              <a:t>*</a:t>
            </a:r>
          </a:p>
          <a:p>
            <a:r>
              <a:rPr lang="en-GB" dirty="0"/>
              <a:t> and all of that called sensors</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10</a:t>
            </a:fld>
            <a:endParaRPr lang="en-US"/>
          </a:p>
        </p:txBody>
      </p:sp>
    </p:spTree>
    <p:extLst>
      <p:ext uri="{BB962C8B-B14F-4D97-AF65-F5344CB8AC3E}">
        <p14:creationId xmlns:p14="http://schemas.microsoft.com/office/powerpoint/2010/main" val="635670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bg1"/>
                </a:solidFill>
              </a:rPr>
              <a:t> now more about effectors </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11</a:t>
            </a:fld>
            <a:endParaRPr lang="en-US"/>
          </a:p>
        </p:txBody>
      </p:sp>
    </p:spTree>
    <p:extLst>
      <p:ext uri="{BB962C8B-B14F-4D97-AF65-F5344CB8AC3E}">
        <p14:creationId xmlns:p14="http://schemas.microsoft.com/office/powerpoint/2010/main" val="2100051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1- And  </a:t>
            </a:r>
            <a:r>
              <a:rPr lang="en-US" sz="1200" dirty="0">
                <a:solidFill>
                  <a:schemeClr val="bg1"/>
                </a:solidFill>
              </a:rPr>
              <a:t>an actuator is the actual mechanism that enables the effector to execute an action</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12</a:t>
            </a:fld>
            <a:endParaRPr lang="en-US"/>
          </a:p>
        </p:txBody>
      </p:sp>
    </p:spTree>
    <p:extLst>
      <p:ext uri="{BB962C8B-B14F-4D97-AF65-F5344CB8AC3E}">
        <p14:creationId xmlns:p14="http://schemas.microsoft.com/office/powerpoint/2010/main" val="4210341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1-So the sensors is </a:t>
            </a:r>
            <a:r>
              <a:rPr lang="en-US" dirty="0"/>
              <a:t>a device that detects and responds to some type of input from the physical environment.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a:t>
            </a:r>
            <a:r>
              <a:rPr lang="en-US" altLang="en-US" dirty="0">
                <a:solidFill>
                  <a:schemeClr val="bg1"/>
                </a:solidFill>
                <a:latin typeface="Times New Roman" panose="02020603050405020304" pitchFamily="18" charset="0"/>
              </a:rPr>
              <a:t>Examples of sensors: </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13</a:t>
            </a:fld>
            <a:endParaRPr lang="en-US"/>
          </a:p>
        </p:txBody>
      </p:sp>
    </p:spTree>
    <p:extLst>
      <p:ext uri="{BB962C8B-B14F-4D97-AF65-F5344CB8AC3E}">
        <p14:creationId xmlns:p14="http://schemas.microsoft.com/office/powerpoint/2010/main" val="218592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We already explain what is sensors .because nowadays </a:t>
            </a:r>
          </a:p>
          <a:p>
            <a:r>
              <a:rPr lang="en-GB" dirty="0"/>
              <a:t>The robot are equipped with sensors</a:t>
            </a:r>
          </a:p>
          <a:p>
            <a:r>
              <a:rPr lang="en-US" altLang="en-US" dirty="0">
                <a:solidFill>
                  <a:schemeClr val="bg1"/>
                </a:solidFill>
                <a:latin typeface="Times New Roman" panose="02020603050405020304" pitchFamily="18" charset="0"/>
              </a:rPr>
              <a:t>Passive sensors</a:t>
            </a:r>
          </a:p>
          <a:p>
            <a:r>
              <a:rPr lang="en-US" altLang="en-US" dirty="0">
                <a:solidFill>
                  <a:schemeClr val="bg1"/>
                </a:solidFill>
                <a:latin typeface="Times New Roman" panose="02020603050405020304" pitchFamily="18" charset="0"/>
              </a:rPr>
              <a:t>Active sensors</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14</a:t>
            </a:fld>
            <a:endParaRPr lang="en-US"/>
          </a:p>
        </p:txBody>
      </p:sp>
    </p:spTree>
    <p:extLst>
      <p:ext uri="{BB962C8B-B14F-4D97-AF65-F5344CB8AC3E}">
        <p14:creationId xmlns:p14="http://schemas.microsoft.com/office/powerpoint/2010/main" val="3028116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an example of true </a:t>
            </a:r>
            <a:r>
              <a:rPr lang="en-US" altLang="en-US" dirty="0">
                <a:solidFill>
                  <a:schemeClr val="bg1"/>
                </a:solidFill>
                <a:latin typeface="Times New Roman" panose="02020603050405020304" pitchFamily="18" charset="0"/>
              </a:rPr>
              <a:t>Passive sensors</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15</a:t>
            </a:fld>
            <a:endParaRPr lang="en-US"/>
          </a:p>
        </p:txBody>
      </p:sp>
    </p:spTree>
    <p:extLst>
      <p:ext uri="{BB962C8B-B14F-4D97-AF65-F5344CB8AC3E}">
        <p14:creationId xmlns:p14="http://schemas.microsoft.com/office/powerpoint/2010/main" val="2502368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eaLnBrk="1" hangingPunct="1">
              <a:spcBef>
                <a:spcPct val="0"/>
              </a:spcBef>
              <a:buClrTx/>
              <a:buSzTx/>
              <a:buFontTx/>
              <a:buNone/>
            </a:pPr>
            <a:r>
              <a:rPr lang="en-GB" dirty="0"/>
              <a:t>And This is an example of </a:t>
            </a:r>
            <a:r>
              <a:rPr lang="en-US" altLang="en-US" dirty="0">
                <a:solidFill>
                  <a:schemeClr val="bg1"/>
                </a:solidFill>
                <a:latin typeface="Times New Roman" panose="02020603050405020304" pitchFamily="18" charset="0"/>
              </a:rPr>
              <a:t>Active sensors who </a:t>
            </a:r>
            <a:r>
              <a:rPr lang="en-US" altLang="en-US" sz="3200" dirty="0">
                <a:solidFill>
                  <a:schemeClr val="bg1"/>
                </a:solidFill>
                <a:latin typeface="Times New Roman" panose="02020603050405020304" pitchFamily="18" charset="0"/>
              </a:rPr>
              <a:t>Send energy into the environment, like sonars.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solidFill>
                <a:schemeClr val="bg1"/>
              </a:solidFill>
              <a:latin typeface="Times New Roman" panose="02020603050405020304" pitchFamily="18" charset="0"/>
            </a:endParaRP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16</a:t>
            </a:fld>
            <a:endParaRPr lang="en-US"/>
          </a:p>
        </p:txBody>
      </p:sp>
    </p:spTree>
    <p:extLst>
      <p:ext uri="{BB962C8B-B14F-4D97-AF65-F5344CB8AC3E}">
        <p14:creationId xmlns:p14="http://schemas.microsoft.com/office/powerpoint/2010/main" val="129082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for each mobile robot who have sensor and some of them also have some physical mechanism to make it able to move .</a:t>
            </a:r>
          </a:p>
          <a:p>
            <a:r>
              <a:rPr lang="en-GB" dirty="0"/>
              <a:t>Those are the most used vehicle designs in robotic </a:t>
            </a:r>
          </a:p>
          <a:p>
            <a:endParaRPr lang="en-GB" dirty="0"/>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17</a:t>
            </a:fld>
            <a:endParaRPr lang="en-US"/>
          </a:p>
        </p:txBody>
      </p:sp>
    </p:spTree>
    <p:extLst>
      <p:ext uri="{BB962C8B-B14F-4D97-AF65-F5344CB8AC3E}">
        <p14:creationId xmlns:p14="http://schemas.microsoft.com/office/powerpoint/2010/main" val="3472255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If we talked about move we must know the degrees of freedom about this kind of movement .</a:t>
            </a:r>
          </a:p>
          <a:p>
            <a:r>
              <a:rPr lang="en-GB" dirty="0"/>
              <a:t>And As a general meaning it is </a:t>
            </a:r>
            <a:r>
              <a:rPr lang="en-US" altLang="en-US" sz="1200" dirty="0">
                <a:solidFill>
                  <a:schemeClr val="bg1"/>
                </a:solidFill>
              </a:rPr>
              <a:t>How many parameters needed to specify something?</a:t>
            </a:r>
            <a:endParaRPr lang="en-GB" dirty="0"/>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18</a:t>
            </a:fld>
            <a:endParaRPr lang="en-US"/>
          </a:p>
        </p:txBody>
      </p:sp>
    </p:spTree>
    <p:extLst>
      <p:ext uri="{BB962C8B-B14F-4D97-AF65-F5344CB8AC3E}">
        <p14:creationId xmlns:p14="http://schemas.microsoft.com/office/powerpoint/2010/main" val="3796357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eaLnBrk="1" hangingPunct="1">
              <a:spcBef>
                <a:spcPct val="0"/>
              </a:spcBef>
              <a:buClrTx/>
              <a:buSzTx/>
              <a:buFontTx/>
              <a:buNone/>
            </a:pPr>
            <a:r>
              <a:rPr lang="en-US" altLang="en-US" dirty="0">
                <a:solidFill>
                  <a:srgbClr val="030305"/>
                </a:solidFill>
                <a:latin typeface="Times New Roman" panose="02020603050405020304" pitchFamily="18" charset="0"/>
              </a:rPr>
              <a:t>Degree of freedom counts one for each independent direction</a:t>
            </a:r>
          </a:p>
          <a:p>
            <a:pPr eaLnBrk="1" hangingPunct="1">
              <a:spcBef>
                <a:spcPct val="0"/>
              </a:spcBef>
              <a:buClrTx/>
              <a:buSzTx/>
              <a:buFontTx/>
              <a:buNone/>
            </a:pPr>
            <a:r>
              <a:rPr lang="en-US" altLang="en-US" dirty="0">
                <a:solidFill>
                  <a:srgbClr val="030305"/>
                </a:solidFill>
                <a:latin typeface="Times New Roman" panose="02020603050405020304" pitchFamily="18" charset="0"/>
              </a:rPr>
              <a:t>of movement. </a:t>
            </a:r>
          </a:p>
          <a:p>
            <a:pPr eaLnBrk="1" hangingPunct="1">
              <a:spcBef>
                <a:spcPct val="0"/>
              </a:spcBef>
              <a:buClrTx/>
              <a:buSzTx/>
              <a:buFontTx/>
              <a:buNone/>
            </a:pPr>
            <a:endParaRPr lang="en-US" altLang="en-US" dirty="0">
              <a:solidFill>
                <a:srgbClr val="030305"/>
              </a:solidFill>
              <a:latin typeface="Times New Roman" panose="02020603050405020304" pitchFamily="18" charset="0"/>
            </a:endParaRPr>
          </a:p>
          <a:p>
            <a:pPr eaLnBrk="1" hangingPunct="1">
              <a:spcBef>
                <a:spcPct val="0"/>
              </a:spcBef>
              <a:buClrTx/>
              <a:buSzTx/>
              <a:buFontTx/>
              <a:buNone/>
            </a:pPr>
            <a:r>
              <a:rPr lang="en-US" altLang="en-US" dirty="0">
                <a:solidFill>
                  <a:srgbClr val="030305"/>
                </a:solidFill>
                <a:latin typeface="Times New Roman" panose="02020603050405020304" pitchFamily="18" charset="0"/>
              </a:rPr>
              <a:t>6 degrees of freedom are required to place </a:t>
            </a:r>
          </a:p>
          <a:p>
            <a:pPr eaLnBrk="1" hangingPunct="1">
              <a:spcBef>
                <a:spcPct val="0"/>
              </a:spcBef>
              <a:buClrTx/>
              <a:buSzTx/>
              <a:buFontTx/>
              <a:buNone/>
            </a:pPr>
            <a:r>
              <a:rPr lang="en-US" altLang="en-US" dirty="0">
                <a:solidFill>
                  <a:srgbClr val="030305"/>
                </a:solidFill>
                <a:latin typeface="Times New Roman" panose="02020603050405020304" pitchFamily="18" charset="0"/>
              </a:rPr>
              <a:t>an object at a particular orientation. </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19</a:t>
            </a:fld>
            <a:endParaRPr lang="en-US"/>
          </a:p>
        </p:txBody>
      </p:sp>
    </p:spTree>
    <p:extLst>
      <p:ext uri="{BB962C8B-B14F-4D97-AF65-F5344CB8AC3E}">
        <p14:creationId xmlns:p14="http://schemas.microsoft.com/office/powerpoint/2010/main" val="595612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In the overview of this PPT . We will start with simple introduction  and definition to Robot hardware (for move and perception) then the Environment representation  then ……</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2</a:t>
            </a:fld>
            <a:endParaRPr lang="en-US"/>
          </a:p>
        </p:txBody>
      </p:sp>
    </p:spTree>
    <p:extLst>
      <p:ext uri="{BB962C8B-B14F-4D97-AF65-F5344CB8AC3E}">
        <p14:creationId xmlns:p14="http://schemas.microsoft.com/office/powerpoint/2010/main" val="1210078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Degree of freedom is </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20</a:t>
            </a:fld>
            <a:endParaRPr lang="en-US"/>
          </a:p>
        </p:txBody>
      </p:sp>
    </p:spTree>
    <p:extLst>
      <p:ext uri="{BB962C8B-B14F-4D97-AF65-F5344CB8AC3E}">
        <p14:creationId xmlns:p14="http://schemas.microsoft.com/office/powerpoint/2010/main" val="1410988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Those some real example for mobile robots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for </a:t>
            </a:r>
            <a:r>
              <a:rPr lang="en-US" altLang="en-US" sz="1200" b="1" dirty="0">
                <a:solidFill>
                  <a:srgbClr val="FFC000"/>
                </a:solidFill>
              </a:rPr>
              <a:t>‘Car’- steer and drive</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22</a:t>
            </a:fld>
            <a:endParaRPr lang="en-US"/>
          </a:p>
        </p:txBody>
      </p:sp>
    </p:spTree>
    <p:extLst>
      <p:ext uri="{BB962C8B-B14F-4D97-AF65-F5344CB8AC3E}">
        <p14:creationId xmlns:p14="http://schemas.microsoft.com/office/powerpoint/2010/main" val="4235696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this contain many wheels each one can drive </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23</a:t>
            </a:fld>
            <a:endParaRPr lang="en-US"/>
          </a:p>
        </p:txBody>
      </p:sp>
    </p:spTree>
    <p:extLst>
      <p:ext uri="{BB962C8B-B14F-4D97-AF65-F5344CB8AC3E}">
        <p14:creationId xmlns:p14="http://schemas.microsoft.com/office/powerpoint/2010/main" val="2211027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This is very famous kind of wheels for robots today </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24</a:t>
            </a:fld>
            <a:endParaRPr lang="en-US"/>
          </a:p>
        </p:txBody>
      </p:sp>
    </p:spTree>
    <p:extLst>
      <p:ext uri="{BB962C8B-B14F-4D97-AF65-F5344CB8AC3E}">
        <p14:creationId xmlns:p14="http://schemas.microsoft.com/office/powerpoint/2010/main" val="2894675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1-And now to the important chapter of  the robot locomotion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b="1" dirty="0">
                <a:solidFill>
                  <a:schemeClr val="bg1"/>
                </a:solidFill>
              </a:rPr>
              <a:t>Robot locomotion</a:t>
            </a:r>
            <a:r>
              <a:rPr lang="en-US" sz="1200" dirty="0">
                <a:solidFill>
                  <a:schemeClr val="bg1"/>
                </a:solidFill>
              </a:rPr>
              <a:t> is the collective name for the various methods that </a:t>
            </a:r>
            <a:r>
              <a:rPr lang="en-US" sz="1200" dirty="0">
                <a:solidFill>
                  <a:schemeClr val="bg1"/>
                </a:solidFill>
                <a:hlinkClick r:id="rId3" tooltip="Robot">
                  <a:extLst>
                    <a:ext uri="{A12FA001-AC4F-418D-AE19-62706E023703}">
                      <ahyp:hlinkClr xmlns:ahyp="http://schemas.microsoft.com/office/drawing/2018/hyperlinkcolor" val="tx"/>
                    </a:ext>
                  </a:extLst>
                </a:hlinkClick>
              </a:rPr>
              <a:t>robots</a:t>
            </a:r>
            <a:r>
              <a:rPr lang="en-US" sz="1200" dirty="0">
                <a:solidFill>
                  <a:schemeClr val="bg1"/>
                </a:solidFill>
              </a:rPr>
              <a:t> use to </a:t>
            </a:r>
            <a:r>
              <a:rPr lang="en-US" sz="1200" dirty="0">
                <a:solidFill>
                  <a:schemeClr val="bg1"/>
                </a:solidFill>
                <a:hlinkClick r:id="rId4" tooltip="Transport">
                  <a:extLst>
                    <a:ext uri="{A12FA001-AC4F-418D-AE19-62706E023703}">
                      <ahyp:hlinkClr xmlns:ahyp="http://schemas.microsoft.com/office/drawing/2018/hyperlinkcolor" val="tx"/>
                    </a:ext>
                  </a:extLst>
                </a:hlinkClick>
              </a:rPr>
              <a:t>transport</a:t>
            </a:r>
            <a:r>
              <a:rPr lang="en-US" sz="1200" dirty="0">
                <a:solidFill>
                  <a:schemeClr val="bg1"/>
                </a:solidFill>
              </a:rPr>
              <a:t> themselves from place to place. </a:t>
            </a:r>
            <a:endParaRPr lang="en-US" sz="1050" dirty="0">
              <a:solidFill>
                <a:schemeClr val="bg1"/>
              </a:solidFill>
              <a:latin typeface="Candara" panose="020E0502030303020204" pitchFamily="34" charset="0"/>
            </a:endParaRPr>
          </a:p>
          <a:p>
            <a:endParaRPr lang="en-US" dirty="0"/>
          </a:p>
          <a:p>
            <a:endParaRPr lang="en-US" dirty="0"/>
          </a:p>
          <a:p>
            <a:r>
              <a:rPr lang="en-US" dirty="0"/>
              <a:t>-tires robots are typically quite energy efficient and simple to control. However, other forms of locomotion may be more appropriate for a number of reasons, for example traversing rough terrain, as well as moving and interacting in human environments.. </a:t>
            </a:r>
          </a:p>
          <a:p>
            <a:endParaRPr lang="en-US" dirty="0"/>
          </a:p>
          <a:p>
            <a:endParaRPr lang="en-US" dirty="0"/>
          </a:p>
          <a:p>
            <a:r>
              <a:rPr lang="en-US" dirty="0"/>
              <a:t>-A major goal in this field is in developing capabilities for robots to autonomously decide how, when, and where to move. However, coordinating a large number of robot joints for even simple matters, like negotiating stairs, is difficult.</a:t>
            </a:r>
          </a:p>
          <a:p>
            <a:endParaRPr lang="en-US" dirty="0"/>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Types of locomotion</a:t>
            </a:r>
          </a:p>
          <a:p>
            <a:endParaRPr lang="en-US" dirty="0"/>
          </a:p>
          <a:p>
            <a:r>
              <a:rPr lang="en-US" dirty="0">
                <a:hlinkClick r:id="rId5"/>
              </a:rPr>
              <a:t>1.1 Walking</a:t>
            </a:r>
            <a:endParaRPr lang="en-US" dirty="0"/>
          </a:p>
          <a:p>
            <a:r>
              <a:rPr lang="en-US" dirty="0">
                <a:hlinkClick r:id="rId6"/>
              </a:rPr>
              <a:t>1.2 Bipedal walking</a:t>
            </a:r>
            <a:endParaRPr lang="en-US" dirty="0"/>
          </a:p>
          <a:p>
            <a:r>
              <a:rPr lang="en-US" dirty="0">
                <a:hlinkClick r:id="rId7"/>
              </a:rPr>
              <a:t>1.3 Running</a:t>
            </a:r>
            <a:endParaRPr lang="en-US" dirty="0"/>
          </a:p>
          <a:p>
            <a:r>
              <a:rPr lang="en-US" dirty="0">
                <a:hlinkClick r:id="rId8"/>
              </a:rPr>
              <a:t>1.4 Rolling</a:t>
            </a:r>
            <a:endParaRPr lang="en-US" dirty="0"/>
          </a:p>
          <a:p>
            <a:r>
              <a:rPr lang="en-US" dirty="0">
                <a:hlinkClick r:id="rId9"/>
              </a:rPr>
              <a:t>1.5 Hopping</a:t>
            </a:r>
            <a:endParaRPr lang="en-US" dirty="0"/>
          </a:p>
          <a:p>
            <a:r>
              <a:rPr lang="en-US" dirty="0">
                <a:hlinkClick r:id="rId10"/>
              </a:rPr>
              <a:t>1.6 Metachronal motion</a:t>
            </a:r>
            <a:endParaRPr lang="en-US" dirty="0"/>
          </a:p>
          <a:p>
            <a:r>
              <a:rPr lang="en-US" dirty="0">
                <a:hlinkClick r:id="rId11"/>
              </a:rPr>
              <a:t>1.7 Slithering</a:t>
            </a:r>
            <a:endParaRPr lang="en-US" dirty="0"/>
          </a:p>
          <a:p>
            <a:r>
              <a:rPr lang="en-US" dirty="0">
                <a:hlinkClick r:id="rId12"/>
              </a:rPr>
              <a:t>1.8 Swimming</a:t>
            </a:r>
            <a:endParaRPr lang="en-US" dirty="0"/>
          </a:p>
          <a:p>
            <a:r>
              <a:rPr lang="en-US" dirty="0">
                <a:hlinkClick r:id="rId13"/>
              </a:rPr>
              <a:t>1.9 Brachiating</a:t>
            </a:r>
            <a:endParaRPr lang="en-US" dirty="0"/>
          </a:p>
          <a:p>
            <a:r>
              <a:rPr lang="en-US" dirty="0">
                <a:hlinkClick r:id="rId14"/>
              </a:rPr>
              <a:t>1.10 Hybrid</a:t>
            </a:r>
            <a:endParaRPr lang="en-US" dirty="0"/>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25</a:t>
            </a:fld>
            <a:endParaRPr lang="en-US"/>
          </a:p>
        </p:txBody>
      </p:sp>
    </p:spTree>
    <p:extLst>
      <p:ext uri="{BB962C8B-B14F-4D97-AF65-F5344CB8AC3E}">
        <p14:creationId xmlns:p14="http://schemas.microsoft.com/office/powerpoint/2010/main" val="1393834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Just as example  of walking robot</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26</a:t>
            </a:fld>
            <a:endParaRPr lang="en-US"/>
          </a:p>
        </p:txBody>
      </p:sp>
    </p:spTree>
    <p:extLst>
      <p:ext uri="{BB962C8B-B14F-4D97-AF65-F5344CB8AC3E}">
        <p14:creationId xmlns:p14="http://schemas.microsoft.com/office/powerpoint/2010/main" val="2570215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27</a:t>
            </a:fld>
            <a:endParaRPr lang="en-US"/>
          </a:p>
        </p:txBody>
      </p:sp>
    </p:spTree>
    <p:extLst>
      <p:ext uri="{BB962C8B-B14F-4D97-AF65-F5344CB8AC3E}">
        <p14:creationId xmlns:p14="http://schemas.microsoft.com/office/powerpoint/2010/main" val="2055123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1-The evolution of robotic sensors  </a:t>
            </a:r>
          </a:p>
          <a:p>
            <a:endParaRPr lang="en-GB" dirty="0"/>
          </a:p>
          <a:p>
            <a:r>
              <a:rPr lang="en-GB" sz="1200" spc="-20" dirty="0">
                <a:solidFill>
                  <a:schemeClr val="bg1"/>
                </a:solidFill>
                <a:latin typeface="Arial"/>
                <a:cs typeface="Arial"/>
              </a:rPr>
              <a:t>Historically, </a:t>
            </a:r>
            <a:r>
              <a:rPr lang="en-US" sz="1200" dirty="0">
                <a:solidFill>
                  <a:schemeClr val="bg1"/>
                </a:solidFill>
                <a:latin typeface="Arial"/>
                <a:cs typeface="Arial"/>
              </a:rPr>
              <a:t>robotic sensors </a:t>
            </a:r>
            <a:r>
              <a:rPr lang="en-US" sz="1200" spc="-5" dirty="0">
                <a:solidFill>
                  <a:schemeClr val="bg1"/>
                </a:solidFill>
                <a:latin typeface="Arial"/>
                <a:cs typeface="Arial"/>
              </a:rPr>
              <a:t>have </a:t>
            </a:r>
            <a:r>
              <a:rPr lang="en-US" sz="1200" dirty="0">
                <a:solidFill>
                  <a:schemeClr val="bg1"/>
                </a:solidFill>
                <a:latin typeface="Arial"/>
                <a:cs typeface="Arial"/>
              </a:rPr>
              <a:t>become richer and</a:t>
            </a:r>
            <a:r>
              <a:rPr lang="en-US" sz="1200" spc="5" dirty="0">
                <a:solidFill>
                  <a:schemeClr val="bg1"/>
                </a:solidFill>
                <a:latin typeface="Arial"/>
                <a:cs typeface="Arial"/>
              </a:rPr>
              <a:t> </a:t>
            </a:r>
            <a:r>
              <a:rPr lang="en-US" sz="1200" dirty="0">
                <a:solidFill>
                  <a:schemeClr val="bg1"/>
                </a:solidFill>
                <a:latin typeface="Arial"/>
                <a:cs typeface="Arial"/>
              </a:rPr>
              <a:t>richer </a:t>
            </a:r>
          </a:p>
          <a:p>
            <a:r>
              <a:rPr lang="en-US" sz="1200" dirty="0">
                <a:solidFill>
                  <a:schemeClr val="bg1"/>
                </a:solidFill>
                <a:latin typeface="Arial"/>
                <a:cs typeface="Arial"/>
              </a:rPr>
              <a:t>We will see those </a:t>
            </a:r>
            <a:r>
              <a:rPr lang="en-US" sz="1200" dirty="0" err="1">
                <a:solidFill>
                  <a:schemeClr val="bg1"/>
                </a:solidFill>
                <a:latin typeface="Arial"/>
                <a:cs typeface="Arial"/>
              </a:rPr>
              <a:t>exemples</a:t>
            </a:r>
            <a:r>
              <a:rPr lang="en-US" sz="1200" dirty="0">
                <a:solidFill>
                  <a:schemeClr val="bg1"/>
                </a:solidFill>
                <a:latin typeface="Arial"/>
                <a:cs typeface="Arial"/>
              </a:rPr>
              <a:t> </a:t>
            </a:r>
          </a:p>
          <a:p>
            <a:endParaRPr lang="en-US" sz="1200" dirty="0">
              <a:solidFill>
                <a:schemeClr val="bg1"/>
              </a:solidFill>
              <a:latin typeface="Arial"/>
              <a:cs typeface="Arial"/>
            </a:endParaRPr>
          </a:p>
          <a:p>
            <a:r>
              <a:rPr lang="en-US" sz="1200" dirty="0">
                <a:solidFill>
                  <a:schemeClr val="bg1"/>
                </a:solidFill>
                <a:latin typeface="Arial"/>
                <a:cs typeface="Arial"/>
              </a:rPr>
              <a:t>And the reasons for this advancement is the :</a:t>
            </a:r>
          </a:p>
          <a:p>
            <a:pPr marL="640080" lvl="1" indent="-264160">
              <a:lnSpc>
                <a:spcPct val="100000"/>
              </a:lnSpc>
              <a:spcBef>
                <a:spcPts val="400"/>
              </a:spcBef>
              <a:buClr>
                <a:srgbClr val="1F4079"/>
              </a:buClr>
              <a:buFont typeface="Wingdings"/>
              <a:buChar char=""/>
              <a:tabLst>
                <a:tab pos="639445" algn="l"/>
                <a:tab pos="640080" algn="l"/>
              </a:tabLst>
            </a:pPr>
            <a:r>
              <a:rPr lang="en-US" sz="2000" b="1" spc="-5" dirty="0" err="1">
                <a:solidFill>
                  <a:schemeClr val="bg1"/>
                </a:solidFill>
                <a:latin typeface="Arial"/>
                <a:cs typeface="Arial"/>
              </a:rPr>
              <a:t>Commodization</a:t>
            </a:r>
            <a:r>
              <a:rPr lang="en-US" sz="2000" b="1" spc="-5" dirty="0">
                <a:solidFill>
                  <a:schemeClr val="bg1"/>
                </a:solidFill>
                <a:latin typeface="Arial"/>
                <a:cs typeface="Arial"/>
              </a:rPr>
              <a:t> </a:t>
            </a:r>
            <a:r>
              <a:rPr lang="en-US" sz="2000" dirty="0">
                <a:solidFill>
                  <a:schemeClr val="bg1"/>
                </a:solidFill>
                <a:latin typeface="Arial"/>
                <a:cs typeface="Arial"/>
              </a:rPr>
              <a:t>of consumer</a:t>
            </a:r>
            <a:r>
              <a:rPr lang="en-US" sz="2000" spc="-90" dirty="0">
                <a:solidFill>
                  <a:schemeClr val="bg1"/>
                </a:solidFill>
                <a:latin typeface="Arial"/>
                <a:cs typeface="Arial"/>
              </a:rPr>
              <a:t> </a:t>
            </a:r>
            <a:r>
              <a:rPr lang="en-US" sz="2000" dirty="0">
                <a:solidFill>
                  <a:schemeClr val="bg1"/>
                </a:solidFill>
                <a:latin typeface="Arial"/>
                <a:cs typeface="Arial"/>
              </a:rPr>
              <a:t>electronics</a:t>
            </a:r>
          </a:p>
          <a:p>
            <a:pPr marL="640080" lvl="1" indent="-264160">
              <a:lnSpc>
                <a:spcPct val="100000"/>
              </a:lnSpc>
              <a:spcBef>
                <a:spcPts val="405"/>
              </a:spcBef>
              <a:buClr>
                <a:srgbClr val="1F4079"/>
              </a:buClr>
              <a:buFont typeface="Wingdings"/>
              <a:buChar char=""/>
              <a:tabLst>
                <a:tab pos="639445" algn="l"/>
                <a:tab pos="640080" algn="l"/>
              </a:tabLst>
            </a:pPr>
            <a:r>
              <a:rPr lang="en-US" sz="2000" b="1" spc="-5" dirty="0">
                <a:solidFill>
                  <a:schemeClr val="bg1"/>
                </a:solidFill>
                <a:latin typeface="Arial"/>
                <a:cs typeface="Arial"/>
              </a:rPr>
              <a:t>More computation </a:t>
            </a:r>
            <a:r>
              <a:rPr lang="en-US" sz="2000" spc="-5" dirty="0">
                <a:solidFill>
                  <a:schemeClr val="bg1"/>
                </a:solidFill>
                <a:latin typeface="Arial"/>
                <a:cs typeface="Arial"/>
              </a:rPr>
              <a:t>available </a:t>
            </a:r>
            <a:r>
              <a:rPr lang="en-US" sz="2000" dirty="0">
                <a:solidFill>
                  <a:schemeClr val="bg1"/>
                </a:solidFill>
                <a:latin typeface="Arial"/>
                <a:cs typeface="Arial"/>
              </a:rPr>
              <a:t>to </a:t>
            </a:r>
            <a:r>
              <a:rPr lang="en-US" sz="2000" spc="-5" dirty="0">
                <a:solidFill>
                  <a:schemeClr val="bg1"/>
                </a:solidFill>
                <a:latin typeface="Arial"/>
                <a:cs typeface="Arial"/>
              </a:rPr>
              <a:t>process </a:t>
            </a:r>
            <a:r>
              <a:rPr lang="en-US" sz="2000" dirty="0">
                <a:solidFill>
                  <a:schemeClr val="bg1"/>
                </a:solidFill>
                <a:latin typeface="Arial"/>
                <a:cs typeface="Arial"/>
              </a:rPr>
              <a:t>the</a:t>
            </a:r>
            <a:r>
              <a:rPr lang="en-US" sz="2000" spc="-55" dirty="0">
                <a:solidFill>
                  <a:schemeClr val="bg1"/>
                </a:solidFill>
                <a:latin typeface="Arial"/>
                <a:cs typeface="Arial"/>
              </a:rPr>
              <a:t> </a:t>
            </a:r>
            <a:r>
              <a:rPr lang="en-US" sz="2000" dirty="0">
                <a:solidFill>
                  <a:schemeClr val="bg1"/>
                </a:solidFill>
                <a:latin typeface="Arial"/>
                <a:cs typeface="Arial"/>
              </a:rPr>
              <a:t>data</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28</a:t>
            </a:fld>
            <a:endParaRPr lang="en-US"/>
          </a:p>
        </p:txBody>
      </p:sp>
    </p:spTree>
    <p:extLst>
      <p:ext uri="{BB962C8B-B14F-4D97-AF65-F5344CB8AC3E}">
        <p14:creationId xmlns:p14="http://schemas.microsoft.com/office/powerpoint/2010/main" val="959800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31</a:t>
            </a:fld>
            <a:endParaRPr lang="en-US"/>
          </a:p>
        </p:txBody>
      </p:sp>
    </p:spTree>
    <p:extLst>
      <p:ext uri="{BB962C8B-B14F-4D97-AF65-F5344CB8AC3E}">
        <p14:creationId xmlns:p14="http://schemas.microsoft.com/office/powerpoint/2010/main" val="3225744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then The </a:t>
            </a:r>
            <a:r>
              <a:rPr lang="en-GB" spc="-30" dirty="0" err="1"/>
              <a:t>SmartTer</a:t>
            </a:r>
            <a:r>
              <a:rPr lang="en-GB" spc="-30" dirty="0"/>
              <a:t> </a:t>
            </a:r>
            <a:r>
              <a:rPr lang="en-GB" spc="-5" dirty="0"/>
              <a:t>Platform</a:t>
            </a:r>
            <a:r>
              <a:rPr lang="en-GB" spc="5" dirty="0"/>
              <a:t>  are more modern then all the others with very </a:t>
            </a:r>
            <a:r>
              <a:rPr lang="en-GB" spc="5" dirty="0" err="1"/>
              <a:t>hight</a:t>
            </a:r>
            <a:r>
              <a:rPr lang="en-GB" spc="5" dirty="0"/>
              <a:t> revolution in camera with life video streaming and </a:t>
            </a:r>
            <a:r>
              <a:rPr lang="en-GB" spc="5" dirty="0" err="1"/>
              <a:t>sonsors</a:t>
            </a:r>
            <a:r>
              <a:rPr lang="en-GB" spc="5" dirty="0"/>
              <a:t> </a:t>
            </a:r>
          </a:p>
          <a:p>
            <a:r>
              <a:rPr lang="en-GB" spc="5" dirty="0"/>
              <a:t>And also the localization and estimation </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32</a:t>
            </a:fld>
            <a:endParaRPr lang="en-US"/>
          </a:p>
        </p:txBody>
      </p:sp>
    </p:spTree>
    <p:extLst>
      <p:ext uri="{BB962C8B-B14F-4D97-AF65-F5344CB8AC3E}">
        <p14:creationId xmlns:p14="http://schemas.microsoft.com/office/powerpoint/2010/main" val="759677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definition of robotics may not be very clear till today, but they are indeed our future. Not everyone is so interested in the prospect of a radical change that robots are about to bring, but we are embracing the technology and working out how to best collaborate with it. Robots are not new – in fact, we’ve been seeing them since the ever popular Terminator movies as evil assassin robots. </a:t>
            </a:r>
            <a:br>
              <a:rPr lang="en-US" sz="1200" u="none" strike="noStrike" kern="1200" dirty="0">
                <a:solidFill>
                  <a:schemeClr val="tx1"/>
                </a:solidFill>
                <a:effectLst/>
                <a:latin typeface="+mn-lt"/>
                <a:ea typeface="+mn-ea"/>
                <a:cs typeface="+mn-cs"/>
              </a:rPr>
            </a:br>
            <a:endParaRPr lang="en-US" sz="120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Artificial Intelligence (AI), on the other hand, is the next generation of robotics that involves intelligent machines that work and react like humans. It is often called as machine intelligence and has been around for quite some time now.</a:t>
            </a:r>
            <a:br>
              <a:rPr lang="en-US" sz="1200" u="none" strike="noStrike" kern="1200" dirty="0">
                <a:solidFill>
                  <a:schemeClr val="tx1"/>
                </a:solidFill>
                <a:effectLst/>
                <a:latin typeface="+mn-lt"/>
                <a:ea typeface="+mn-ea"/>
                <a:cs typeface="+mn-cs"/>
              </a:rPr>
            </a:br>
            <a:br>
              <a:rPr lang="en-US" sz="1200" u="none" strike="noStrike" kern="1200" dirty="0">
                <a:solidFill>
                  <a:schemeClr val="tx1"/>
                </a:solidFill>
                <a:effectLst/>
                <a:latin typeface="+mn-lt"/>
                <a:ea typeface="+mn-ea"/>
                <a:cs typeface="+mn-cs"/>
              </a:rPr>
            </a:b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3</a:t>
            </a:fld>
            <a:endParaRPr lang="en-US"/>
          </a:p>
        </p:txBody>
      </p:sp>
    </p:spTree>
    <p:extLst>
      <p:ext uri="{BB962C8B-B14F-4D97-AF65-F5344CB8AC3E}">
        <p14:creationId xmlns:p14="http://schemas.microsoft.com/office/powerpoint/2010/main" val="1333428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b="1" dirty="0"/>
              <a:t>Multimodal detection and</a:t>
            </a:r>
            <a:r>
              <a:rPr lang="en-GB" b="1" spc="-110" dirty="0"/>
              <a:t> </a:t>
            </a:r>
            <a:r>
              <a:rPr lang="en-GB" b="1" dirty="0"/>
              <a:t>tracking system </a:t>
            </a:r>
          </a:p>
          <a:p>
            <a:r>
              <a:rPr lang="en-US" sz="1200" kern="1200" dirty="0">
                <a:solidFill>
                  <a:schemeClr val="tx1"/>
                </a:solidFill>
                <a:effectLst/>
                <a:latin typeface="+mn-lt"/>
                <a:ea typeface="+mn-ea"/>
                <a:cs typeface="+mn-cs"/>
              </a:rPr>
              <a:t>Using deep learning algorithm to obtain </a:t>
            </a:r>
          </a:p>
          <a:p>
            <a:r>
              <a:rPr lang="en-US" sz="1200" kern="1200" dirty="0">
                <a:solidFill>
                  <a:schemeClr val="tx1"/>
                </a:solidFill>
                <a:effectLst/>
                <a:latin typeface="+mn-lt"/>
                <a:ea typeface="+mn-ea"/>
                <a:cs typeface="+mn-cs"/>
              </a:rPr>
              <a:t>The ability to detect people in real-world environments is crucial for a wide variety of applications including video surveillance and intelligent driver assistance systems.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detection of pedestrians is the next logical step after the development of a successful navigation and obstacle avoidance algorithm for urban environments. </a:t>
            </a:r>
          </a:p>
          <a:p>
            <a:r>
              <a:rPr lang="en-US" sz="1200" kern="1200" dirty="0">
                <a:solidFill>
                  <a:schemeClr val="tx1"/>
                </a:solidFill>
                <a:effectLst/>
                <a:latin typeface="+mn-lt"/>
                <a:ea typeface="+mn-ea"/>
                <a:cs typeface="+mn-cs"/>
              </a:rPr>
              <a:t>However, pedestrians are particularly difficult to detect because of their high variability in appearance due to clothing, illumination and the fact that the shape characteristics depend on the viewpoint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t>
            </a:r>
            <a:r>
              <a:rPr lang="en-US" sz="1200" kern="1200" dirty="0">
                <a:solidFill>
                  <a:schemeClr val="tx1"/>
                </a:solidFill>
                <a:effectLst/>
                <a:latin typeface="+mn-lt"/>
                <a:ea typeface="+mn-ea"/>
                <a:cs typeface="+mn-cs"/>
              </a:rPr>
              <a:t>Using deep learning algorithm we can detect those and giving the meaning for the  picture toked by the robot sensor </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33</a:t>
            </a:fld>
            <a:endParaRPr lang="en-US"/>
          </a:p>
        </p:txBody>
      </p:sp>
    </p:spTree>
    <p:extLst>
      <p:ext uri="{BB962C8B-B14F-4D97-AF65-F5344CB8AC3E}">
        <p14:creationId xmlns:p14="http://schemas.microsoft.com/office/powerpoint/2010/main" val="3639055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most 3 kind of data used in   </a:t>
            </a:r>
            <a:r>
              <a:rPr lang="en-US" sz="1200" spc="-5" dirty="0">
                <a:latin typeface="Arial"/>
                <a:cs typeface="Arial"/>
              </a:rPr>
              <a:t>Detection and</a:t>
            </a:r>
            <a:r>
              <a:rPr lang="en-US" sz="1200" spc="40" dirty="0">
                <a:latin typeface="Arial"/>
                <a:cs typeface="Arial"/>
              </a:rPr>
              <a:t> </a:t>
            </a:r>
            <a:r>
              <a:rPr lang="en-US" sz="1200" dirty="0">
                <a:latin typeface="Arial"/>
                <a:cs typeface="Arial"/>
              </a:rPr>
              <a:t>tracking</a:t>
            </a:r>
            <a:r>
              <a:rPr lang="en-US" sz="1200" spc="-5" dirty="0">
                <a:latin typeface="Arial"/>
                <a:cs typeface="Arial"/>
              </a:rPr>
              <a:t> </a:t>
            </a:r>
            <a:r>
              <a:rPr lang="en-US" sz="1200" spc="-10" dirty="0">
                <a:latin typeface="Arial"/>
                <a:cs typeface="Arial"/>
              </a:rPr>
              <a:t>displayed</a:t>
            </a:r>
            <a:endParaRPr lang="en-US" sz="1200" dirty="0">
              <a:latin typeface="Arial"/>
              <a:cs typeface="Arial"/>
            </a:endParaRPr>
          </a:p>
          <a:p>
            <a:endParaRPr lang="en-US" dirty="0"/>
          </a:p>
          <a:p>
            <a:r>
              <a:rPr lang="en-US" dirty="0"/>
              <a:t>Camera </a:t>
            </a:r>
          </a:p>
          <a:p>
            <a:r>
              <a:rPr lang="en-US" dirty="0" err="1"/>
              <a:t>Prjlaser</a:t>
            </a:r>
            <a:endParaRPr lang="en-US" dirty="0"/>
          </a:p>
          <a:p>
            <a:r>
              <a:rPr lang="en-US" dirty="0"/>
              <a:t>Laser</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34</a:t>
            </a:fld>
            <a:endParaRPr lang="en-US"/>
          </a:p>
        </p:txBody>
      </p:sp>
    </p:spTree>
    <p:extLst>
      <p:ext uri="{BB962C8B-B14F-4D97-AF65-F5344CB8AC3E}">
        <p14:creationId xmlns:p14="http://schemas.microsoft.com/office/powerpoint/2010/main" val="1347256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As more information about sensors outline we already said there is </a:t>
            </a:r>
          </a:p>
          <a:p>
            <a:pPr marL="375920" indent="-363220">
              <a:lnSpc>
                <a:spcPct val="100000"/>
              </a:lnSpc>
              <a:spcBef>
                <a:spcPts val="600"/>
              </a:spcBef>
              <a:buClr>
                <a:srgbClr val="1F4079"/>
              </a:buClr>
              <a:buFont typeface="Wingdings"/>
              <a:buChar char=""/>
              <a:tabLst>
                <a:tab pos="375285" algn="l"/>
                <a:tab pos="375920" algn="l"/>
              </a:tabLst>
            </a:pPr>
            <a:r>
              <a:rPr lang="en-GB" sz="2400" spc="-5" dirty="0">
                <a:solidFill>
                  <a:schemeClr val="bg1"/>
                </a:solidFill>
                <a:latin typeface="Arial"/>
                <a:cs typeface="Arial"/>
              </a:rPr>
              <a:t>Optical</a:t>
            </a:r>
            <a:r>
              <a:rPr lang="en-GB" sz="2400" spc="-50" dirty="0">
                <a:solidFill>
                  <a:schemeClr val="bg1"/>
                </a:solidFill>
                <a:latin typeface="Arial"/>
                <a:cs typeface="Arial"/>
              </a:rPr>
              <a:t> </a:t>
            </a:r>
            <a:r>
              <a:rPr lang="en-GB" sz="2400" dirty="0">
                <a:solidFill>
                  <a:schemeClr val="bg1"/>
                </a:solidFill>
                <a:latin typeface="Arial"/>
                <a:cs typeface="Arial"/>
              </a:rPr>
              <a:t>encoders</a:t>
            </a:r>
          </a:p>
          <a:p>
            <a:pPr marL="375920" indent="-363220">
              <a:lnSpc>
                <a:spcPct val="100000"/>
              </a:lnSpc>
              <a:spcBef>
                <a:spcPts val="600"/>
              </a:spcBef>
              <a:buClr>
                <a:srgbClr val="1F4079"/>
              </a:buClr>
              <a:buFont typeface="Wingdings"/>
              <a:buChar char=""/>
              <a:tabLst>
                <a:tab pos="375285" algn="l"/>
                <a:tab pos="375920" algn="l"/>
              </a:tabLst>
            </a:pPr>
            <a:endParaRPr lang="en-GB" sz="2400" dirty="0">
              <a:solidFill>
                <a:schemeClr val="bg1"/>
              </a:solidFill>
              <a:latin typeface="Arial"/>
              <a:cs typeface="Arial"/>
            </a:endParaRPr>
          </a:p>
          <a:p>
            <a:pPr marL="375920" indent="-363220">
              <a:lnSpc>
                <a:spcPct val="100000"/>
              </a:lnSpc>
              <a:spcBef>
                <a:spcPts val="500"/>
              </a:spcBef>
              <a:buClr>
                <a:srgbClr val="1F4079"/>
              </a:buClr>
              <a:buFont typeface="Wingdings"/>
              <a:buChar char=""/>
              <a:tabLst>
                <a:tab pos="375285" algn="l"/>
                <a:tab pos="375920" algn="l"/>
              </a:tabLst>
            </a:pPr>
            <a:r>
              <a:rPr lang="en-GB" sz="2400" dirty="0">
                <a:solidFill>
                  <a:schemeClr val="bg1"/>
                </a:solidFill>
                <a:latin typeface="Arial"/>
                <a:cs typeface="Arial"/>
              </a:rPr>
              <a:t>Heading</a:t>
            </a:r>
            <a:r>
              <a:rPr lang="en-GB" sz="2400" spc="-110" dirty="0">
                <a:solidFill>
                  <a:schemeClr val="bg1"/>
                </a:solidFill>
                <a:latin typeface="Arial"/>
                <a:cs typeface="Arial"/>
              </a:rPr>
              <a:t> </a:t>
            </a:r>
            <a:r>
              <a:rPr lang="en-GB" sz="2400" dirty="0">
                <a:solidFill>
                  <a:schemeClr val="bg1"/>
                </a:solidFill>
                <a:latin typeface="Arial"/>
                <a:cs typeface="Arial"/>
              </a:rPr>
              <a:t>sensors</a:t>
            </a:r>
          </a:p>
          <a:p>
            <a:pPr marL="640080" lvl="1" indent="-264160">
              <a:lnSpc>
                <a:spcPct val="100000"/>
              </a:lnSpc>
              <a:spcBef>
                <a:spcPts val="405"/>
              </a:spcBef>
              <a:buClr>
                <a:srgbClr val="1F4079"/>
              </a:buClr>
              <a:buFont typeface="Wingdings"/>
              <a:buChar char=""/>
              <a:tabLst>
                <a:tab pos="639445" algn="l"/>
                <a:tab pos="640080" algn="l"/>
              </a:tabLst>
            </a:pPr>
            <a:r>
              <a:rPr lang="en-GB" sz="2000" dirty="0">
                <a:solidFill>
                  <a:schemeClr val="bg1"/>
                </a:solidFill>
                <a:latin typeface="Arial"/>
                <a:cs typeface="Arial"/>
              </a:rPr>
              <a:t>Compass</a:t>
            </a:r>
          </a:p>
          <a:p>
            <a:pPr marL="640080" lvl="1" indent="-264160">
              <a:lnSpc>
                <a:spcPct val="100000"/>
              </a:lnSpc>
              <a:spcBef>
                <a:spcPts val="400"/>
              </a:spcBef>
              <a:buClr>
                <a:srgbClr val="1F4079"/>
              </a:buClr>
              <a:buFont typeface="Wingdings"/>
              <a:buChar char=""/>
              <a:tabLst>
                <a:tab pos="639445" algn="l"/>
                <a:tab pos="640080" algn="l"/>
              </a:tabLst>
            </a:pPr>
            <a:r>
              <a:rPr lang="en-GB" sz="2000" spc="-5" dirty="0">
                <a:solidFill>
                  <a:schemeClr val="bg1"/>
                </a:solidFill>
                <a:latin typeface="Arial"/>
                <a:cs typeface="Arial"/>
              </a:rPr>
              <a:t>Gyroscopes</a:t>
            </a:r>
            <a:endParaRPr lang="en-GB" sz="2000" dirty="0">
              <a:solidFill>
                <a:schemeClr val="bg1"/>
              </a:solidFill>
              <a:latin typeface="Arial"/>
              <a:cs typeface="Arial"/>
            </a:endParaRPr>
          </a:p>
          <a:p>
            <a:pPr marL="375920" indent="-363220">
              <a:lnSpc>
                <a:spcPct val="100000"/>
              </a:lnSpc>
              <a:spcBef>
                <a:spcPts val="500"/>
              </a:spcBef>
              <a:buClr>
                <a:srgbClr val="1F4079"/>
              </a:buClr>
              <a:buFont typeface="Wingdings"/>
              <a:buChar char=""/>
              <a:tabLst>
                <a:tab pos="375285" algn="l"/>
                <a:tab pos="375920" algn="l"/>
              </a:tabLst>
            </a:pPr>
            <a:r>
              <a:rPr lang="en-GB" sz="2400" dirty="0">
                <a:solidFill>
                  <a:schemeClr val="bg1"/>
                </a:solidFill>
                <a:latin typeface="Arial"/>
                <a:cs typeface="Arial"/>
              </a:rPr>
              <a:t>Accelerometer</a:t>
            </a:r>
          </a:p>
          <a:p>
            <a:pPr marL="375920" indent="-363220">
              <a:lnSpc>
                <a:spcPct val="100000"/>
              </a:lnSpc>
              <a:spcBef>
                <a:spcPts val="500"/>
              </a:spcBef>
              <a:buClr>
                <a:srgbClr val="1F4079"/>
              </a:buClr>
              <a:buFont typeface="Wingdings"/>
              <a:buChar char=""/>
              <a:tabLst>
                <a:tab pos="375285" algn="l"/>
                <a:tab pos="375920" algn="l"/>
              </a:tabLst>
            </a:pPr>
            <a:r>
              <a:rPr lang="en-GB" sz="2400" dirty="0">
                <a:solidFill>
                  <a:schemeClr val="bg1"/>
                </a:solidFill>
                <a:latin typeface="Arial"/>
                <a:cs typeface="Arial"/>
              </a:rPr>
              <a:t>IMU</a:t>
            </a:r>
          </a:p>
          <a:p>
            <a:pPr marL="375920" indent="-363220">
              <a:lnSpc>
                <a:spcPct val="100000"/>
              </a:lnSpc>
              <a:spcBef>
                <a:spcPts val="505"/>
              </a:spcBef>
              <a:buClr>
                <a:srgbClr val="1F4079"/>
              </a:buClr>
              <a:buFont typeface="Wingdings"/>
              <a:buChar char=""/>
              <a:tabLst>
                <a:tab pos="375285" algn="l"/>
                <a:tab pos="375920" algn="l"/>
              </a:tabLst>
            </a:pPr>
            <a:r>
              <a:rPr lang="en-GB" sz="2400" spc="-5" dirty="0">
                <a:solidFill>
                  <a:schemeClr val="bg1"/>
                </a:solidFill>
                <a:latin typeface="Arial"/>
                <a:cs typeface="Arial"/>
              </a:rPr>
              <a:t>GPS</a:t>
            </a:r>
            <a:endParaRPr lang="en-GB" sz="2400" dirty="0">
              <a:solidFill>
                <a:schemeClr val="bg1"/>
              </a:solidFill>
              <a:latin typeface="Arial"/>
              <a:cs typeface="Arial"/>
            </a:endParaRPr>
          </a:p>
          <a:p>
            <a:pPr marL="375920" indent="-363220">
              <a:lnSpc>
                <a:spcPct val="100000"/>
              </a:lnSpc>
              <a:spcBef>
                <a:spcPts val="500"/>
              </a:spcBef>
              <a:buClr>
                <a:srgbClr val="1F4079"/>
              </a:buClr>
              <a:buFont typeface="Wingdings"/>
              <a:buChar char=""/>
              <a:tabLst>
                <a:tab pos="375285" algn="l"/>
                <a:tab pos="375920" algn="l"/>
              </a:tabLst>
            </a:pPr>
            <a:r>
              <a:rPr lang="en-GB" sz="2400" dirty="0">
                <a:solidFill>
                  <a:schemeClr val="bg1"/>
                </a:solidFill>
                <a:latin typeface="Arial"/>
                <a:cs typeface="Arial"/>
              </a:rPr>
              <a:t>Range</a:t>
            </a:r>
            <a:r>
              <a:rPr lang="en-GB" sz="2400" spc="-10" dirty="0">
                <a:solidFill>
                  <a:schemeClr val="bg1"/>
                </a:solidFill>
                <a:latin typeface="Arial"/>
                <a:cs typeface="Arial"/>
              </a:rPr>
              <a:t> </a:t>
            </a:r>
            <a:r>
              <a:rPr lang="en-GB" sz="2400" dirty="0">
                <a:solidFill>
                  <a:schemeClr val="bg1"/>
                </a:solidFill>
                <a:latin typeface="Arial"/>
                <a:cs typeface="Arial"/>
              </a:rPr>
              <a:t>sensors</a:t>
            </a:r>
          </a:p>
          <a:p>
            <a:pPr marL="640080" lvl="1" indent="-264160">
              <a:lnSpc>
                <a:spcPct val="100000"/>
              </a:lnSpc>
              <a:spcBef>
                <a:spcPts val="400"/>
              </a:spcBef>
              <a:buClr>
                <a:srgbClr val="1F4079"/>
              </a:buClr>
              <a:buFont typeface="Wingdings"/>
              <a:buChar char=""/>
              <a:tabLst>
                <a:tab pos="639445" algn="l"/>
                <a:tab pos="640080" algn="l"/>
              </a:tabLst>
            </a:pPr>
            <a:r>
              <a:rPr lang="en-GB" sz="2000" dirty="0">
                <a:solidFill>
                  <a:schemeClr val="bg1"/>
                </a:solidFill>
                <a:latin typeface="Arial"/>
                <a:cs typeface="Arial"/>
              </a:rPr>
              <a:t>Sonar</a:t>
            </a:r>
          </a:p>
          <a:p>
            <a:pPr marL="640080" lvl="1" indent="-264160">
              <a:lnSpc>
                <a:spcPct val="100000"/>
              </a:lnSpc>
              <a:spcBef>
                <a:spcPts val="400"/>
              </a:spcBef>
              <a:buClr>
                <a:srgbClr val="1F4079"/>
              </a:buClr>
              <a:buFont typeface="Wingdings"/>
              <a:buChar char=""/>
              <a:tabLst>
                <a:tab pos="639445" algn="l"/>
                <a:tab pos="640080" algn="l"/>
              </a:tabLst>
            </a:pPr>
            <a:r>
              <a:rPr lang="en-GB" sz="2000" dirty="0">
                <a:solidFill>
                  <a:schemeClr val="bg1"/>
                </a:solidFill>
                <a:latin typeface="Arial"/>
                <a:cs typeface="Arial"/>
              </a:rPr>
              <a:t>Laser</a:t>
            </a:r>
          </a:p>
          <a:p>
            <a:pPr marL="640080" lvl="1" indent="-264160">
              <a:lnSpc>
                <a:spcPct val="100000"/>
              </a:lnSpc>
              <a:spcBef>
                <a:spcPts val="400"/>
              </a:spcBef>
              <a:buClr>
                <a:srgbClr val="1F4079"/>
              </a:buClr>
              <a:buFont typeface="Wingdings"/>
              <a:buChar char=""/>
              <a:tabLst>
                <a:tab pos="639445" algn="l"/>
                <a:tab pos="640080" algn="l"/>
              </a:tabLst>
            </a:pPr>
            <a:r>
              <a:rPr lang="en-GB" sz="2000" dirty="0">
                <a:solidFill>
                  <a:schemeClr val="bg1"/>
                </a:solidFill>
                <a:latin typeface="Arial"/>
                <a:cs typeface="Arial"/>
              </a:rPr>
              <a:t>Structured</a:t>
            </a:r>
            <a:r>
              <a:rPr lang="en-GB" sz="2000" spc="-60" dirty="0">
                <a:solidFill>
                  <a:schemeClr val="bg1"/>
                </a:solidFill>
                <a:latin typeface="Arial"/>
                <a:cs typeface="Arial"/>
              </a:rPr>
              <a:t> </a:t>
            </a:r>
            <a:r>
              <a:rPr lang="en-GB" sz="2000" spc="-5" dirty="0">
                <a:solidFill>
                  <a:schemeClr val="bg1"/>
                </a:solidFill>
                <a:latin typeface="Arial"/>
                <a:cs typeface="Arial"/>
              </a:rPr>
              <a:t>light</a:t>
            </a:r>
            <a:endParaRPr lang="en-GB" sz="2000" dirty="0">
              <a:solidFill>
                <a:schemeClr val="bg1"/>
              </a:solidFill>
              <a:latin typeface="Arial"/>
              <a:cs typeface="Arial"/>
            </a:endParaRPr>
          </a:p>
          <a:p>
            <a:pPr marL="375920" indent="-363220">
              <a:lnSpc>
                <a:spcPct val="100000"/>
              </a:lnSpc>
              <a:spcBef>
                <a:spcPts val="505"/>
              </a:spcBef>
              <a:buClr>
                <a:srgbClr val="1F4079"/>
              </a:buClr>
              <a:buFont typeface="Wingdings"/>
              <a:buChar char=""/>
              <a:tabLst>
                <a:tab pos="375285" algn="l"/>
                <a:tab pos="375920" algn="l"/>
              </a:tabLst>
            </a:pPr>
            <a:r>
              <a:rPr lang="en-GB" sz="2400" spc="-10" dirty="0">
                <a:solidFill>
                  <a:schemeClr val="bg1"/>
                </a:solidFill>
                <a:latin typeface="Arial"/>
                <a:cs typeface="Arial"/>
              </a:rPr>
              <a:t>Vision </a:t>
            </a:r>
            <a:r>
              <a:rPr lang="en-GB" sz="2400" spc="-5" dirty="0">
                <a:solidFill>
                  <a:schemeClr val="bg1"/>
                </a:solidFill>
                <a:latin typeface="Arial"/>
                <a:cs typeface="Arial"/>
              </a:rPr>
              <a:t>(next</a:t>
            </a:r>
            <a:r>
              <a:rPr lang="en-GB" sz="2400" spc="-80" dirty="0">
                <a:solidFill>
                  <a:schemeClr val="bg1"/>
                </a:solidFill>
                <a:latin typeface="Arial"/>
                <a:cs typeface="Arial"/>
              </a:rPr>
              <a:t> </a:t>
            </a:r>
            <a:r>
              <a:rPr lang="en-GB" sz="2400" dirty="0">
                <a:solidFill>
                  <a:schemeClr val="bg1"/>
                </a:solidFill>
                <a:latin typeface="Arial"/>
                <a:cs typeface="Arial"/>
              </a:rPr>
              <a:t>lectures)</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35</a:t>
            </a:fld>
            <a:endParaRPr lang="en-US"/>
          </a:p>
        </p:txBody>
      </p:sp>
    </p:spTree>
    <p:extLst>
      <p:ext uri="{BB962C8B-B14F-4D97-AF65-F5344CB8AC3E}">
        <p14:creationId xmlns:p14="http://schemas.microsoft.com/office/powerpoint/2010/main" val="282905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38</a:t>
            </a:fld>
            <a:endParaRPr lang="en-US"/>
          </a:p>
        </p:txBody>
      </p:sp>
    </p:spTree>
    <p:extLst>
      <p:ext uri="{BB962C8B-B14F-4D97-AF65-F5344CB8AC3E}">
        <p14:creationId xmlns:p14="http://schemas.microsoft.com/office/powerpoint/2010/main" val="2404933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0" dirty="0">
                <a:latin typeface="Arial"/>
                <a:cs typeface="Arial"/>
              </a:rPr>
              <a:t>Vicon </a:t>
            </a:r>
            <a:r>
              <a:rPr lang="en-GB" sz="1200" dirty="0">
                <a:latin typeface="Arial"/>
                <a:cs typeface="Arial"/>
              </a:rPr>
              <a:t>and</a:t>
            </a:r>
            <a:r>
              <a:rPr lang="en-GB" sz="1200" spc="-20" dirty="0">
                <a:latin typeface="Arial"/>
                <a:cs typeface="Arial"/>
              </a:rPr>
              <a:t> </a:t>
            </a:r>
            <a:r>
              <a:rPr lang="en-GB" sz="1200" dirty="0" err="1">
                <a:latin typeface="Arial"/>
                <a:cs typeface="Arial"/>
              </a:rPr>
              <a:t>Optitrack</a:t>
            </a:r>
            <a:endParaRPr lang="en-GB" sz="120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a:t>
            </a:r>
            <a:r>
              <a:rPr lang="en-US" sz="1200" spc="-5" dirty="0">
                <a:latin typeface="Arial"/>
                <a:cs typeface="Arial"/>
              </a:rPr>
              <a:t>System </a:t>
            </a:r>
            <a:r>
              <a:rPr lang="en-US" sz="1200" dirty="0">
                <a:latin typeface="Arial"/>
                <a:cs typeface="Arial"/>
              </a:rPr>
              <a:t>of </a:t>
            </a:r>
            <a:r>
              <a:rPr lang="en-US" sz="1200" spc="-5" dirty="0">
                <a:latin typeface="Arial"/>
                <a:cs typeface="Arial"/>
              </a:rPr>
              <a:t>several </a:t>
            </a:r>
            <a:r>
              <a:rPr lang="en-US" sz="1200" dirty="0">
                <a:latin typeface="Arial"/>
                <a:cs typeface="Arial"/>
              </a:rPr>
              <a:t>cameras that track the position of </a:t>
            </a:r>
            <a:r>
              <a:rPr lang="en-US" sz="1200" spc="-5" dirty="0">
                <a:latin typeface="Arial"/>
                <a:cs typeface="Arial"/>
              </a:rPr>
              <a:t>reflective</a:t>
            </a:r>
            <a:r>
              <a:rPr lang="en-US" sz="1200" spc="-195" dirty="0">
                <a:latin typeface="Arial"/>
                <a:cs typeface="Arial"/>
              </a:rPr>
              <a:t> </a:t>
            </a:r>
            <a:r>
              <a:rPr lang="en-US" sz="1200" dirty="0">
                <a:latin typeface="Arial"/>
                <a:cs typeface="Arial"/>
              </a:rPr>
              <a:t>markers</a:t>
            </a:r>
          </a:p>
          <a:p>
            <a:endParaRPr lang="en-US" dirty="0"/>
          </a:p>
          <a:p>
            <a:r>
              <a:rPr lang="en-US" dirty="0"/>
              <a:t>Indoor motion capture systems like VICON and </a:t>
            </a:r>
            <a:r>
              <a:rPr lang="en-US" dirty="0" err="1"/>
              <a:t>Optitrack</a:t>
            </a:r>
            <a:r>
              <a:rPr lang="en-US" dirty="0"/>
              <a:t> can be used to provide position and attitude data for vehicle state estimation, or to serve as ground-truth for analysis. </a:t>
            </a:r>
          </a:p>
          <a:p>
            <a:r>
              <a:rPr lang="en-US" dirty="0"/>
              <a:t>The motion capture data can be used to update the local position estimate relative to the local origin. </a:t>
            </a:r>
          </a:p>
          <a:p>
            <a:r>
              <a:rPr lang="en-US" dirty="0"/>
              <a:t>Heading (yaw) from the motion capture system can also be optionally integrated by the attitude estimator.</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39</a:t>
            </a:fld>
            <a:endParaRPr lang="en-US"/>
          </a:p>
        </p:txBody>
      </p:sp>
    </p:spTree>
    <p:extLst>
      <p:ext uri="{BB962C8B-B14F-4D97-AF65-F5344CB8AC3E}">
        <p14:creationId xmlns:p14="http://schemas.microsoft.com/office/powerpoint/2010/main" val="3797121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a:t>
            </a:r>
          </a:p>
          <a:p>
            <a:r>
              <a:rPr lang="en-US" dirty="0"/>
              <a:t>After the locomotion  the perception is also important for robotics,  </a:t>
            </a:r>
          </a:p>
          <a:p>
            <a:endParaRPr lang="en-US" dirty="0"/>
          </a:p>
          <a:p>
            <a:r>
              <a:rPr lang="en-US" b="1" dirty="0"/>
              <a:t>-</a:t>
            </a:r>
            <a:r>
              <a:rPr lang="en-US" dirty="0"/>
              <a:t>Perception is a process to interpret, acquire, select and then organize the sensory information that is captured from the real world. Also perception is understood as a system that provide the robot with the ability to perceive, comprehend, and reason about the surrounding environment. </a:t>
            </a:r>
          </a:p>
          <a:p>
            <a:br>
              <a:rPr lang="en-US" dirty="0"/>
            </a:br>
            <a:r>
              <a:rPr lang="en-US" dirty="0"/>
              <a:t>- </a:t>
            </a:r>
            <a:r>
              <a:rPr lang="en-US" b="1" dirty="0"/>
              <a:t>For example:</a:t>
            </a:r>
            <a:r>
              <a:rPr lang="en-US" dirty="0"/>
              <a:t> Human beings have sensory receptors such as touch, taste, smell. So, the information received from these receptors is transmitted to human brain to organize the received information.</a:t>
            </a:r>
          </a:p>
          <a:p>
            <a:endParaRPr lang="en-US" dirty="0"/>
          </a:p>
          <a:p>
            <a:r>
              <a:rPr lang="en-US" dirty="0"/>
              <a:t>According to this information, action is taken by interacting with the environment to manipulate and navigate the objects.</a:t>
            </a:r>
          </a:p>
          <a:p>
            <a:endParaRPr lang="en-US" dirty="0"/>
          </a:p>
          <a:p>
            <a:r>
              <a:rPr lang="en-US" dirty="0"/>
              <a:t>Perception and action are very important concepts in the field of Robotics. The following slides will show more details about it .</a:t>
            </a:r>
            <a:endParaRPr lang="en-GB" dirty="0"/>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40</a:t>
            </a:fld>
            <a:endParaRPr lang="en-US"/>
          </a:p>
        </p:txBody>
      </p:sp>
    </p:spTree>
    <p:extLst>
      <p:ext uri="{BB962C8B-B14F-4D97-AF65-F5344CB8AC3E}">
        <p14:creationId xmlns:p14="http://schemas.microsoft.com/office/powerpoint/2010/main" val="3440074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 </a:t>
            </a:r>
            <a:r>
              <a:rPr lang="en-GB" sz="1200" dirty="0">
                <a:solidFill>
                  <a:schemeClr val="bg1"/>
                </a:solidFill>
              </a:rPr>
              <a:t>Perception technically  is</a:t>
            </a:r>
            <a:r>
              <a:rPr lang="en-GB" sz="1200" spc="-85" dirty="0">
                <a:solidFill>
                  <a:schemeClr val="bg1"/>
                </a:solidFill>
              </a:rPr>
              <a:t> </a:t>
            </a:r>
            <a:r>
              <a:rPr lang="en-GB" sz="1200" dirty="0">
                <a:solidFill>
                  <a:schemeClr val="bg1"/>
                </a:solidFill>
              </a:rPr>
              <a:t>hard!</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41</a:t>
            </a:fld>
            <a:endParaRPr lang="en-US"/>
          </a:p>
        </p:txBody>
      </p:sp>
    </p:spTree>
    <p:extLst>
      <p:ext uri="{BB962C8B-B14F-4D97-AF65-F5344CB8AC3E}">
        <p14:creationId xmlns:p14="http://schemas.microsoft.com/office/powerpoint/2010/main" val="16607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Dr pinker said  </a:t>
            </a:r>
            <a:r>
              <a:rPr lang="en-US" sz="1200" b="1" spc="-5" dirty="0">
                <a:solidFill>
                  <a:schemeClr val="bg1"/>
                </a:solidFill>
                <a:latin typeface="Arial"/>
                <a:cs typeface="Arial"/>
              </a:rPr>
              <a:t>In robotics, the </a:t>
            </a:r>
            <a:r>
              <a:rPr lang="en-US" sz="1200" b="1" i="1" dirty="0">
                <a:solidFill>
                  <a:schemeClr val="bg1"/>
                </a:solidFill>
                <a:latin typeface="Arial"/>
                <a:cs typeface="Arial"/>
              </a:rPr>
              <a:t>easy </a:t>
            </a:r>
            <a:r>
              <a:rPr lang="en-US" sz="1200" b="1" spc="-5" dirty="0">
                <a:solidFill>
                  <a:schemeClr val="bg1"/>
                </a:solidFill>
                <a:latin typeface="Arial"/>
                <a:cs typeface="Arial"/>
              </a:rPr>
              <a:t>problems </a:t>
            </a:r>
            <a:r>
              <a:rPr lang="en-US" sz="1200" b="1" dirty="0">
                <a:solidFill>
                  <a:schemeClr val="bg1"/>
                </a:solidFill>
                <a:latin typeface="Arial"/>
                <a:cs typeface="Arial"/>
              </a:rPr>
              <a:t>are </a:t>
            </a:r>
            <a:r>
              <a:rPr lang="en-US" sz="1200" b="1" i="1" spc="-5" dirty="0">
                <a:solidFill>
                  <a:schemeClr val="bg1"/>
                </a:solidFill>
                <a:latin typeface="Arial"/>
                <a:cs typeface="Arial"/>
              </a:rPr>
              <a:t>hard </a:t>
            </a:r>
            <a:r>
              <a:rPr lang="en-US" sz="1200" b="1" dirty="0">
                <a:solidFill>
                  <a:schemeClr val="bg1"/>
                </a:solidFill>
                <a:latin typeface="Arial"/>
                <a:cs typeface="Arial"/>
              </a:rPr>
              <a:t>and </a:t>
            </a:r>
            <a:r>
              <a:rPr lang="en-US" sz="1200" b="1" spc="-5" dirty="0">
                <a:solidFill>
                  <a:schemeClr val="bg1"/>
                </a:solidFill>
                <a:latin typeface="Arial"/>
                <a:cs typeface="Arial"/>
              </a:rPr>
              <a:t>the </a:t>
            </a:r>
            <a:r>
              <a:rPr lang="en-US" sz="1200" b="1" i="1" spc="-5" dirty="0">
                <a:solidFill>
                  <a:schemeClr val="bg1"/>
                </a:solidFill>
                <a:latin typeface="Arial"/>
                <a:cs typeface="Arial"/>
              </a:rPr>
              <a:t>hard </a:t>
            </a:r>
            <a:r>
              <a:rPr lang="en-US" sz="1200" b="1" spc="-5" dirty="0">
                <a:solidFill>
                  <a:schemeClr val="bg1"/>
                </a:solidFill>
                <a:latin typeface="Arial"/>
                <a:cs typeface="Arial"/>
              </a:rPr>
              <a:t>problems </a:t>
            </a:r>
            <a:r>
              <a:rPr lang="en-US" sz="1200" b="1" dirty="0">
                <a:solidFill>
                  <a:schemeClr val="bg1"/>
                </a:solidFill>
                <a:latin typeface="Arial"/>
                <a:cs typeface="Arial"/>
              </a:rPr>
              <a:t>are</a:t>
            </a:r>
            <a:r>
              <a:rPr lang="en-US" sz="1200" b="1" spc="25" dirty="0">
                <a:solidFill>
                  <a:schemeClr val="bg1"/>
                </a:solidFill>
                <a:latin typeface="Arial"/>
                <a:cs typeface="Arial"/>
              </a:rPr>
              <a:t> </a:t>
            </a:r>
            <a:r>
              <a:rPr lang="en-US" sz="1200" b="1" i="1" dirty="0">
                <a:solidFill>
                  <a:schemeClr val="bg1"/>
                </a:solidFill>
                <a:latin typeface="Arial"/>
                <a:cs typeface="Arial"/>
              </a:rPr>
              <a:t>easy</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42</a:t>
            </a:fld>
            <a:endParaRPr lang="en-US"/>
          </a:p>
        </p:txBody>
      </p:sp>
    </p:spTree>
    <p:extLst>
      <p:ext uri="{BB962C8B-B14F-4D97-AF65-F5344CB8AC3E}">
        <p14:creationId xmlns:p14="http://schemas.microsoft.com/office/powerpoint/2010/main" val="1936191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This is how the process going on </a:t>
            </a:r>
          </a:p>
          <a:p>
            <a:r>
              <a:rPr lang="en-GB" dirty="0"/>
              <a:t>Firstly we need to collect data information  in the data raw using vision, smell  and the other sensors </a:t>
            </a:r>
          </a:p>
          <a:p>
            <a:endParaRPr lang="en-GB" dirty="0"/>
          </a:p>
          <a:p>
            <a:r>
              <a:rPr lang="en-GB" dirty="0"/>
              <a:t>Then the navigation : the robot begin the treatment of this data to give a meaning to it  . The features ( corners , lines , colours ) </a:t>
            </a:r>
          </a:p>
          <a:p>
            <a:endParaRPr lang="en-GB" dirty="0"/>
          </a:p>
          <a:p>
            <a:r>
              <a:rPr lang="en-GB" dirty="0"/>
              <a:t>After that the interaction  also objects recognize  </a:t>
            </a:r>
            <a:r>
              <a:rPr lang="en-US" dirty="0"/>
              <a:t>and then begin the servicing or reasoning to recognize the situations or places</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43</a:t>
            </a:fld>
            <a:endParaRPr lang="en-US"/>
          </a:p>
        </p:txBody>
      </p:sp>
    </p:spTree>
    <p:extLst>
      <p:ext uri="{BB962C8B-B14F-4D97-AF65-F5344CB8AC3E}">
        <p14:creationId xmlns:p14="http://schemas.microsoft.com/office/powerpoint/2010/main" val="744288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key components of a perception system are essentially sensory data processing, data representation (environment modeling), and ML-based algorithms. </a:t>
            </a:r>
          </a:p>
          <a:p>
            <a:r>
              <a:rPr lang="en-US" dirty="0"/>
              <a:t>Since </a:t>
            </a:r>
            <a:r>
              <a:rPr lang="en-US" i="1" dirty="0"/>
              <a:t>strong AI</a:t>
            </a:r>
            <a:r>
              <a:rPr lang="en-US" dirty="0"/>
              <a:t> is still far from being achieved in real-world robotics applications, this chapter is about </a:t>
            </a:r>
            <a:r>
              <a:rPr lang="en-US" i="1" dirty="0"/>
              <a:t>weak AI</a:t>
            </a:r>
            <a:r>
              <a:rPr lang="en-US" dirty="0"/>
              <a:t>, i.e., standard machine learning approaches .</a:t>
            </a:r>
          </a:p>
          <a:p>
            <a:endParaRPr lang="en-US" b="1" dirty="0"/>
          </a:p>
          <a:p>
            <a:r>
              <a:rPr lang="en-US" b="1" dirty="0"/>
              <a:t>And for this figure </a:t>
            </a:r>
          </a:p>
          <a:p>
            <a:pPr marL="171450" indent="-171450">
              <a:buFontTx/>
              <a:buChar char="-"/>
            </a:pPr>
            <a:r>
              <a:rPr lang="en-US" dirty="0"/>
              <a:t>It’s The Key modules of a typical robotic perception system: </a:t>
            </a:r>
          </a:p>
          <a:p>
            <a:pPr marL="628650" lvl="1" indent="-171450">
              <a:buFontTx/>
              <a:buChar char="-"/>
            </a:pPr>
            <a:r>
              <a:rPr lang="en-US" dirty="0"/>
              <a:t>The sensory data processing (focusing here on visual and range perception);</a:t>
            </a:r>
          </a:p>
          <a:p>
            <a:pPr marL="628650" lvl="1" indent="-171450">
              <a:buFontTx/>
              <a:buChar char="-"/>
            </a:pPr>
            <a:r>
              <a:rPr lang="en-US" dirty="0"/>
              <a:t> data representations specific for the tasks at hand; algorithms for data analysis and interpretation (using AI/ML methods); </a:t>
            </a:r>
          </a:p>
          <a:p>
            <a:pPr marL="628650" lvl="1" indent="-171450">
              <a:buFontTx/>
              <a:buChar char="-"/>
            </a:pPr>
            <a:r>
              <a:rPr lang="en-US" dirty="0"/>
              <a:t>and planning and execution of actions for robot-environment interaction.</a:t>
            </a:r>
          </a:p>
          <a:p>
            <a:pPr marL="457200" lvl="1" indent="0">
              <a:buFontTx/>
              <a:buNone/>
            </a:pPr>
            <a:endParaRPr lang="en-US" dirty="0"/>
          </a:p>
          <a:p>
            <a:pPr marL="457200" lvl="1" indent="0" algn="l">
              <a:buFontTx/>
              <a:buNone/>
            </a:pPr>
            <a:r>
              <a:rPr lang="en-US" dirty="0"/>
              <a:t>Robotic perception is </a:t>
            </a:r>
            <a:r>
              <a:rPr lang="en-GB" dirty="0"/>
              <a:t>conclusive</a:t>
            </a:r>
            <a:r>
              <a:rPr lang="en-US" dirty="0"/>
              <a:t> for a robot to make decisions, plan, and operate in real-world environments, by means of numerous functionalities and operations from occupancy grid mapping to object detection.</a:t>
            </a:r>
            <a:endParaRPr lang="en-US" b="1"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44</a:t>
            </a:fld>
            <a:endParaRPr lang="en-US"/>
          </a:p>
        </p:txBody>
      </p:sp>
    </p:spTree>
    <p:extLst>
      <p:ext uri="{BB962C8B-B14F-4D97-AF65-F5344CB8AC3E}">
        <p14:creationId xmlns:p14="http://schemas.microsoft.com/office/powerpoint/2010/main" val="174142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Robots are programmable machines specifically programmed to carry out a complex series of tasks without any human intervention.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u="none" strike="noStrike" kern="1200" dirty="0">
                <a:solidFill>
                  <a:schemeClr val="tx1"/>
                </a:solidFill>
                <a:effectLst/>
                <a:latin typeface="+mn-lt"/>
                <a:ea typeface="+mn-ea"/>
                <a:cs typeface="+mn-cs"/>
              </a:rPr>
            </a:br>
            <a:r>
              <a:rPr lang="en-US" dirty="0"/>
              <a:t>robots are becoming more capable and more diverse than ever. Robots are often characterized by their capabilities in performing dull to dangerous tasks, easily and without needing humans to perform them.</a:t>
            </a:r>
            <a:br>
              <a:rPr lang="en-US" sz="1200" u="none" strike="noStrike" kern="1200" dirty="0">
                <a:solidFill>
                  <a:schemeClr val="tx1"/>
                </a:solidFill>
                <a:effectLst/>
                <a:latin typeface="+mn-lt"/>
                <a:ea typeface="+mn-ea"/>
                <a:cs typeface="+mn-cs"/>
              </a:rPr>
            </a:br>
            <a:r>
              <a:rPr lang="en-US" sz="120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a:t>
            </a:fld>
            <a:endParaRPr lang="en-US"/>
          </a:p>
        </p:txBody>
      </p:sp>
    </p:spTree>
    <p:extLst>
      <p:ext uri="{BB962C8B-B14F-4D97-AF65-F5344CB8AC3E}">
        <p14:creationId xmlns:p14="http://schemas.microsoft.com/office/powerpoint/2010/main" val="15069480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Nowadays, most of robotic perception systems use machine learning (ML) techniques, ranging from classical to deep-learning approaches </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45</a:t>
            </a:fld>
            <a:endParaRPr lang="en-US"/>
          </a:p>
        </p:txBody>
      </p:sp>
    </p:spTree>
    <p:extLst>
      <p:ext uri="{BB962C8B-B14F-4D97-AF65-F5344CB8AC3E}">
        <p14:creationId xmlns:p14="http://schemas.microsoft.com/office/powerpoint/2010/main" val="4870652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1-</a:t>
            </a:r>
            <a:r>
              <a:rPr lang="en-US" sz="1200" dirty="0">
                <a:solidFill>
                  <a:schemeClr val="bg1"/>
                </a:solidFill>
              </a:rPr>
              <a:t>Machine learning for robotic perception can be in the form of </a:t>
            </a:r>
            <a:r>
              <a:rPr lang="en-US" sz="1200" b="1" dirty="0">
                <a:solidFill>
                  <a:srgbClr val="FF0000"/>
                </a:solidFill>
              </a:rPr>
              <a:t>unsupervised</a:t>
            </a:r>
            <a:r>
              <a:rPr lang="en-US" sz="1200" dirty="0">
                <a:solidFill>
                  <a:schemeClr val="bg1"/>
                </a:solidFill>
              </a:rPr>
              <a:t> learning, or </a:t>
            </a:r>
            <a:r>
              <a:rPr lang="en-US" sz="1200" b="1" dirty="0">
                <a:solidFill>
                  <a:srgbClr val="FF0000"/>
                </a:solidFill>
              </a:rPr>
              <a:t>supervised </a:t>
            </a:r>
            <a:r>
              <a:rPr lang="en-US" sz="1200" dirty="0">
                <a:solidFill>
                  <a:schemeClr val="bg1"/>
                </a:solidFill>
              </a:rPr>
              <a:t>classifiers using </a:t>
            </a:r>
            <a:r>
              <a:rPr lang="en-US" sz="1200" dirty="0">
                <a:solidFill>
                  <a:schemeClr val="accent1"/>
                </a:solidFill>
              </a:rPr>
              <a:t>handcrafted</a:t>
            </a:r>
            <a:r>
              <a:rPr lang="en-US" sz="1200" dirty="0">
                <a:solidFill>
                  <a:schemeClr val="bg1"/>
                </a:solidFill>
              </a:rPr>
              <a:t> features, or </a:t>
            </a:r>
          </a:p>
          <a:p>
            <a:r>
              <a:rPr lang="en-US" sz="1200" dirty="0">
                <a:solidFill>
                  <a:schemeClr val="accent1"/>
                </a:solidFill>
              </a:rPr>
              <a:t>deep-learning</a:t>
            </a:r>
            <a:r>
              <a:rPr lang="en-US" sz="1200" dirty="0">
                <a:solidFill>
                  <a:schemeClr val="bg1"/>
                </a:solidFill>
              </a:rPr>
              <a:t> neural networks .</a:t>
            </a:r>
            <a:endParaRPr lang="en-GB" sz="1200" dirty="0">
              <a:solidFill>
                <a:schemeClr val="bg1"/>
              </a:solidFill>
            </a:endParaRPr>
          </a:p>
          <a:p>
            <a:endParaRPr lang="en-US" dirty="0"/>
          </a:p>
          <a:p>
            <a:r>
              <a:rPr lang="en-US" dirty="0"/>
              <a:t>2-Regardless of the ML approach considered, data from sensor(s) are the key ingredient in robotic perception. Data can come from a single or multiple sensors, usually mounted onboard the robot, but can also come from the infrastructure or from another robot .</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46</a:t>
            </a:fld>
            <a:endParaRPr lang="en-US"/>
          </a:p>
        </p:txBody>
      </p:sp>
    </p:spTree>
    <p:extLst>
      <p:ext uri="{BB962C8B-B14F-4D97-AF65-F5344CB8AC3E}">
        <p14:creationId xmlns:p14="http://schemas.microsoft.com/office/powerpoint/2010/main" val="1649312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Sensor-based environment representation/mapping is a very important part of a robotic perception system. </a:t>
            </a:r>
          </a:p>
          <a:p>
            <a:r>
              <a:rPr lang="en-US" dirty="0"/>
              <a:t>Mapping here encompasses both the acquisition of a metric model and its semantic interpretation, and is therefore a synonym of environment/scene representation</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47</a:t>
            </a:fld>
            <a:endParaRPr lang="en-US"/>
          </a:p>
        </p:txBody>
      </p:sp>
    </p:spTree>
    <p:extLst>
      <p:ext uri="{BB962C8B-B14F-4D97-AF65-F5344CB8AC3E}">
        <p14:creationId xmlns:p14="http://schemas.microsoft.com/office/powerpoint/2010/main" val="2649632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a:t>
            </a:r>
          </a:p>
          <a:p>
            <a:r>
              <a:rPr lang="en-US" dirty="0"/>
              <a:t>Robot perception functions, like localization and navigation, are dependent on the environment where the robot operates. Essentially, a robot is designed to operate in two categories of environments: indoors or outdoors. Therefore, different assumptions can be incorporated in the mapping (representation) and perception systems considering indoor or outdoor environments.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rPr>
              <a:t>-Localization</a:t>
            </a:r>
            <a:r>
              <a:rPr lang="en-GB" sz="1200" dirty="0">
                <a:solidFill>
                  <a:schemeClr val="bg1"/>
                </a:solidFill>
              </a:rPr>
              <a:t> </a:t>
            </a:r>
            <a:r>
              <a:rPr lang="en-US" dirty="0"/>
              <a:t>involves one question: Where is the robot now? Or, </a:t>
            </a:r>
            <a:r>
              <a:rPr lang="en-US" dirty="0" err="1"/>
              <a:t>robo</a:t>
            </a:r>
            <a:r>
              <a:rPr lang="en-US" dirty="0"/>
              <a:t>-localization , where am I, keeping in mind that "here" is relative to some landmark (usually the point of origin or the destination) and that you are never lost if you don't care where you 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bg1"/>
              </a:solidFill>
            </a:endParaRPr>
          </a:p>
          <a:p>
            <a:r>
              <a:rPr lang="en-US" b="1" dirty="0"/>
              <a:t>-Navigation</a:t>
            </a:r>
            <a:r>
              <a:rPr lang="en-US" dirty="0"/>
              <a:t> comprises everything a robot needs to get from point A to point B as efficient as possible without bumping into furniture, walls or people. </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48</a:t>
            </a:fld>
            <a:endParaRPr lang="en-US"/>
          </a:p>
        </p:txBody>
      </p:sp>
    </p:spTree>
    <p:extLst>
      <p:ext uri="{BB962C8B-B14F-4D97-AF65-F5344CB8AC3E}">
        <p14:creationId xmlns:p14="http://schemas.microsoft.com/office/powerpoint/2010/main" val="495153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Among the numerous approaches used in environment representation for mobile robotics, and for autonomous robotic-vehicles, the most influential approach is the occupancy grid mapping </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49</a:t>
            </a:fld>
            <a:endParaRPr lang="en-US"/>
          </a:p>
        </p:txBody>
      </p:sp>
    </p:spTree>
    <p:extLst>
      <p:ext uri="{BB962C8B-B14F-4D97-AF65-F5344CB8AC3E}">
        <p14:creationId xmlns:p14="http://schemas.microsoft.com/office/powerpoint/2010/main" val="3675406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collecting the data from environment now we need to choose model such as mapping; 2d-3d grids  for the </a:t>
            </a:r>
            <a:r>
              <a:rPr lang="en-GB" sz="1200" b="1" dirty="0">
                <a:solidFill>
                  <a:schemeClr val="bg1"/>
                </a:solidFill>
              </a:rPr>
              <a:t>Environment representation step</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50</a:t>
            </a:fld>
            <a:endParaRPr lang="en-US"/>
          </a:p>
        </p:txBody>
      </p:sp>
    </p:spTree>
    <p:extLst>
      <p:ext uri="{BB962C8B-B14F-4D97-AF65-F5344CB8AC3E}">
        <p14:creationId xmlns:p14="http://schemas.microsoft.com/office/powerpoint/2010/main" val="2357687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This 2D mapping is still used in many mobile platforms due to its efficiency, probabilistic framework, and fast implementation.</a:t>
            </a:r>
          </a:p>
          <a:p>
            <a:endParaRPr lang="en-US" dirty="0"/>
          </a:p>
          <a:p>
            <a:r>
              <a:rPr lang="en-US" dirty="0"/>
              <a:t>Although many approaches use 2D-based representations to model the real world, presently 2.5D and 3D representation models are becoming more common.</a:t>
            </a:r>
          </a:p>
          <a:p>
            <a:endParaRPr lang="en-US" dirty="0"/>
          </a:p>
          <a:p>
            <a:r>
              <a:rPr lang="en-US" dirty="0"/>
              <a:t>The main reasons for using higher dimensional representations are essentially twofold: </a:t>
            </a:r>
          </a:p>
          <a:p>
            <a:pPr marL="228600" indent="-228600">
              <a:buAutoNum type="arabicParenBoth"/>
            </a:pPr>
            <a:r>
              <a:rPr lang="en-US" dirty="0"/>
              <a:t>robots are demanded to navigate and make decisions in higher complex environments where 2D representations are insufficient;</a:t>
            </a:r>
          </a:p>
          <a:p>
            <a:pPr marL="228600" indent="-228600">
              <a:buAutoNum type="arabicParenBoth"/>
            </a:pPr>
            <a:r>
              <a:rPr lang="en-US" dirty="0"/>
              <a:t>(2) current 3D sensor technologies are affordable and reliable, and therefore 3D environment representations became attainable.</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51</a:t>
            </a:fld>
            <a:endParaRPr lang="en-US"/>
          </a:p>
        </p:txBody>
      </p:sp>
    </p:spTree>
    <p:extLst>
      <p:ext uri="{BB962C8B-B14F-4D97-AF65-F5344CB8AC3E}">
        <p14:creationId xmlns:p14="http://schemas.microsoft.com/office/powerpoint/2010/main" val="2927143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Robotic mapping</a:t>
            </a:r>
          </a:p>
          <a:p>
            <a:r>
              <a:rPr lang="en-US" dirty="0"/>
              <a:t>Mapping is the problem of integrating the information gathered with the robot’s sensors into a given representation. It can intuitively be described by the question “What does the world look like?” </a:t>
            </a:r>
          </a:p>
          <a:p>
            <a:r>
              <a:rPr lang="en-US" dirty="0"/>
              <a:t>Central aspects in mapping are the representation of the environment and the interpretation of sensor data .</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52</a:t>
            </a:fld>
            <a:endParaRPr lang="en-US"/>
          </a:p>
        </p:txBody>
      </p:sp>
    </p:spTree>
    <p:extLst>
      <p:ext uri="{BB962C8B-B14F-4D97-AF65-F5344CB8AC3E}">
        <p14:creationId xmlns:p14="http://schemas.microsoft.com/office/powerpoint/2010/main" val="3472378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a:t>
            </a:r>
          </a:p>
          <a:p>
            <a:r>
              <a:rPr lang="en-US" dirty="0"/>
              <a:t>This semantic mapping process uses ML at various levels, e.g., reasoning on volumetric occupancy and occlusions, or identifying, describing, and matching optimally the local regions from different time-stamps/models .</a:t>
            </a:r>
          </a:p>
          <a:p>
            <a:endParaRPr lang="en-US" dirty="0"/>
          </a:p>
          <a:p>
            <a:r>
              <a:rPr lang="en-US" dirty="0"/>
              <a:t>not only higher level interpretations. </a:t>
            </a:r>
          </a:p>
          <a:p>
            <a:endParaRPr lang="en-US" dirty="0"/>
          </a:p>
          <a:p>
            <a:r>
              <a:rPr lang="en-US" dirty="0"/>
              <a:t>However, in the majority of applications, the primary role of environment mapping is to model data from exteroceptive sensors, mounted onboard the robot, in order to enable reasoning and inference regarding the real-world environment where the robot operates.</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53</a:t>
            </a:fld>
            <a:endParaRPr lang="en-US"/>
          </a:p>
        </p:txBody>
      </p:sp>
    </p:spTree>
    <p:extLst>
      <p:ext uri="{BB962C8B-B14F-4D97-AF65-F5344CB8AC3E}">
        <p14:creationId xmlns:p14="http://schemas.microsoft.com/office/powerpoint/2010/main" val="17935098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Machine learning is the science of pattern recognition and computational learning theory in artificial intelligence.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Machine learning focuses on the construction and study of algorithms that learn from and make predictions on data. In order to ensure more robust robot perception in light of unpredictable, dynamic, and noisy real- world scenarios, scientists pair machine learning approaches with biologically-inspired sensor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54</a:t>
            </a:fld>
            <a:endParaRPr lang="en-US"/>
          </a:p>
        </p:txBody>
      </p:sp>
    </p:spTree>
    <p:extLst>
      <p:ext uri="{BB962C8B-B14F-4D97-AF65-F5344CB8AC3E}">
        <p14:creationId xmlns:p14="http://schemas.microsoft.com/office/powerpoint/2010/main" val="951275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Most people would think robots and artificial intelligence (AI) are one and the same, but they are very different terms associated with different fields. </a:t>
            </a:r>
          </a:p>
          <a:p>
            <a:r>
              <a:rPr lang="en-US" dirty="0"/>
              <a:t>Robots are hardware and AI is software. </a:t>
            </a:r>
          </a:p>
          <a:p>
            <a:r>
              <a:rPr lang="en-US" dirty="0"/>
              <a:t>In technical terms, robots are machines designed to execute one or more simple to complex tasks automatically with utmost speed and precision, whereas AI is like a computer program that typically demonstrates some of the behaviors associated with human intelligence like learning, planning, reasoning, knowledge sharing, problem solving, and more. </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5</a:t>
            </a:fld>
            <a:endParaRPr lang="en-US"/>
          </a:p>
        </p:txBody>
      </p:sp>
    </p:spTree>
    <p:extLst>
      <p:ext uri="{BB962C8B-B14F-4D97-AF65-F5344CB8AC3E}">
        <p14:creationId xmlns:p14="http://schemas.microsoft.com/office/powerpoint/2010/main" val="11547364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Now we will see some of project still on studies</a:t>
            </a:r>
          </a:p>
          <a:p>
            <a:r>
              <a:rPr lang="en-GB" dirty="0"/>
              <a:t>Like </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55</a:t>
            </a:fld>
            <a:endParaRPr lang="en-US"/>
          </a:p>
        </p:txBody>
      </p:sp>
    </p:spTree>
    <p:extLst>
      <p:ext uri="{BB962C8B-B14F-4D97-AF65-F5344CB8AC3E}">
        <p14:creationId xmlns:p14="http://schemas.microsoft.com/office/powerpoint/2010/main" val="297820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b="1" dirty="0"/>
              <a:t>The Strands project </a:t>
            </a:r>
            <a:r>
              <a:rPr lang="en-US" b="1" dirty="0"/>
              <a:t>is formed by six universities and two industrial partners. </a:t>
            </a:r>
          </a:p>
          <a:p>
            <a:endParaRPr lang="en-US" b="1" dirty="0"/>
          </a:p>
          <a:p>
            <a:r>
              <a:rPr lang="en-US" b="1" dirty="0"/>
              <a:t>The aim object of the project is to develop the next generation of intelligent mobile robots, capable of operating alongside humans for extended periods of time. </a:t>
            </a:r>
          </a:p>
          <a:p>
            <a:r>
              <a:rPr lang="en-US" b="1" dirty="0"/>
              <a:t>While research into mobile robotic technology has been very active over the last few years , robotic systems that can operate robustly, for extended periods of time, in human-populated environments remain a rarity. Strands aims to fill this gap and to provide robots that are intelligent,  </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56</a:t>
            </a:fld>
            <a:endParaRPr lang="en-US"/>
          </a:p>
        </p:txBody>
      </p:sp>
    </p:spTree>
    <p:extLst>
      <p:ext uri="{BB962C8B-B14F-4D97-AF65-F5344CB8AC3E}">
        <p14:creationId xmlns:p14="http://schemas.microsoft.com/office/powerpoint/2010/main" val="2967275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figure shows a high level overview of the Strands system : </a:t>
            </a:r>
          </a:p>
          <a:p>
            <a:r>
              <a:rPr lang="en-US" dirty="0"/>
              <a:t>the mobile robot navigates autonomously between a number of predefined waypoints. </a:t>
            </a:r>
          </a:p>
          <a:p>
            <a:r>
              <a:rPr lang="en-US" dirty="0"/>
              <a:t>A task scheduling mechanism dictates when the robot should visit which waypoints, depending on the tasks the robot has to accomplish on any given day.</a:t>
            </a:r>
          </a:p>
          <a:p>
            <a:r>
              <a:rPr lang="en-US" dirty="0"/>
              <a:t> The perception system consists, at the lowest level, of a module which builds local metric maps at the waypoints visited by the robot. These local maps are updated over time, as the robot revisits the same locations in the environment, and they are further used to segment out the dynamic objects from the static scene .</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57</a:t>
            </a:fld>
            <a:endParaRPr lang="en-US"/>
          </a:p>
        </p:txBody>
      </p:sp>
    </p:spTree>
    <p:extLst>
      <p:ext uri="{BB962C8B-B14F-4D97-AF65-F5344CB8AC3E}">
        <p14:creationId xmlns:p14="http://schemas.microsoft.com/office/powerpoint/2010/main" val="3107114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AUTOCITS (https://www.autocits.eu/) project will carry out a comprehensive assessment of cooperative systems and autonomous driving by deploying real-world Pilots, and will study and review regulations related to automated and autonomous driving. AUTOCITS, </a:t>
            </a:r>
            <a:r>
              <a:rPr lang="en-US" dirty="0" err="1"/>
              <a:t>cofinanced</a:t>
            </a:r>
            <a:r>
              <a:rPr lang="en-US" dirty="0"/>
              <a:t> by the European Union through the Connecting Europe Facility (CEF) Program, aims to facilitate the deployment of autonomous vehicles in European roads, and to use connected/cooperative intelligent transport systems (C-ITS) services to share information between autonomous vehicles and infrastructure, by means of V2V and V2I communication technology, to improve safety and to facilitate the coexistence of autonomous cars in real-world traffic conditions. The AUTOCITS Pilots, involving connected and autonomous vehicles (including autonomous shuttles, i.e., low-speed robot-vehicles), will be deployed in three major European cities in “the Atlantic Corridor of the European Network”: Lisbon (Portugal), Madrid (Spain), and Paris (France).</a:t>
            </a:r>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58</a:t>
            </a:fld>
            <a:endParaRPr lang="en-US"/>
          </a:p>
        </p:txBody>
      </p:sp>
    </p:spTree>
    <p:extLst>
      <p:ext uri="{BB962C8B-B14F-4D97-AF65-F5344CB8AC3E}">
        <p14:creationId xmlns:p14="http://schemas.microsoft.com/office/powerpoint/2010/main" val="33957889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just how capable is current perception and AI, and how close did/can it get to human-level performance?</a:t>
            </a:r>
          </a:p>
          <a:p>
            <a:endParaRPr lang="en-US" dirty="0"/>
          </a:p>
          <a:p>
            <a:r>
              <a:rPr lang="en-US" dirty="0"/>
              <a:t>DR </a:t>
            </a:r>
            <a:r>
              <a:rPr lang="en-GB" dirty="0" err="1"/>
              <a:t>zeliski</a:t>
            </a:r>
            <a:r>
              <a:rPr lang="en-GB" dirty="0"/>
              <a:t>  </a:t>
            </a:r>
            <a:r>
              <a:rPr lang="en-US" dirty="0"/>
              <a:t>in his introductory book to computer vision said that traditional vision struggled to reach the performance of a 2-year old child, but today’s CNNs reach super-human classification performance on restricted domains </a:t>
            </a:r>
          </a:p>
          <a:p>
            <a:endParaRPr lang="en-US" dirty="0"/>
          </a:p>
          <a:p>
            <a:r>
              <a:rPr lang="en-US" dirty="0"/>
              <a:t>The recent surge and interest in deep-learning methods for perception has greatly improved performance in a variety of tasks such as object detection, recognition, semantic segmentation, etc. One of the main reasons for these advancements is that working on perception systems lends itself easily to offline experimentation on publicly available datasets, and comparison to other methods via standard benchmarks and competitions.</a:t>
            </a:r>
          </a:p>
          <a:p>
            <a:r>
              <a:rPr lang="en-US" dirty="0"/>
              <a:t>*** the end ***** </a:t>
            </a:r>
          </a:p>
          <a:p>
            <a:endParaRPr lang="en-US" dirty="0"/>
          </a:p>
          <a:p>
            <a:r>
              <a:rPr lang="en-US" dirty="0"/>
              <a:t>Machine learning (ML) and deep learning (DL), the latter has been one of the most used keywords in some conferences in robotics recently, are consolidated topics embraced by the robotics community nowadays. While one can interpret the filters of CNNs as Gabor filters and assume to be analogous to functions of the visual cortex, currently, deep learning is a purely </a:t>
            </a:r>
            <a:r>
              <a:rPr lang="en-US" dirty="0" err="1"/>
              <a:t>nonsymbolic</a:t>
            </a:r>
            <a:r>
              <a:rPr lang="en-US" dirty="0"/>
              <a:t> approach to AI/ML, and thus not expected to produce “strong” AI/ML. However, even at the current level, its usefulness is undeniable, and perhaps, the most eloquent example comes from the world of autonomous driving which brings together the robotics and the computer vision community. A number of other robotics-related products are starting to be commercially available for increasingly complex tasks such as visual question and answering systems, video captioning and activity recognition, large-scale human detection and tracking in videos, or anomaly detection in images for factory automation.</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59</a:t>
            </a:fld>
            <a:endParaRPr lang="en-US"/>
          </a:p>
        </p:txBody>
      </p:sp>
    </p:spTree>
    <p:extLst>
      <p:ext uri="{BB962C8B-B14F-4D97-AF65-F5344CB8AC3E}">
        <p14:creationId xmlns:p14="http://schemas.microsoft.com/office/powerpoint/2010/main" val="626055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just how capable is current perception and AI, and how close did/can it get to human-level performance?</a:t>
            </a:r>
          </a:p>
          <a:p>
            <a:endParaRPr lang="en-US" dirty="0"/>
          </a:p>
          <a:p>
            <a:r>
              <a:rPr lang="en-US" dirty="0"/>
              <a:t>DR </a:t>
            </a:r>
            <a:r>
              <a:rPr lang="en-GB" dirty="0" err="1"/>
              <a:t>zeliski</a:t>
            </a:r>
            <a:r>
              <a:rPr lang="en-GB" dirty="0"/>
              <a:t>  </a:t>
            </a:r>
            <a:r>
              <a:rPr lang="en-US" dirty="0"/>
              <a:t>in his introductory book to computer vision said that traditional vision struggled to reach the performance of a 2-year old child, but today’s CNNs reach super-human classification performance on restricted domains </a:t>
            </a:r>
          </a:p>
          <a:p>
            <a:endParaRPr lang="en-US" dirty="0"/>
          </a:p>
          <a:p>
            <a:r>
              <a:rPr lang="en-US" dirty="0"/>
              <a:t>The recent surge and interest in deep-learning methods for perception has greatly improved performance in a variety of tasks such as object detection, recognition, semantic segmentation, etc. One of the main reasons for these advancements is that working on perception systems lends itself easily to offline experimentation on publicly available datasets, and comparison to other methods via standard benchmarks and competitions.</a:t>
            </a:r>
          </a:p>
          <a:p>
            <a:endParaRPr lang="en-US" dirty="0"/>
          </a:p>
          <a:p>
            <a:endParaRPr lang="en-US" dirty="0"/>
          </a:p>
          <a:p>
            <a:r>
              <a:rPr lang="en-US" dirty="0"/>
              <a:t>*** the end ***** </a:t>
            </a:r>
          </a:p>
          <a:p>
            <a:endParaRPr lang="en-US" dirty="0"/>
          </a:p>
          <a:p>
            <a:r>
              <a:rPr lang="en-US" dirty="0"/>
              <a:t>Machine learning (ML) and deep learning (DL), the latter has been one of the most used keywords in some conferences in robotics recently, are consolidated topics embraced by the robotics community nowadays. While one can interpret the filters of CNNs as Gabor filters and assume to be analogous to functions of the visual cortex, currently, deep learning is a purely non symbolic approach to AI/ML, and thus not expected to produce “strong” AI/ML. However, even at the current level, its usefulness is undeniable, and perhaps, the most eloquent example comes from the world of autonomous driving which brings together the robotics and the computer vision community. A number of other robotics-related products are starting to be commercially available for increasingly complex tasks such as visual question and answering systems, video captioning and activity recognition, large-scale human detection and tracking in videos, or anomaly detection in images for factory automation.</a:t>
            </a:r>
          </a:p>
          <a:p>
            <a:endParaRPr lang="en-GB"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60</a:t>
            </a:fld>
            <a:endParaRPr lang="en-US"/>
          </a:p>
        </p:txBody>
      </p:sp>
    </p:spTree>
    <p:extLst>
      <p:ext uri="{BB962C8B-B14F-4D97-AF65-F5344CB8AC3E}">
        <p14:creationId xmlns:p14="http://schemas.microsoft.com/office/powerpoint/2010/main" val="511859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Artificial Intelligence and Machine Learning in the Industrial Robotics Application</a:t>
            </a:r>
          </a:p>
          <a:p>
            <a:endParaRPr lang="en-US" b="1" dirty="0"/>
          </a:p>
          <a:p>
            <a:r>
              <a:rPr lang="en-US" dirty="0"/>
              <a:t>Artificial intelligence (AI) and machine learning capabilities have been quickly making their way into industrial robotics technology. </a:t>
            </a:r>
          </a:p>
          <a:p>
            <a:r>
              <a:rPr lang="en-US" dirty="0"/>
              <a:t>In the never-ending quest to improve productivity, manufacturers are looking to improve the inflexible capabilities of standard industrial robots.</a:t>
            </a:r>
          </a:p>
          <a:p>
            <a:endParaRPr lang="en-US" dirty="0"/>
          </a:p>
          <a:p>
            <a:r>
              <a:rPr lang="en-US" dirty="0"/>
              <a:t>The merging of robotics and AI technology has several consequences, and early adopters of these new robotic systems are reaping the benefits. The technology, while relatively new, is widely available and impacts manufacturing processes in a number of ways.</a:t>
            </a:r>
          </a:p>
          <a:p>
            <a:endParaRPr lang="en-US" b="1" dirty="0"/>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6</a:t>
            </a:fld>
            <a:endParaRPr lang="en-US"/>
          </a:p>
        </p:txBody>
      </p:sp>
    </p:spTree>
    <p:extLst>
      <p:ext uri="{BB962C8B-B14F-4D97-AF65-F5344CB8AC3E}">
        <p14:creationId xmlns:p14="http://schemas.microsoft.com/office/powerpoint/2010/main" val="4147300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And for robots types we have 3 types : </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7</a:t>
            </a:fld>
            <a:endParaRPr lang="en-US"/>
          </a:p>
        </p:txBody>
      </p:sp>
    </p:spTree>
    <p:extLst>
      <p:ext uri="{BB962C8B-B14F-4D97-AF65-F5344CB8AC3E}">
        <p14:creationId xmlns:p14="http://schemas.microsoft.com/office/powerpoint/2010/main" val="2470509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For the hybrid robots it’s contain both manipulators and mobile robots </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8</a:t>
            </a:fld>
            <a:endParaRPr lang="en-US"/>
          </a:p>
        </p:txBody>
      </p:sp>
    </p:spTree>
    <p:extLst>
      <p:ext uri="{BB962C8B-B14F-4D97-AF65-F5344CB8AC3E}">
        <p14:creationId xmlns:p14="http://schemas.microsoft.com/office/powerpoint/2010/main" val="2881941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Now going to the robot hardware  what exactly the things making the robot act and see like human</a:t>
            </a:r>
          </a:p>
        </p:txBody>
      </p:sp>
      <p:sp>
        <p:nvSpPr>
          <p:cNvPr id="4" name="Espace réservé du numéro de diapositive 3"/>
          <p:cNvSpPr>
            <a:spLocks noGrp="1"/>
          </p:cNvSpPr>
          <p:nvPr>
            <p:ph type="sldNum" sz="quarter" idx="5"/>
          </p:nvPr>
        </p:nvSpPr>
        <p:spPr/>
        <p:txBody>
          <a:bodyPr/>
          <a:lstStyle/>
          <a:p>
            <a:fld id="{C7F3E677-5D4F-4C56-B104-01504E7F8766}" type="slidenum">
              <a:rPr lang="en-US" smtClean="0"/>
              <a:t>9</a:t>
            </a:fld>
            <a:endParaRPr lang="en-US"/>
          </a:p>
        </p:txBody>
      </p:sp>
    </p:spTree>
    <p:extLst>
      <p:ext uri="{BB962C8B-B14F-4D97-AF65-F5344CB8AC3E}">
        <p14:creationId xmlns:p14="http://schemas.microsoft.com/office/powerpoint/2010/main" val="3468358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6/14/2019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319426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260707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230503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mage Layouts">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259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Рисунок 8"/>
          <p:cNvSpPr>
            <a:spLocks noGrp="1"/>
          </p:cNvSpPr>
          <p:nvPr>
            <p:ph type="pic" sz="quarter" idx="13"/>
          </p:nvPr>
        </p:nvSpPr>
        <p:spPr>
          <a:xfrm>
            <a:off x="1028700" y="1485900"/>
            <a:ext cx="2489200" cy="2576848"/>
          </a:xfrm>
          <a:prstGeom prst="ellipse">
            <a:avLst/>
          </a:prstGeom>
        </p:spPr>
        <p:txBody>
          <a:bodyPr/>
          <a:lstStyle/>
          <a:p>
            <a:endParaRPr lang="ru-RU" dirty="0"/>
          </a:p>
        </p:txBody>
      </p:sp>
      <p:sp>
        <p:nvSpPr>
          <p:cNvPr id="8" name="Рисунок 8"/>
          <p:cNvSpPr>
            <a:spLocks noGrp="1"/>
          </p:cNvSpPr>
          <p:nvPr>
            <p:ph type="pic" sz="quarter" idx="14"/>
          </p:nvPr>
        </p:nvSpPr>
        <p:spPr>
          <a:xfrm>
            <a:off x="3606800" y="1485900"/>
            <a:ext cx="2489200" cy="2576848"/>
          </a:xfrm>
          <a:prstGeom prst="ellipse">
            <a:avLst/>
          </a:prstGeom>
        </p:spPr>
        <p:txBody>
          <a:bodyPr/>
          <a:lstStyle/>
          <a:p>
            <a:endParaRPr lang="ru-RU"/>
          </a:p>
        </p:txBody>
      </p:sp>
      <p:sp>
        <p:nvSpPr>
          <p:cNvPr id="9" name="Рисунок 8"/>
          <p:cNvSpPr>
            <a:spLocks noGrp="1"/>
          </p:cNvSpPr>
          <p:nvPr>
            <p:ph type="pic" sz="quarter" idx="15"/>
          </p:nvPr>
        </p:nvSpPr>
        <p:spPr>
          <a:xfrm>
            <a:off x="6184900" y="1485900"/>
            <a:ext cx="2489200" cy="2576848"/>
          </a:xfrm>
          <a:prstGeom prst="ellipse">
            <a:avLst/>
          </a:prstGeom>
        </p:spPr>
        <p:txBody>
          <a:bodyPr/>
          <a:lstStyle/>
          <a:p>
            <a:endParaRPr lang="ru-RU"/>
          </a:p>
        </p:txBody>
      </p:sp>
      <p:sp>
        <p:nvSpPr>
          <p:cNvPr id="10" name="Рисунок 8"/>
          <p:cNvSpPr>
            <a:spLocks noGrp="1"/>
          </p:cNvSpPr>
          <p:nvPr>
            <p:ph type="pic" sz="quarter" idx="16"/>
          </p:nvPr>
        </p:nvSpPr>
        <p:spPr>
          <a:xfrm>
            <a:off x="8763000" y="1485900"/>
            <a:ext cx="2489200" cy="2576848"/>
          </a:xfrm>
          <a:prstGeom prst="ellipse">
            <a:avLst/>
          </a:prstGeom>
        </p:spPr>
        <p:txBody>
          <a:bodyPr/>
          <a:lstStyle/>
          <a:p>
            <a:endParaRPr lang="ru-RU"/>
          </a:p>
        </p:txBody>
      </p:sp>
    </p:spTree>
    <p:extLst>
      <p:ext uri="{BB962C8B-B14F-4D97-AF65-F5344CB8AC3E}">
        <p14:creationId xmlns:p14="http://schemas.microsoft.com/office/powerpoint/2010/main" val="2755522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109206" y="2708592"/>
            <a:ext cx="4119879" cy="3814445"/>
          </a:xfrm>
          <a:prstGeom prst="rect">
            <a:avLst/>
          </a:prstGeom>
        </p:spPr>
        <p:txBody>
          <a:bodyPr wrap="square" lIns="0" tIns="0" rIns="0" bIns="0">
            <a:spAutoFit/>
          </a:bodyPr>
          <a:lstStyle>
            <a:lvl1pPr>
              <a:defRPr sz="1800" b="0" i="0">
                <a:solidFill>
                  <a:srgbClr val="CC0000"/>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800" b="1" i="0">
                <a:solidFill>
                  <a:schemeClr val="tx1"/>
                </a:solidFill>
                <a:latin typeface="Arial"/>
                <a:cs typeface="Arial"/>
              </a:defRPr>
            </a:lvl1pPr>
          </a:lstStyle>
          <a:p>
            <a:pPr marL="12700">
              <a:lnSpc>
                <a:spcPct val="100000"/>
              </a:lnSpc>
              <a:spcBef>
                <a:spcPts val="25"/>
              </a:spcBef>
            </a:pPr>
            <a:r>
              <a:rPr spc="-15" dirty="0"/>
              <a:t>Autonomous </a:t>
            </a:r>
            <a:r>
              <a:rPr spc="-10" dirty="0"/>
              <a:t>Mobile</a:t>
            </a:r>
            <a:r>
              <a:rPr spc="-60" dirty="0"/>
              <a:t> </a:t>
            </a:r>
            <a:r>
              <a:rPr spc="-10" dirty="0"/>
              <a:t>Robots</a:t>
            </a:r>
          </a:p>
          <a:p>
            <a:pPr marL="12700">
              <a:lnSpc>
                <a:spcPct val="100000"/>
              </a:lnSpc>
            </a:pPr>
            <a:r>
              <a:rPr b="0" spc="-10" dirty="0">
                <a:latin typeface="Arial"/>
                <a:cs typeface="Arial"/>
              </a:rPr>
              <a:t>Margarita </a:t>
            </a:r>
            <a:r>
              <a:rPr b="0" spc="-15" dirty="0">
                <a:latin typeface="Arial"/>
                <a:cs typeface="Arial"/>
              </a:rPr>
              <a:t>Chli, </a:t>
            </a:r>
            <a:r>
              <a:rPr b="0" spc="-10" dirty="0">
                <a:latin typeface="Arial"/>
                <a:cs typeface="Arial"/>
              </a:rPr>
              <a:t>Paul Furgale, </a:t>
            </a:r>
            <a:r>
              <a:rPr b="0" spc="-5" dirty="0">
                <a:latin typeface="Arial"/>
                <a:cs typeface="Arial"/>
              </a:rPr>
              <a:t>Marco </a:t>
            </a:r>
            <a:r>
              <a:rPr b="0" spc="-10" dirty="0">
                <a:latin typeface="Arial"/>
                <a:cs typeface="Arial"/>
              </a:rPr>
              <a:t>Hutter, Martin Rufli, Davide </a:t>
            </a:r>
            <a:r>
              <a:rPr b="0" spc="-5" dirty="0">
                <a:latin typeface="Arial"/>
                <a:cs typeface="Arial"/>
              </a:rPr>
              <a:t>Scaramuzza, </a:t>
            </a:r>
            <a:r>
              <a:rPr b="0" spc="-10" dirty="0">
                <a:latin typeface="Arial"/>
                <a:cs typeface="Arial"/>
              </a:rPr>
              <a:t>Roland</a:t>
            </a:r>
            <a:r>
              <a:rPr b="0" spc="80" dirty="0">
                <a:latin typeface="Arial"/>
                <a:cs typeface="Arial"/>
              </a:rPr>
              <a:t> </a:t>
            </a:r>
            <a:r>
              <a:rPr b="0" spc="-10" dirty="0">
                <a:latin typeface="Arial"/>
                <a:cs typeface="Arial"/>
              </a:rPr>
              <a:t>Siegwart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2037718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18062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6/14/2019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112003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6/14/2019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316244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6/14/2019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156719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6/14/2019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21528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6/14/2019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266050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6/14/2019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208804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6/14/2019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‹N°›</a:t>
            </a:fld>
            <a:endParaRPr lang="en-US"/>
          </a:p>
        </p:txBody>
      </p:sp>
    </p:spTree>
    <p:extLst>
      <p:ext uri="{BB962C8B-B14F-4D97-AF65-F5344CB8AC3E}">
        <p14:creationId xmlns:p14="http://schemas.microsoft.com/office/powerpoint/2010/main" val="15293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hyperlink" Target="http://powerpoint.sage-fox.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6/14/2019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‹N°›</a:t>
            </a:fld>
            <a:endParaRPr lang="en-US"/>
          </a:p>
        </p:txBody>
      </p:sp>
      <p:sp>
        <p:nvSpPr>
          <p:cNvPr id="19" name="Rectangle 18"/>
          <p:cNvSpPr/>
          <p:nvPr userDrawn="1"/>
        </p:nvSpPr>
        <p:spPr>
          <a:xfrm>
            <a:off x="0" y="1"/>
            <a:ext cx="12192000" cy="68580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hlinkClick r:id="rId16" tooltip="Free PowerPoint"/>
            <a:extLst>
              <a:ext uri="{FF2B5EF4-FFF2-40B4-BE49-F238E27FC236}">
                <a16:creationId xmlns:a16="http://schemas.microsoft.com/office/drawing/2014/main" id="{6125816E-32FE-42AF-9085-F064C0068452}"/>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1826240" y="6757593"/>
            <a:ext cx="365760" cy="100407"/>
          </a:xfrm>
          <a:prstGeom prst="rect">
            <a:avLst/>
          </a:prstGeom>
        </p:spPr>
      </p:pic>
    </p:spTree>
    <p:extLst>
      <p:ext uri="{BB962C8B-B14F-4D97-AF65-F5344CB8AC3E}">
        <p14:creationId xmlns:p14="http://schemas.microsoft.com/office/powerpoint/2010/main" val="280490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70"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powerpoint.sage-fox.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hyperlink" Target="https://en.wikipedia.org/wiki/Transport" TargetMode="External"/><Relationship Id="rId4" Type="http://schemas.openxmlformats.org/officeDocument/2006/relationships/hyperlink" Target="https://en.wikipedia.org/wiki/Robo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2.gif"/><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9.gif"/></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hyperlink" Target="https://en.wikipedia.org/wiki/Robo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28.png"/><Relationship Id="rId21" Type="http://schemas.openxmlformats.org/officeDocument/2006/relationships/image" Target="../media/image48.png"/><Relationship Id="rId7" Type="http://schemas.openxmlformats.org/officeDocument/2006/relationships/image" Target="../media/image34.jp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0.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29.png"/><Relationship Id="rId9" Type="http://schemas.openxmlformats.org/officeDocument/2006/relationships/image" Target="../media/image36.png"/><Relationship Id="rId1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49.jp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0.jp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2.jpg"/><Relationship Id="rId7" Type="http://schemas.openxmlformats.org/officeDocument/2006/relationships/image" Target="../media/image55.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9.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1.jpg"/><Relationship Id="rId4" Type="http://schemas.openxmlformats.org/officeDocument/2006/relationships/image" Target="../media/image60.jpg"/></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jpg"/><Relationship Id="rId7" Type="http://schemas.openxmlformats.org/officeDocument/2006/relationships/image" Target="../media/image65.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968E935-6B99-4348-9139-FDFF6890A992}"/>
              </a:ext>
            </a:extLst>
          </p:cNvPr>
          <p:cNvGrpSpPr/>
          <p:nvPr/>
        </p:nvGrpSpPr>
        <p:grpSpPr>
          <a:xfrm>
            <a:off x="5090003" y="3946358"/>
            <a:ext cx="6628941" cy="2532062"/>
            <a:chOff x="3158477" y="2103235"/>
            <a:chExt cx="6628941" cy="2269864"/>
          </a:xfrm>
        </p:grpSpPr>
        <p:sp>
          <p:nvSpPr>
            <p:cNvPr id="17" name="Rounded Rectangle 21">
              <a:extLst>
                <a:ext uri="{FF2B5EF4-FFF2-40B4-BE49-F238E27FC236}">
                  <a16:creationId xmlns:a16="http://schemas.microsoft.com/office/drawing/2014/main" id="{86351B2B-EFA4-4A3F-8D45-7F97AB34C8D8}"/>
                </a:ext>
              </a:extLst>
            </p:cNvPr>
            <p:cNvSpPr/>
            <p:nvPr/>
          </p:nvSpPr>
          <p:spPr>
            <a:xfrm>
              <a:off x="3158477" y="2103235"/>
              <a:ext cx="6628941" cy="2269864"/>
            </a:xfrm>
            <a:prstGeom prst="roundRect">
              <a:avLst>
                <a:gd name="adj" fmla="val 4263"/>
              </a:avLst>
            </a:prstGeom>
            <a:solidFill>
              <a:srgbClr val="2C3749">
                <a:alpha val="35000"/>
              </a:srgbClr>
            </a:solidFill>
            <a:ln w="6350">
              <a:solidFill>
                <a:schemeClr val="bg1">
                  <a:alpha val="30000"/>
                </a:schemeClr>
              </a:solidFill>
            </a:ln>
            <a:effectLst>
              <a:outerShdw blurRad="63500" sx="102000" sy="102000" algn="c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5BFE13A9-DDD1-44B5-88F5-0FE59EBEFECE}"/>
                </a:ext>
              </a:extLst>
            </p:cNvPr>
            <p:cNvGrpSpPr/>
            <p:nvPr/>
          </p:nvGrpSpPr>
          <p:grpSpPr>
            <a:xfrm>
              <a:off x="3717881" y="3357677"/>
              <a:ext cx="5704039" cy="537615"/>
              <a:chOff x="5752404" y="5910141"/>
              <a:chExt cx="5704039" cy="537615"/>
            </a:xfrm>
          </p:grpSpPr>
          <p:grpSp>
            <p:nvGrpSpPr>
              <p:cNvPr id="20" name="Group 19">
                <a:extLst>
                  <a:ext uri="{FF2B5EF4-FFF2-40B4-BE49-F238E27FC236}">
                    <a16:creationId xmlns:a16="http://schemas.microsoft.com/office/drawing/2014/main" id="{A7C4D019-70CE-4D56-B905-D1D2B0F19D76}"/>
                  </a:ext>
                </a:extLst>
              </p:cNvPr>
              <p:cNvGrpSpPr/>
              <p:nvPr/>
            </p:nvGrpSpPr>
            <p:grpSpPr>
              <a:xfrm>
                <a:off x="7524491" y="6356316"/>
                <a:ext cx="3930105" cy="91440"/>
                <a:chOff x="6447606" y="3817143"/>
                <a:chExt cx="2620070" cy="91440"/>
              </a:xfrm>
            </p:grpSpPr>
            <p:sp>
              <p:nvSpPr>
                <p:cNvPr id="26" name="Rectangle 25">
                  <a:extLst>
                    <a:ext uri="{FF2B5EF4-FFF2-40B4-BE49-F238E27FC236}">
                      <a16:creationId xmlns:a16="http://schemas.microsoft.com/office/drawing/2014/main" id="{0FBB9CA2-FE09-467E-A073-1EC59CF6CD5E}"/>
                    </a:ext>
                  </a:extLst>
                </p:cNvPr>
                <p:cNvSpPr/>
                <p:nvPr/>
              </p:nvSpPr>
              <p:spPr>
                <a:xfrm>
                  <a:off x="6447606" y="3817143"/>
                  <a:ext cx="655320" cy="91440"/>
                </a:xfrm>
                <a:prstGeom prst="rect">
                  <a:avLst/>
                </a:prstGeom>
                <a:solidFill>
                  <a:srgbClr val="EF342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3A971CB-AF8F-4C19-9051-7DE7BE4E6E5E}"/>
                    </a:ext>
                  </a:extLst>
                </p:cNvPr>
                <p:cNvSpPr/>
                <p:nvPr/>
              </p:nvSpPr>
              <p:spPr>
                <a:xfrm>
                  <a:off x="7102926" y="3817143"/>
                  <a:ext cx="655320" cy="91440"/>
                </a:xfrm>
                <a:prstGeom prst="rect">
                  <a:avLst/>
                </a:prstGeom>
                <a:solidFill>
                  <a:srgbClr val="8397B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D94AD53-926B-4CBC-ACBA-49C050A0F73F}"/>
                    </a:ext>
                  </a:extLst>
                </p:cNvPr>
                <p:cNvSpPr/>
                <p:nvPr/>
              </p:nvSpPr>
              <p:spPr>
                <a:xfrm>
                  <a:off x="8412356" y="3817143"/>
                  <a:ext cx="655320" cy="91440"/>
                </a:xfrm>
                <a:prstGeom prst="rect">
                  <a:avLst/>
                </a:prstGeom>
                <a:solidFill>
                  <a:srgbClr val="2C3749"/>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EF301F5-5809-4335-80FA-78383EB694F2}"/>
                    </a:ext>
                  </a:extLst>
                </p:cNvPr>
                <p:cNvSpPr/>
                <p:nvPr/>
              </p:nvSpPr>
              <p:spPr>
                <a:xfrm>
                  <a:off x="7758246" y="3817143"/>
                  <a:ext cx="655320" cy="91440"/>
                </a:xfrm>
                <a:prstGeom prst="rect">
                  <a:avLst/>
                </a:prstGeom>
                <a:solidFill>
                  <a:srgbClr val="44546B"/>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4ED9C4A2-AC47-4966-BA4C-F78142973666}"/>
                  </a:ext>
                </a:extLst>
              </p:cNvPr>
              <p:cNvGrpSpPr>
                <a:grpSpLocks noChangeAspect="1"/>
              </p:cNvGrpSpPr>
              <p:nvPr/>
            </p:nvGrpSpPr>
            <p:grpSpPr>
              <a:xfrm>
                <a:off x="5752404" y="5910141"/>
                <a:ext cx="5704039" cy="440747"/>
                <a:chOff x="4334576" y="5627018"/>
                <a:chExt cx="6518903" cy="503711"/>
              </a:xfrm>
            </p:grpSpPr>
            <p:sp>
              <p:nvSpPr>
                <p:cNvPr id="24" name="Rounded Rectangle 9">
                  <a:extLst>
                    <a:ext uri="{FF2B5EF4-FFF2-40B4-BE49-F238E27FC236}">
                      <a16:creationId xmlns:a16="http://schemas.microsoft.com/office/drawing/2014/main" id="{6634EBCA-19F4-4A38-B81F-18CFBA1E89BE}"/>
                    </a:ext>
                  </a:extLst>
                </p:cNvPr>
                <p:cNvSpPr/>
                <p:nvPr/>
              </p:nvSpPr>
              <p:spPr>
                <a:xfrm>
                  <a:off x="6361219" y="5869472"/>
                  <a:ext cx="4492260" cy="261257"/>
                </a:xfrm>
                <a:prstGeom prst="rect">
                  <a:avLst/>
                </a:prstGeom>
                <a:solidFill>
                  <a:srgbClr val="2C3749">
                    <a:alpha val="35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TextBox 24">
                  <a:hlinkClick r:id="rId4"/>
                  <a:extLst>
                    <a:ext uri="{FF2B5EF4-FFF2-40B4-BE49-F238E27FC236}">
                      <a16:creationId xmlns:a16="http://schemas.microsoft.com/office/drawing/2014/main" id="{CDD9F5D4-D434-4248-81D9-A2F942579445}"/>
                    </a:ext>
                  </a:extLst>
                </p:cNvPr>
                <p:cNvSpPr txBox="1">
                  <a:spLocks noChangeAspect="1"/>
                </p:cNvSpPr>
                <p:nvPr/>
              </p:nvSpPr>
              <p:spPr>
                <a:xfrm>
                  <a:off x="4334576" y="5627018"/>
                  <a:ext cx="5668730" cy="472982"/>
                </a:xfrm>
                <a:prstGeom prst="rect">
                  <a:avLst/>
                </a:prstGeom>
                <a:noFill/>
                <a:effectLst/>
              </p:spPr>
              <p:txBody>
                <a:bodyPr wrap="square" rtlCol="0" anchor="ctr" anchorCtr="1">
                  <a:spAutoFit/>
                </a:bodyPr>
                <a:lstStyle/>
                <a:p>
                  <a:pPr algn="ctr"/>
                  <a:r>
                    <a:rPr lang="en-US" sz="2400" i="1" dirty="0">
                      <a:solidFill>
                        <a:schemeClr val="bg1">
                          <a:lumMod val="95000"/>
                        </a:schemeClr>
                      </a:solidFill>
                      <a:latin typeface="Candara" panose="020E0502030303020204" pitchFamily="34" charset="0"/>
                      <a:cs typeface="Estrangelo Edessa" panose="03080600000000000000" pitchFamily="66" charset="0"/>
                    </a:rPr>
                    <a:t>By </a:t>
                  </a:r>
                  <a:r>
                    <a:rPr lang="en-US" sz="2400" b="1" i="1" dirty="0">
                      <a:solidFill>
                        <a:schemeClr val="bg1">
                          <a:lumMod val="95000"/>
                        </a:schemeClr>
                      </a:solidFill>
                      <a:latin typeface="Candara" panose="020E0502030303020204" pitchFamily="34" charset="0"/>
                      <a:cs typeface="Estrangelo Edessa" panose="03080600000000000000" pitchFamily="66" charset="0"/>
                    </a:rPr>
                    <a:t>Gouasmia Zakaria</a:t>
                  </a:r>
                  <a:r>
                    <a:rPr lang="en-US" sz="2400" i="1" dirty="0">
                      <a:solidFill>
                        <a:schemeClr val="bg1">
                          <a:lumMod val="95000"/>
                        </a:schemeClr>
                      </a:solidFill>
                      <a:latin typeface="Candara" panose="020E0502030303020204" pitchFamily="34" charset="0"/>
                      <a:cs typeface="Estrangelo Edessa" panose="03080600000000000000" pitchFamily="66" charset="0"/>
                    </a:rPr>
                    <a:t>– may 24, 2019</a:t>
                  </a:r>
                </a:p>
              </p:txBody>
            </p:sp>
          </p:grpSp>
        </p:grpSp>
        <p:sp>
          <p:nvSpPr>
            <p:cNvPr id="19" name="TextBox 18">
              <a:extLst>
                <a:ext uri="{FF2B5EF4-FFF2-40B4-BE49-F238E27FC236}">
                  <a16:creationId xmlns:a16="http://schemas.microsoft.com/office/drawing/2014/main" id="{04595D0E-060E-4925-A9ED-C0DE0378F683}"/>
                </a:ext>
              </a:extLst>
            </p:cNvPr>
            <p:cNvSpPr txBox="1"/>
            <p:nvPr/>
          </p:nvSpPr>
          <p:spPr>
            <a:xfrm>
              <a:off x="3774645" y="2127910"/>
              <a:ext cx="5303520" cy="1076034"/>
            </a:xfrm>
            <a:prstGeom prst="rect">
              <a:avLst/>
            </a:prstGeom>
            <a:noFill/>
          </p:spPr>
          <p:txBody>
            <a:bodyPr wrap="square" rtlCol="0" anchor="t" anchorCtr="1">
              <a:spAutoFit/>
            </a:bodyPr>
            <a:lstStyle/>
            <a:p>
              <a:r>
                <a:rPr lang="en-GB" sz="3600" b="1" dirty="0">
                  <a:solidFill>
                    <a:schemeClr val="bg1"/>
                  </a:solidFill>
                </a:rPr>
                <a:t>Intelligent mobile Robotics</a:t>
              </a:r>
            </a:p>
            <a:p>
              <a:r>
                <a:rPr lang="en-GB" sz="3600" b="1" dirty="0">
                  <a:solidFill>
                    <a:schemeClr val="bg1"/>
                  </a:solidFill>
                </a:rPr>
                <a:t> &amp; Perception Systems</a:t>
              </a:r>
            </a:p>
          </p:txBody>
        </p:sp>
      </p:grpSp>
    </p:spTree>
    <p:extLst>
      <p:ext uri="{BB962C8B-B14F-4D97-AF65-F5344CB8AC3E}">
        <p14:creationId xmlns:p14="http://schemas.microsoft.com/office/powerpoint/2010/main" val="8976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16" name="Text Box 16">
            <a:extLst>
              <a:ext uri="{FF2B5EF4-FFF2-40B4-BE49-F238E27FC236}">
                <a16:creationId xmlns:a16="http://schemas.microsoft.com/office/drawing/2014/main" id="{F9AC6064-B85D-43AA-AAFE-72F79A95881A}"/>
              </a:ext>
            </a:extLst>
          </p:cNvPr>
          <p:cNvSpPr txBox="1">
            <a:spLocks noChangeArrowheads="1"/>
          </p:cNvSpPr>
          <p:nvPr/>
        </p:nvSpPr>
        <p:spPr bwMode="auto">
          <a:xfrm>
            <a:off x="2033637" y="1659285"/>
            <a:ext cx="812472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eaLnBrk="0" hangingPunct="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eaLnBrk="0" hangingPunct="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dirty="0">
                <a:solidFill>
                  <a:schemeClr val="bg1"/>
                </a:solidFill>
                <a:latin typeface="Times New Roman" panose="02020603050405020304" pitchFamily="18" charset="0"/>
              </a:rPr>
              <a:t>Robots are equipped with effectors &amp; Actuators.</a:t>
            </a:r>
          </a:p>
          <a:p>
            <a:pPr eaLnBrk="1" hangingPunct="1">
              <a:spcBef>
                <a:spcPct val="0"/>
              </a:spcBef>
              <a:buClrTx/>
              <a:buSzTx/>
              <a:buFontTx/>
              <a:buNone/>
            </a:pPr>
            <a:endParaRPr lang="en-US" altLang="en-US" dirty="0">
              <a:solidFill>
                <a:schemeClr val="bg1"/>
              </a:solidFill>
              <a:latin typeface="Times New Roman" panose="02020603050405020304" pitchFamily="18" charset="0"/>
            </a:endParaRPr>
          </a:p>
          <a:p>
            <a:pPr eaLnBrk="1" hangingPunct="1">
              <a:spcBef>
                <a:spcPct val="0"/>
              </a:spcBef>
              <a:buClrTx/>
              <a:buSzTx/>
              <a:buFontTx/>
              <a:buNone/>
            </a:pPr>
            <a:r>
              <a:rPr lang="en-US" altLang="en-US" dirty="0">
                <a:solidFill>
                  <a:schemeClr val="bg1"/>
                </a:solidFill>
                <a:latin typeface="Times New Roman" panose="02020603050405020304" pitchFamily="18" charset="0"/>
              </a:rPr>
              <a:t>     Effectors                   Actuators</a:t>
            </a:r>
          </a:p>
          <a:p>
            <a:pPr eaLnBrk="1" hangingPunct="1">
              <a:spcBef>
                <a:spcPct val="0"/>
              </a:spcBef>
              <a:buClrTx/>
              <a:buSzTx/>
              <a:buFontTx/>
              <a:buNone/>
            </a:pPr>
            <a:endParaRPr lang="en-US" altLang="en-US" dirty="0">
              <a:solidFill>
                <a:schemeClr val="bg1"/>
              </a:solidFill>
              <a:latin typeface="Times New Roman" panose="02020603050405020304" pitchFamily="18" charset="0"/>
            </a:endParaRPr>
          </a:p>
          <a:p>
            <a:pPr eaLnBrk="1" hangingPunct="1">
              <a:spcBef>
                <a:spcPct val="0"/>
              </a:spcBef>
              <a:buClrTx/>
              <a:buSzTx/>
              <a:buFontTx/>
              <a:buNone/>
            </a:pPr>
            <a:r>
              <a:rPr lang="en-US" altLang="en-US" dirty="0">
                <a:solidFill>
                  <a:schemeClr val="bg1"/>
                </a:solidFill>
                <a:latin typeface="Times New Roman" panose="02020603050405020304" pitchFamily="18" charset="0"/>
              </a:rPr>
              <a:t>Assert a force on           Communicates a </a:t>
            </a:r>
          </a:p>
          <a:p>
            <a:pPr eaLnBrk="1" hangingPunct="1">
              <a:spcBef>
                <a:spcPct val="0"/>
              </a:spcBef>
              <a:buClrTx/>
              <a:buSzTx/>
              <a:buFontTx/>
              <a:buNone/>
            </a:pPr>
            <a:r>
              <a:rPr lang="en-US" altLang="en-US" dirty="0">
                <a:solidFill>
                  <a:schemeClr val="bg1"/>
                </a:solidFill>
                <a:latin typeface="Times New Roman" panose="02020603050405020304" pitchFamily="18" charset="0"/>
              </a:rPr>
              <a:t>the environment            command to an effector</a:t>
            </a:r>
          </a:p>
          <a:p>
            <a:pPr eaLnBrk="1" hangingPunct="1">
              <a:spcBef>
                <a:spcPct val="0"/>
              </a:spcBef>
              <a:buClrTx/>
              <a:buSzTx/>
              <a:buFontTx/>
              <a:buChar char="•"/>
            </a:pPr>
            <a:endParaRPr lang="en-US" altLang="en-US" dirty="0">
              <a:solidFill>
                <a:schemeClr val="bg1"/>
              </a:solidFill>
              <a:latin typeface="Times New Roman" panose="02020603050405020304" pitchFamily="18" charset="0"/>
            </a:endParaRPr>
          </a:p>
        </p:txBody>
      </p:sp>
      <p:sp>
        <p:nvSpPr>
          <p:cNvPr id="17" name="Line 17">
            <a:extLst>
              <a:ext uri="{FF2B5EF4-FFF2-40B4-BE49-F238E27FC236}">
                <a16:creationId xmlns:a16="http://schemas.microsoft.com/office/drawing/2014/main" id="{BF39A180-EA11-4E97-AD8F-085F3AAD6DE3}"/>
              </a:ext>
            </a:extLst>
          </p:cNvPr>
          <p:cNvSpPr>
            <a:spLocks noChangeShapeType="1"/>
          </p:cNvSpPr>
          <p:nvPr/>
        </p:nvSpPr>
        <p:spPr bwMode="auto">
          <a:xfrm>
            <a:off x="5422375" y="2703720"/>
            <a:ext cx="0" cy="2362200"/>
          </a:xfrm>
          <a:prstGeom prst="line">
            <a:avLst/>
          </a:prstGeom>
          <a:noFill/>
          <a:ln w="9525">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endParaRPr lang="en-GB"/>
          </a:p>
        </p:txBody>
      </p:sp>
      <p:sp>
        <p:nvSpPr>
          <p:cNvPr id="18" name="Line 18">
            <a:extLst>
              <a:ext uri="{FF2B5EF4-FFF2-40B4-BE49-F238E27FC236}">
                <a16:creationId xmlns:a16="http://schemas.microsoft.com/office/drawing/2014/main" id="{470F6499-D93B-4776-AF09-511F5DA0D9E6}"/>
              </a:ext>
            </a:extLst>
          </p:cNvPr>
          <p:cNvSpPr>
            <a:spLocks noChangeShapeType="1"/>
          </p:cNvSpPr>
          <p:nvPr/>
        </p:nvSpPr>
        <p:spPr bwMode="auto">
          <a:xfrm>
            <a:off x="2192491" y="3289646"/>
            <a:ext cx="6096000" cy="0"/>
          </a:xfrm>
          <a:prstGeom prst="line">
            <a:avLst/>
          </a:prstGeom>
          <a:noFill/>
          <a:ln w="9525">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endParaRPr lang="en-GB" dirty="0"/>
          </a:p>
        </p:txBody>
      </p:sp>
      <p:cxnSp>
        <p:nvCxnSpPr>
          <p:cNvPr id="5" name="Connecteur droit 4">
            <a:extLst>
              <a:ext uri="{FF2B5EF4-FFF2-40B4-BE49-F238E27FC236}">
                <a16:creationId xmlns:a16="http://schemas.microsoft.com/office/drawing/2014/main" id="{80DF2445-53CF-42A9-AB75-B5A3091FB3B5}"/>
              </a:ext>
            </a:extLst>
          </p:cNvPr>
          <p:cNvCxnSpPr>
            <a:cxnSpLocks/>
          </p:cNvCxnSpPr>
          <p:nvPr/>
        </p:nvCxnSpPr>
        <p:spPr>
          <a:xfrm flipH="1">
            <a:off x="2192491" y="2238382"/>
            <a:ext cx="5690587"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56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92CBF8-0DB3-4DF8-ADC8-E6578CE9CF04}"/>
              </a:ext>
            </a:extLst>
          </p:cNvPr>
          <p:cNvSpPr/>
          <p:nvPr/>
        </p:nvSpPr>
        <p:spPr>
          <a:xfrm>
            <a:off x="1411705" y="1294764"/>
            <a:ext cx="2082621" cy="646331"/>
          </a:xfrm>
          <a:prstGeom prst="rect">
            <a:avLst/>
          </a:prstGeom>
        </p:spPr>
        <p:txBody>
          <a:bodyPr wrap="none">
            <a:spAutoFit/>
          </a:bodyPr>
          <a:lstStyle/>
          <a:p>
            <a:r>
              <a:rPr lang="en-US" altLang="en-US" sz="3600" b="1" dirty="0">
                <a:solidFill>
                  <a:schemeClr val="bg1"/>
                </a:solidFill>
                <a:latin typeface="Times New Roman" panose="02020603050405020304" pitchFamily="18" charset="0"/>
              </a:rPr>
              <a:t>Effectors</a:t>
            </a:r>
            <a:r>
              <a:rPr lang="en-US" altLang="en-US" sz="3200" dirty="0">
                <a:solidFill>
                  <a:schemeClr val="bg1"/>
                </a:solidFill>
                <a:latin typeface="Times New Roman" panose="02020603050405020304" pitchFamily="18" charset="0"/>
              </a:rPr>
              <a:t> </a:t>
            </a:r>
            <a:endParaRPr lang="en-GB" sz="3200" dirty="0"/>
          </a:p>
        </p:txBody>
      </p:sp>
      <p:sp>
        <p:nvSpPr>
          <p:cNvPr id="3" name="ZoneTexte 2">
            <a:extLst>
              <a:ext uri="{FF2B5EF4-FFF2-40B4-BE49-F238E27FC236}">
                <a16:creationId xmlns:a16="http://schemas.microsoft.com/office/drawing/2014/main" id="{9DE6B677-25A8-4A3E-8E41-326147BCB688}"/>
              </a:ext>
            </a:extLst>
          </p:cNvPr>
          <p:cNvSpPr txBox="1"/>
          <p:nvPr/>
        </p:nvSpPr>
        <p:spPr>
          <a:xfrm>
            <a:off x="1411705" y="1941095"/>
            <a:ext cx="9833811" cy="3257174"/>
          </a:xfrm>
          <a:prstGeom prst="rect">
            <a:avLst/>
          </a:prstGeom>
          <a:noFill/>
        </p:spPr>
        <p:txBody>
          <a:bodyPr wrap="square" rtlCol="0">
            <a:spAutoFit/>
          </a:bodyPr>
          <a:lstStyle/>
          <a:p>
            <a:pPr>
              <a:lnSpc>
                <a:spcPct val="150000"/>
              </a:lnSpc>
            </a:pPr>
            <a:r>
              <a:rPr lang="en-US" sz="2400" b="1" dirty="0">
                <a:solidFill>
                  <a:schemeClr val="bg1"/>
                </a:solidFill>
              </a:rPr>
              <a:t>•  </a:t>
            </a:r>
            <a:r>
              <a:rPr lang="en-US" sz="2800" dirty="0">
                <a:solidFill>
                  <a:schemeClr val="bg1"/>
                </a:solidFill>
              </a:rPr>
              <a:t>an effector is any device that affects the environment.</a:t>
            </a:r>
          </a:p>
          <a:p>
            <a:pPr>
              <a:lnSpc>
                <a:spcPct val="150000"/>
              </a:lnSpc>
            </a:pPr>
            <a:r>
              <a:rPr lang="en-US" sz="2800" dirty="0">
                <a:solidFill>
                  <a:schemeClr val="bg1"/>
                </a:solidFill>
              </a:rPr>
              <a:t>• a robot’s effector is controlled by the robot.</a:t>
            </a:r>
          </a:p>
          <a:p>
            <a:pPr>
              <a:lnSpc>
                <a:spcPct val="150000"/>
              </a:lnSpc>
            </a:pPr>
            <a:r>
              <a:rPr lang="en-US" sz="2800" dirty="0">
                <a:solidFill>
                  <a:schemeClr val="bg1"/>
                </a:solidFill>
              </a:rPr>
              <a:t>• effectors can range from legs and wheels to arms and fingers</a:t>
            </a:r>
          </a:p>
          <a:p>
            <a:pPr>
              <a:lnSpc>
                <a:spcPct val="150000"/>
              </a:lnSpc>
            </a:pPr>
            <a:r>
              <a:rPr lang="en-US" sz="2800" dirty="0">
                <a:solidFill>
                  <a:schemeClr val="bg1"/>
                </a:solidFill>
              </a:rPr>
              <a:t>• controller has to get effectors to produce desired effect on the        	environment, based on robot’s task</a:t>
            </a:r>
            <a:endParaRPr lang="en-GB" sz="2800" dirty="0">
              <a:solidFill>
                <a:schemeClr val="bg1"/>
              </a:solidFill>
            </a:endParaRPr>
          </a:p>
        </p:txBody>
      </p:sp>
    </p:spTree>
    <p:extLst>
      <p:ext uri="{BB962C8B-B14F-4D97-AF65-F5344CB8AC3E}">
        <p14:creationId xmlns:p14="http://schemas.microsoft.com/office/powerpoint/2010/main" val="326181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92CBF8-0DB3-4DF8-ADC8-E6578CE9CF04}"/>
              </a:ext>
            </a:extLst>
          </p:cNvPr>
          <p:cNvSpPr/>
          <p:nvPr/>
        </p:nvSpPr>
        <p:spPr>
          <a:xfrm>
            <a:off x="1411705" y="1110098"/>
            <a:ext cx="2213811" cy="830997"/>
          </a:xfrm>
          <a:prstGeom prst="rect">
            <a:avLst/>
          </a:prstGeom>
        </p:spPr>
        <p:txBody>
          <a:bodyPr wrap="square">
            <a:spAutoFit/>
          </a:bodyPr>
          <a:lstStyle/>
          <a:p>
            <a:r>
              <a:rPr lang="en-GB" sz="3600" b="1" dirty="0">
                <a:solidFill>
                  <a:schemeClr val="bg1"/>
                </a:solidFill>
                <a:latin typeface="Times New Roman" panose="02020603050405020304" pitchFamily="18" charset="0"/>
                <a:cs typeface="Times New Roman" panose="02020603050405020304" pitchFamily="18" charset="0"/>
              </a:rPr>
              <a:t>Actuators</a:t>
            </a:r>
            <a:r>
              <a:rPr lang="en-US" altLang="en-US" sz="4800" b="1" dirty="0">
                <a:solidFill>
                  <a:schemeClr val="bg1"/>
                </a:solidFill>
                <a:latin typeface="Times New Roman" panose="02020603050405020304" pitchFamily="18" charset="0"/>
              </a:rPr>
              <a:t> </a:t>
            </a:r>
            <a:endParaRPr lang="en-GB" sz="4800" b="1" dirty="0">
              <a:solidFill>
                <a:schemeClr val="bg1"/>
              </a:solidFill>
            </a:endParaRPr>
          </a:p>
        </p:txBody>
      </p:sp>
      <p:sp>
        <p:nvSpPr>
          <p:cNvPr id="3" name="ZoneTexte 2">
            <a:extLst>
              <a:ext uri="{FF2B5EF4-FFF2-40B4-BE49-F238E27FC236}">
                <a16:creationId xmlns:a16="http://schemas.microsoft.com/office/drawing/2014/main" id="{9DE6B677-25A8-4A3E-8E41-326147BCB688}"/>
              </a:ext>
            </a:extLst>
          </p:cNvPr>
          <p:cNvSpPr txBox="1"/>
          <p:nvPr/>
        </p:nvSpPr>
        <p:spPr>
          <a:xfrm>
            <a:off x="1411705" y="1941095"/>
            <a:ext cx="9833811" cy="3903504"/>
          </a:xfrm>
          <a:prstGeom prst="rect">
            <a:avLst/>
          </a:prstGeom>
          <a:noFill/>
        </p:spPr>
        <p:txBody>
          <a:bodyPr wrap="square" rtlCol="0">
            <a:spAutoFit/>
          </a:bodyPr>
          <a:lstStyle/>
          <a:p>
            <a:pPr>
              <a:lnSpc>
                <a:spcPct val="150000"/>
              </a:lnSpc>
            </a:pPr>
            <a:r>
              <a:rPr lang="en-US" sz="2800" dirty="0">
                <a:solidFill>
                  <a:schemeClr val="bg1"/>
                </a:solidFill>
              </a:rPr>
              <a:t>•an actuator is the actual mechanism that enables the effector to execute an action</a:t>
            </a:r>
          </a:p>
          <a:p>
            <a:pPr>
              <a:lnSpc>
                <a:spcPct val="150000"/>
              </a:lnSpc>
            </a:pPr>
            <a:r>
              <a:rPr lang="en-US" sz="2800" dirty="0">
                <a:solidFill>
                  <a:schemeClr val="bg1"/>
                </a:solidFill>
              </a:rPr>
              <a:t>• typically include:</a:t>
            </a:r>
          </a:p>
          <a:p>
            <a:pPr>
              <a:lnSpc>
                <a:spcPct val="150000"/>
              </a:lnSpc>
            </a:pPr>
            <a:r>
              <a:rPr lang="en-US" sz="2800" dirty="0">
                <a:solidFill>
                  <a:schemeClr val="bg1"/>
                </a:solidFill>
              </a:rPr>
              <a:t>	– electric motors</a:t>
            </a:r>
          </a:p>
          <a:p>
            <a:pPr>
              <a:lnSpc>
                <a:spcPct val="150000"/>
              </a:lnSpc>
            </a:pPr>
            <a:r>
              <a:rPr lang="en-US" sz="2800" dirty="0">
                <a:solidFill>
                  <a:schemeClr val="bg1"/>
                </a:solidFill>
              </a:rPr>
              <a:t>	– hydraulic cylinders</a:t>
            </a:r>
          </a:p>
          <a:p>
            <a:pPr>
              <a:lnSpc>
                <a:spcPct val="150000"/>
              </a:lnSpc>
            </a:pPr>
            <a:r>
              <a:rPr lang="en-US" sz="2800" dirty="0">
                <a:solidFill>
                  <a:schemeClr val="bg1"/>
                </a:solidFill>
              </a:rPr>
              <a:t>	– pneumatic cylinders</a:t>
            </a:r>
            <a:endParaRPr lang="en-GB" sz="4000" dirty="0">
              <a:solidFill>
                <a:schemeClr val="bg1"/>
              </a:solidFill>
            </a:endParaRPr>
          </a:p>
        </p:txBody>
      </p:sp>
    </p:spTree>
    <p:extLst>
      <p:ext uri="{BB962C8B-B14F-4D97-AF65-F5344CB8AC3E}">
        <p14:creationId xmlns:p14="http://schemas.microsoft.com/office/powerpoint/2010/main" val="484359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3">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5">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2">
            <a:extLst>
              <a:ext uri="{FF2B5EF4-FFF2-40B4-BE49-F238E27FC236}">
                <a16:creationId xmlns:a16="http://schemas.microsoft.com/office/drawing/2014/main" id="{63303A9D-4EFB-41C7-B8CD-BBA9928ACE42}"/>
              </a:ext>
            </a:extLst>
          </p:cNvPr>
          <p:cNvSpPr txBox="1">
            <a:spLocks noChangeArrowheads="1"/>
          </p:cNvSpPr>
          <p:nvPr/>
        </p:nvSpPr>
        <p:spPr>
          <a:xfrm>
            <a:off x="807365" y="802955"/>
            <a:ext cx="6318649" cy="145405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altLang="en-US" sz="3600" b="1">
                <a:solidFill>
                  <a:srgbClr val="000000"/>
                </a:solidFill>
              </a:rPr>
              <a:t>Sensors</a:t>
            </a:r>
          </a:p>
        </p:txBody>
      </p:sp>
      <p:sp>
        <p:nvSpPr>
          <p:cNvPr id="5" name="Text Box 4">
            <a:extLst>
              <a:ext uri="{FF2B5EF4-FFF2-40B4-BE49-F238E27FC236}">
                <a16:creationId xmlns:a16="http://schemas.microsoft.com/office/drawing/2014/main" id="{8DF37C8B-2EDF-4A76-B26F-5BCC2F492338}"/>
              </a:ext>
            </a:extLst>
          </p:cNvPr>
          <p:cNvSpPr txBox="1">
            <a:spLocks noChangeArrowheads="1"/>
          </p:cNvSpPr>
          <p:nvPr/>
        </p:nvSpPr>
        <p:spPr bwMode="auto">
          <a:xfrm>
            <a:off x="756966" y="1990146"/>
            <a:ext cx="4650524" cy="363928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eaLnBrk="0" hangingPunct="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eaLnBrk="0" hangingPunct="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indent="-228600" eaLnBrk="1" hangingPunct="1">
              <a:lnSpc>
                <a:spcPct val="90000"/>
              </a:lnSpc>
              <a:spcBef>
                <a:spcPct val="0"/>
              </a:spcBef>
              <a:spcAft>
                <a:spcPts val="600"/>
              </a:spcAft>
              <a:buClrTx/>
              <a:buSzTx/>
              <a:buFont typeface="Arial" panose="020B0604020202020204" pitchFamily="34" charset="0"/>
              <a:buChar char="•"/>
            </a:pPr>
            <a:r>
              <a:rPr lang="en-US" altLang="en-US" sz="2400" b="1" dirty="0">
                <a:solidFill>
                  <a:srgbClr val="000000"/>
                </a:solidFill>
                <a:latin typeface="+mn-lt"/>
              </a:rPr>
              <a:t>Examples of sensors:</a:t>
            </a:r>
          </a:p>
          <a:p>
            <a:pPr indent="-228600" eaLnBrk="1" hangingPunct="1">
              <a:lnSpc>
                <a:spcPct val="90000"/>
              </a:lnSpc>
              <a:spcBef>
                <a:spcPct val="0"/>
              </a:spcBef>
              <a:spcAft>
                <a:spcPts val="600"/>
              </a:spcAft>
              <a:buClrTx/>
              <a:buSzTx/>
              <a:buFont typeface="Arial" panose="020B0604020202020204" pitchFamily="34" charset="0"/>
              <a:buChar char="•"/>
            </a:pPr>
            <a:endParaRPr lang="en-US" altLang="en-US" sz="2400" b="1" dirty="0">
              <a:solidFill>
                <a:srgbClr val="000000"/>
              </a:solidFill>
              <a:latin typeface="+mn-lt"/>
            </a:endParaRPr>
          </a:p>
          <a:p>
            <a:pPr indent="-228600" eaLnBrk="1" hangingPunct="1">
              <a:lnSpc>
                <a:spcPct val="90000"/>
              </a:lnSpc>
              <a:spcBef>
                <a:spcPct val="0"/>
              </a:spcBef>
              <a:spcAft>
                <a:spcPts val="600"/>
              </a:spcAft>
              <a:buClrTx/>
              <a:buSzTx/>
              <a:buFont typeface="Arial" panose="020B0604020202020204" pitchFamily="34" charset="0"/>
              <a:buChar char="•"/>
            </a:pPr>
            <a:r>
              <a:rPr lang="en-US" altLang="en-US" sz="2400" b="1" dirty="0">
                <a:solidFill>
                  <a:srgbClr val="000000"/>
                </a:solidFill>
                <a:latin typeface="+mn-lt"/>
              </a:rPr>
              <a:t> Tactile sensors (whiskers, bump panels)</a:t>
            </a:r>
          </a:p>
          <a:p>
            <a:pPr indent="-228600" eaLnBrk="1" hangingPunct="1">
              <a:lnSpc>
                <a:spcPct val="90000"/>
              </a:lnSpc>
              <a:spcBef>
                <a:spcPct val="0"/>
              </a:spcBef>
              <a:spcAft>
                <a:spcPts val="600"/>
              </a:spcAft>
              <a:buClrTx/>
              <a:buSzTx/>
              <a:buFont typeface="Arial" panose="020B0604020202020204" pitchFamily="34" charset="0"/>
              <a:buChar char="•"/>
            </a:pPr>
            <a:endParaRPr lang="en-US" altLang="en-US" sz="2400" b="1" dirty="0">
              <a:solidFill>
                <a:srgbClr val="000000"/>
              </a:solidFill>
              <a:latin typeface="+mn-lt"/>
            </a:endParaRPr>
          </a:p>
          <a:p>
            <a:pPr indent="-228600" eaLnBrk="1" hangingPunct="1">
              <a:lnSpc>
                <a:spcPct val="90000"/>
              </a:lnSpc>
              <a:spcBef>
                <a:spcPct val="0"/>
              </a:spcBef>
              <a:spcAft>
                <a:spcPts val="600"/>
              </a:spcAft>
              <a:buClrTx/>
              <a:buSzTx/>
              <a:buFont typeface="Arial" panose="020B0604020202020204" pitchFamily="34" charset="0"/>
              <a:buChar char="•"/>
            </a:pPr>
            <a:r>
              <a:rPr lang="en-US" altLang="en-US" sz="2400" b="1" dirty="0">
                <a:solidFill>
                  <a:srgbClr val="000000"/>
                </a:solidFill>
                <a:latin typeface="+mn-lt"/>
              </a:rPr>
              <a:t> Global Positioning System (GPS)</a:t>
            </a:r>
          </a:p>
          <a:p>
            <a:pPr indent="-228600" eaLnBrk="1" hangingPunct="1">
              <a:lnSpc>
                <a:spcPct val="90000"/>
              </a:lnSpc>
              <a:spcBef>
                <a:spcPct val="0"/>
              </a:spcBef>
              <a:spcAft>
                <a:spcPts val="600"/>
              </a:spcAft>
              <a:buClrTx/>
              <a:buSzTx/>
              <a:buFont typeface="Arial" panose="020B0604020202020204" pitchFamily="34" charset="0"/>
              <a:buChar char="•"/>
            </a:pPr>
            <a:endParaRPr lang="en-US" altLang="en-US" sz="2400" b="1" dirty="0">
              <a:solidFill>
                <a:srgbClr val="000000"/>
              </a:solidFill>
              <a:latin typeface="+mn-lt"/>
            </a:endParaRPr>
          </a:p>
          <a:p>
            <a:pPr indent="-228600" eaLnBrk="1" hangingPunct="1">
              <a:lnSpc>
                <a:spcPct val="90000"/>
              </a:lnSpc>
              <a:spcBef>
                <a:spcPct val="0"/>
              </a:spcBef>
              <a:spcAft>
                <a:spcPts val="600"/>
              </a:spcAft>
              <a:buClrTx/>
              <a:buSzTx/>
              <a:buFont typeface="Arial" panose="020B0604020202020204" pitchFamily="34" charset="0"/>
              <a:buChar char="•"/>
            </a:pPr>
            <a:r>
              <a:rPr lang="en-US" altLang="en-US" sz="2400" b="1" dirty="0">
                <a:solidFill>
                  <a:srgbClr val="000000"/>
                </a:solidFill>
                <a:latin typeface="+mn-lt"/>
              </a:rPr>
              <a:t> Imaging sensors (camera )</a:t>
            </a:r>
          </a:p>
          <a:p>
            <a:pPr indent="-228600" eaLnBrk="1" hangingPunct="1">
              <a:lnSpc>
                <a:spcPct val="90000"/>
              </a:lnSpc>
              <a:spcBef>
                <a:spcPct val="0"/>
              </a:spcBef>
              <a:spcAft>
                <a:spcPts val="600"/>
              </a:spcAft>
              <a:buClrTx/>
              <a:buSzTx/>
              <a:buFont typeface="Arial" panose="020B0604020202020204" pitchFamily="34" charset="0"/>
              <a:buChar char="•"/>
            </a:pPr>
            <a:endParaRPr lang="en-US" altLang="en-US" sz="2000" dirty="0">
              <a:solidFill>
                <a:srgbClr val="000000"/>
              </a:solidFill>
              <a:latin typeface="+mn-lt"/>
            </a:endParaRPr>
          </a:p>
        </p:txBody>
      </p:sp>
      <p:sp>
        <p:nvSpPr>
          <p:cNvPr id="27" name="Oval 17">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Image 8">
            <a:extLst>
              <a:ext uri="{FF2B5EF4-FFF2-40B4-BE49-F238E27FC236}">
                <a16:creationId xmlns:a16="http://schemas.microsoft.com/office/drawing/2014/main" id="{77A86BD5-40FF-457D-8025-801BDEE92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9844" y="223418"/>
            <a:ext cx="3205839" cy="2404379"/>
          </a:xfrm>
          <a:prstGeom prst="rect">
            <a:avLst/>
          </a:prstGeom>
        </p:spPr>
      </p:pic>
      <p:pic>
        <p:nvPicPr>
          <p:cNvPr id="7" name="Image 6">
            <a:extLst>
              <a:ext uri="{FF2B5EF4-FFF2-40B4-BE49-F238E27FC236}">
                <a16:creationId xmlns:a16="http://schemas.microsoft.com/office/drawing/2014/main" id="{92360B4D-5354-4EB3-A1AF-77CB28E600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014" y="3478741"/>
            <a:ext cx="1558755" cy="1606964"/>
          </a:xfrm>
          <a:prstGeom prst="rect">
            <a:avLst/>
          </a:prstGeom>
        </p:spPr>
      </p:pic>
      <p:sp>
        <p:nvSpPr>
          <p:cNvPr id="28"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 2">
            <a:extLst>
              <a:ext uri="{FF2B5EF4-FFF2-40B4-BE49-F238E27FC236}">
                <a16:creationId xmlns:a16="http://schemas.microsoft.com/office/drawing/2014/main" id="{80F58DE9-1950-4B9C-A957-6E9C2FA45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33568" y="5232967"/>
            <a:ext cx="2432116" cy="1216058"/>
          </a:xfrm>
          <a:prstGeom prst="rect">
            <a:avLst/>
          </a:prstGeom>
        </p:spPr>
      </p:pic>
    </p:spTree>
    <p:extLst>
      <p:ext uri="{BB962C8B-B14F-4D97-AF65-F5344CB8AC3E}">
        <p14:creationId xmlns:p14="http://schemas.microsoft.com/office/powerpoint/2010/main" val="3776410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1C3C6531-D70D-4119-B84C-F7D5C13F7E7E}"/>
              </a:ext>
            </a:extLst>
          </p:cNvPr>
          <p:cNvSpPr txBox="1">
            <a:spLocks noChangeArrowheads="1"/>
          </p:cNvSpPr>
          <p:nvPr/>
        </p:nvSpPr>
        <p:spPr bwMode="auto">
          <a:xfrm>
            <a:off x="1615640" y="1247645"/>
            <a:ext cx="676557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eaLnBrk="0" hangingPunct="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371600" indent="-457200" eaLnBrk="0" hangingPunct="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eaLnBrk="0" hangingPunct="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dirty="0">
                <a:solidFill>
                  <a:schemeClr val="bg1"/>
                </a:solidFill>
                <a:latin typeface="Times New Roman" panose="02020603050405020304" pitchFamily="18" charset="0"/>
              </a:rPr>
              <a:t>Sensors:</a:t>
            </a:r>
          </a:p>
          <a:p>
            <a:pPr eaLnBrk="1" hangingPunct="1">
              <a:spcBef>
                <a:spcPct val="0"/>
              </a:spcBef>
              <a:buClrTx/>
              <a:buSzTx/>
              <a:buFontTx/>
              <a:buAutoNum type="alphaLcPeriod"/>
            </a:pPr>
            <a:r>
              <a:rPr lang="en-US" altLang="en-US" dirty="0">
                <a:solidFill>
                  <a:schemeClr val="bg1"/>
                </a:solidFill>
                <a:latin typeface="Times New Roman" panose="02020603050405020304" pitchFamily="18" charset="0"/>
              </a:rPr>
              <a:t>Passive sensors.</a:t>
            </a:r>
          </a:p>
          <a:p>
            <a:pPr lvl="2" eaLnBrk="1" hangingPunct="1">
              <a:spcBef>
                <a:spcPct val="0"/>
              </a:spcBef>
              <a:buClrTx/>
              <a:buSzTx/>
              <a:buFontTx/>
              <a:buNone/>
            </a:pPr>
            <a:r>
              <a:rPr lang="en-US" altLang="en-US" sz="3200" dirty="0">
                <a:solidFill>
                  <a:schemeClr val="bg1"/>
                </a:solidFill>
                <a:latin typeface="Times New Roman" panose="02020603050405020304" pitchFamily="18" charset="0"/>
              </a:rPr>
              <a:t>True observers such as cameras.</a:t>
            </a:r>
          </a:p>
          <a:p>
            <a:pPr lvl="2" eaLnBrk="1" hangingPunct="1">
              <a:spcBef>
                <a:spcPct val="0"/>
              </a:spcBef>
              <a:buClrTx/>
              <a:buSzTx/>
              <a:buFontTx/>
              <a:buNone/>
            </a:pPr>
            <a:endParaRPr lang="en-US" altLang="en-US" sz="3200" dirty="0">
              <a:solidFill>
                <a:schemeClr val="bg1"/>
              </a:solidFill>
              <a:latin typeface="Times New Roman" panose="02020603050405020304" pitchFamily="18" charset="0"/>
            </a:endParaRPr>
          </a:p>
          <a:p>
            <a:pPr eaLnBrk="1" hangingPunct="1">
              <a:spcBef>
                <a:spcPct val="0"/>
              </a:spcBef>
              <a:buClrTx/>
              <a:buSzTx/>
              <a:buFontTx/>
              <a:buNone/>
            </a:pPr>
            <a:r>
              <a:rPr lang="en-US" altLang="en-US" dirty="0">
                <a:solidFill>
                  <a:schemeClr val="bg1"/>
                </a:solidFill>
                <a:latin typeface="Times New Roman" panose="02020603050405020304" pitchFamily="18" charset="0"/>
              </a:rPr>
              <a:t>b. Active sensors</a:t>
            </a:r>
          </a:p>
          <a:p>
            <a:pPr lvl="2" eaLnBrk="1" hangingPunct="1">
              <a:spcBef>
                <a:spcPct val="0"/>
              </a:spcBef>
              <a:buClrTx/>
              <a:buSzTx/>
              <a:buFontTx/>
              <a:buNone/>
            </a:pPr>
            <a:r>
              <a:rPr lang="en-US" altLang="en-US" sz="3200" dirty="0">
                <a:solidFill>
                  <a:schemeClr val="bg1"/>
                </a:solidFill>
                <a:latin typeface="Times New Roman" panose="02020603050405020304" pitchFamily="18" charset="0"/>
              </a:rPr>
              <a:t>Send energy into the environment,</a:t>
            </a:r>
          </a:p>
          <a:p>
            <a:pPr lvl="2" eaLnBrk="1" hangingPunct="1">
              <a:spcBef>
                <a:spcPct val="0"/>
              </a:spcBef>
              <a:buClrTx/>
              <a:buSzTx/>
              <a:buFontTx/>
              <a:buNone/>
            </a:pPr>
            <a:r>
              <a:rPr lang="en-US" altLang="en-US" sz="3200" dirty="0">
                <a:solidFill>
                  <a:schemeClr val="bg1"/>
                </a:solidFill>
                <a:latin typeface="Times New Roman" panose="02020603050405020304" pitchFamily="18" charset="0"/>
              </a:rPr>
              <a:t>like sonars.</a:t>
            </a:r>
          </a:p>
        </p:txBody>
      </p:sp>
    </p:spTree>
    <p:extLst>
      <p:ext uri="{BB962C8B-B14F-4D97-AF65-F5344CB8AC3E}">
        <p14:creationId xmlns:p14="http://schemas.microsoft.com/office/powerpoint/2010/main" val="2298325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Freeform: Shape 15">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5">
            <a:extLst>
              <a:ext uri="{FF2B5EF4-FFF2-40B4-BE49-F238E27FC236}">
                <a16:creationId xmlns:a16="http://schemas.microsoft.com/office/drawing/2014/main" id="{9B5099F2-5DB3-4828-A820-2A5D8F420E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14037" y="504753"/>
            <a:ext cx="4430233" cy="58484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C2605A8A-6480-4D74-BF81-3998FE05A41E}"/>
              </a:ext>
            </a:extLst>
          </p:cNvPr>
          <p:cNvSpPr txBox="1">
            <a:spLocks noChangeArrowheads="1"/>
          </p:cNvSpPr>
          <p:nvPr/>
        </p:nvSpPr>
        <p:spPr>
          <a:xfrm>
            <a:off x="609600" y="936625"/>
            <a:ext cx="7772400" cy="5111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altLang="en-US" sz="1400">
                <a:solidFill>
                  <a:srgbClr val="C2540A"/>
                </a:solidFill>
              </a:rPr>
              <a:t> </a:t>
            </a:r>
            <a:endParaRPr lang="en-US" altLang="en-US" sz="1400"/>
          </a:p>
        </p:txBody>
      </p:sp>
    </p:spTree>
    <p:extLst>
      <p:ext uri="{BB962C8B-B14F-4D97-AF65-F5344CB8AC3E}">
        <p14:creationId xmlns:p14="http://schemas.microsoft.com/office/powerpoint/2010/main" val="2306358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a:extLst>
              <a:ext uri="{FF2B5EF4-FFF2-40B4-BE49-F238E27FC236}">
                <a16:creationId xmlns:a16="http://schemas.microsoft.com/office/drawing/2014/main" id="{7E81FE8D-2800-4CE8-A3C4-A59D6F4DEB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642032"/>
            <a:ext cx="5294716" cy="35739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581CCD80-6DC3-4852-99D8-74A7036DD5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817" y="781642"/>
            <a:ext cx="5294715" cy="5294715"/>
          </a:xfrm>
          <a:prstGeom prst="rect">
            <a:avLst/>
          </a:prstGeom>
        </p:spPr>
      </p:pic>
      <p:sp>
        <p:nvSpPr>
          <p:cNvPr id="6" name="Rectangle 2">
            <a:extLst>
              <a:ext uri="{FF2B5EF4-FFF2-40B4-BE49-F238E27FC236}">
                <a16:creationId xmlns:a16="http://schemas.microsoft.com/office/drawing/2014/main" id="{7D93ACDE-102B-487F-89CE-1682BCEE9C16}"/>
              </a:ext>
            </a:extLst>
          </p:cNvPr>
          <p:cNvSpPr txBox="1">
            <a:spLocks noChangeArrowheads="1"/>
          </p:cNvSpPr>
          <p:nvPr/>
        </p:nvSpPr>
        <p:spPr>
          <a:xfrm>
            <a:off x="1567389" y="572811"/>
            <a:ext cx="6461632" cy="5770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altLang="en-US" sz="1400">
                <a:solidFill>
                  <a:srgbClr val="C2540A"/>
                </a:solidFill>
              </a:rPr>
              <a:t> </a:t>
            </a:r>
            <a:endParaRPr lang="en-US" altLang="en-US" sz="1400"/>
          </a:p>
        </p:txBody>
      </p:sp>
    </p:spTree>
    <p:extLst>
      <p:ext uri="{BB962C8B-B14F-4D97-AF65-F5344CB8AC3E}">
        <p14:creationId xmlns:p14="http://schemas.microsoft.com/office/powerpoint/2010/main" val="1948479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32" name="Rectangle 2">
            <a:extLst>
              <a:ext uri="{FF2B5EF4-FFF2-40B4-BE49-F238E27FC236}">
                <a16:creationId xmlns:a16="http://schemas.microsoft.com/office/drawing/2014/main" id="{C066E100-FA14-40AD-A031-F6E9F2E7D9CF}"/>
              </a:ext>
            </a:extLst>
          </p:cNvPr>
          <p:cNvSpPr txBox="1">
            <a:spLocks noChangeArrowheads="1"/>
          </p:cNvSpPr>
          <p:nvPr/>
        </p:nvSpPr>
        <p:spPr>
          <a:xfrm>
            <a:off x="-551102" y="-211007"/>
            <a:ext cx="7886699" cy="1256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4800" b="1" dirty="0">
                <a:solidFill>
                  <a:schemeClr val="bg1"/>
                </a:solidFill>
              </a:rPr>
              <a:t>Alternative vehicle designs</a:t>
            </a:r>
          </a:p>
        </p:txBody>
      </p:sp>
      <p:sp>
        <p:nvSpPr>
          <p:cNvPr id="33" name="Rectangle 3">
            <a:extLst>
              <a:ext uri="{FF2B5EF4-FFF2-40B4-BE49-F238E27FC236}">
                <a16:creationId xmlns:a16="http://schemas.microsoft.com/office/drawing/2014/main" id="{70F6A670-193B-4526-8B44-72C5B9028602}"/>
              </a:ext>
            </a:extLst>
          </p:cNvPr>
          <p:cNvSpPr txBox="1">
            <a:spLocks noChangeArrowheads="1"/>
          </p:cNvSpPr>
          <p:nvPr/>
        </p:nvSpPr>
        <p:spPr>
          <a:xfrm>
            <a:off x="473411" y="1387230"/>
            <a:ext cx="8168335" cy="4700416"/>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4000" b="1" dirty="0">
                <a:solidFill>
                  <a:srgbClr val="FFC000"/>
                </a:solidFill>
              </a:rPr>
              <a:t>‘Car’- steer and drive</a:t>
            </a:r>
          </a:p>
          <a:p>
            <a:endParaRPr lang="en-US" altLang="en-US" sz="3500" b="1" dirty="0">
              <a:solidFill>
                <a:schemeClr val="bg1"/>
              </a:solidFill>
            </a:endParaRPr>
          </a:p>
          <a:p>
            <a:endParaRPr lang="en-US" altLang="en-US" sz="2800" dirty="0">
              <a:solidFill>
                <a:schemeClr val="bg1"/>
              </a:solidFill>
            </a:endParaRPr>
          </a:p>
          <a:p>
            <a:endParaRPr lang="en-US" altLang="en-US" sz="2800" dirty="0">
              <a:solidFill>
                <a:schemeClr val="bg1"/>
              </a:solidFill>
            </a:endParaRPr>
          </a:p>
          <a:p>
            <a:pPr marL="457200" indent="-457200">
              <a:buFont typeface="Arial" panose="020B0604020202020204" pitchFamily="34" charset="0"/>
              <a:buChar char="•"/>
            </a:pPr>
            <a:r>
              <a:rPr lang="en-US" altLang="en-US" sz="4000" dirty="0">
                <a:solidFill>
                  <a:srgbClr val="FFC000"/>
                </a:solidFill>
              </a:rPr>
              <a:t>Two drive wheels and castor </a:t>
            </a:r>
          </a:p>
          <a:p>
            <a:r>
              <a:rPr lang="en-US" altLang="en-US" sz="4000" dirty="0">
                <a:solidFill>
                  <a:srgbClr val="FFC000"/>
                </a:solidFill>
              </a:rPr>
              <a:t>                            2DoF – Non-H</a:t>
            </a:r>
          </a:p>
          <a:p>
            <a:pPr algn="r"/>
            <a:endParaRPr lang="en-US" altLang="en-US" sz="2800" dirty="0">
              <a:solidFill>
                <a:schemeClr val="bg1"/>
              </a:solidFill>
            </a:endParaRPr>
          </a:p>
          <a:p>
            <a:pPr algn="r"/>
            <a:endParaRPr lang="en-US" altLang="en-US" sz="2800" dirty="0">
              <a:solidFill>
                <a:schemeClr val="bg1"/>
              </a:solidFill>
            </a:endParaRPr>
          </a:p>
          <a:p>
            <a:endParaRPr lang="en-US" altLang="en-US" sz="2800" dirty="0">
              <a:solidFill>
                <a:schemeClr val="bg1"/>
              </a:solidFill>
            </a:endParaRPr>
          </a:p>
          <a:p>
            <a:endParaRPr lang="en-US" altLang="en-US" sz="2800" dirty="0">
              <a:solidFill>
                <a:schemeClr val="bg1"/>
              </a:solidFill>
            </a:endParaRPr>
          </a:p>
          <a:p>
            <a:endParaRPr lang="en-US" altLang="en-US" sz="2800" dirty="0">
              <a:solidFill>
                <a:schemeClr val="bg1"/>
              </a:solidFill>
            </a:endParaRPr>
          </a:p>
          <a:p>
            <a:endParaRPr lang="en-US" altLang="en-US" sz="2800" dirty="0">
              <a:solidFill>
                <a:schemeClr val="bg1"/>
              </a:solidFill>
            </a:endParaRPr>
          </a:p>
          <a:p>
            <a:r>
              <a:rPr lang="en-US" altLang="en-US" sz="2800" dirty="0">
                <a:solidFill>
                  <a:schemeClr val="bg1"/>
                </a:solidFill>
              </a:rPr>
              <a:t> </a:t>
            </a:r>
          </a:p>
        </p:txBody>
      </p:sp>
      <p:grpSp>
        <p:nvGrpSpPr>
          <p:cNvPr id="34" name="Group 11">
            <a:extLst>
              <a:ext uri="{FF2B5EF4-FFF2-40B4-BE49-F238E27FC236}">
                <a16:creationId xmlns:a16="http://schemas.microsoft.com/office/drawing/2014/main" id="{83FE9AD3-7D78-4156-BC93-549958F68426}"/>
              </a:ext>
            </a:extLst>
          </p:cNvPr>
          <p:cNvGrpSpPr>
            <a:grpSpLocks/>
          </p:cNvGrpSpPr>
          <p:nvPr/>
        </p:nvGrpSpPr>
        <p:grpSpPr bwMode="auto">
          <a:xfrm>
            <a:off x="7068897" y="548439"/>
            <a:ext cx="1828800" cy="1828800"/>
            <a:chOff x="1872" y="816"/>
            <a:chExt cx="1152" cy="1152"/>
          </a:xfrm>
        </p:grpSpPr>
        <p:sp>
          <p:nvSpPr>
            <p:cNvPr id="35" name="Oval 4">
              <a:extLst>
                <a:ext uri="{FF2B5EF4-FFF2-40B4-BE49-F238E27FC236}">
                  <a16:creationId xmlns:a16="http://schemas.microsoft.com/office/drawing/2014/main" id="{44BD227E-D2CD-4659-B1CB-E2092A26D1F5}"/>
                </a:ext>
              </a:extLst>
            </p:cNvPr>
            <p:cNvSpPr>
              <a:spLocks noChangeArrowheads="1"/>
            </p:cNvSpPr>
            <p:nvPr/>
          </p:nvSpPr>
          <p:spPr bwMode="auto">
            <a:xfrm>
              <a:off x="1872" y="816"/>
              <a:ext cx="1152" cy="115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6" name="Rectangle 5">
              <a:extLst>
                <a:ext uri="{FF2B5EF4-FFF2-40B4-BE49-F238E27FC236}">
                  <a16:creationId xmlns:a16="http://schemas.microsoft.com/office/drawing/2014/main" id="{A9678E69-A1A7-4116-B2E6-22CB54EA95C4}"/>
                </a:ext>
              </a:extLst>
            </p:cNvPr>
            <p:cNvSpPr>
              <a:spLocks noChangeArrowheads="1"/>
            </p:cNvSpPr>
            <p:nvPr/>
          </p:nvSpPr>
          <p:spPr bwMode="auto">
            <a:xfrm>
              <a:off x="2016" y="1392"/>
              <a:ext cx="48" cy="336"/>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 name="Rectangle 6">
              <a:extLst>
                <a:ext uri="{FF2B5EF4-FFF2-40B4-BE49-F238E27FC236}">
                  <a16:creationId xmlns:a16="http://schemas.microsoft.com/office/drawing/2014/main" id="{8A4BCC65-2EB5-47BC-B145-2238F2E2B030}"/>
                </a:ext>
              </a:extLst>
            </p:cNvPr>
            <p:cNvSpPr>
              <a:spLocks noChangeArrowheads="1"/>
            </p:cNvSpPr>
            <p:nvPr/>
          </p:nvSpPr>
          <p:spPr bwMode="auto">
            <a:xfrm>
              <a:off x="2832" y="1392"/>
              <a:ext cx="48" cy="336"/>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8" name="Rectangle 7">
              <a:extLst>
                <a:ext uri="{FF2B5EF4-FFF2-40B4-BE49-F238E27FC236}">
                  <a16:creationId xmlns:a16="http://schemas.microsoft.com/office/drawing/2014/main" id="{DB8D1C8B-702B-4460-AD98-C9EB300433E2}"/>
                </a:ext>
              </a:extLst>
            </p:cNvPr>
            <p:cNvSpPr>
              <a:spLocks noChangeArrowheads="1"/>
            </p:cNvSpPr>
            <p:nvPr/>
          </p:nvSpPr>
          <p:spPr bwMode="auto">
            <a:xfrm rot="1200000">
              <a:off x="2448" y="960"/>
              <a:ext cx="48" cy="336"/>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9" name="AutoShape 8">
              <a:extLst>
                <a:ext uri="{FF2B5EF4-FFF2-40B4-BE49-F238E27FC236}">
                  <a16:creationId xmlns:a16="http://schemas.microsoft.com/office/drawing/2014/main" id="{2CCD5B72-2695-4129-8431-BB04E62B9660}"/>
                </a:ext>
              </a:extLst>
            </p:cNvPr>
            <p:cNvSpPr>
              <a:spLocks noChangeArrowheads="1"/>
            </p:cNvSpPr>
            <p:nvPr/>
          </p:nvSpPr>
          <p:spPr bwMode="auto">
            <a:xfrm>
              <a:off x="2256" y="816"/>
              <a:ext cx="432" cy="384"/>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 name="Line 9">
              <a:extLst>
                <a:ext uri="{FF2B5EF4-FFF2-40B4-BE49-F238E27FC236}">
                  <a16:creationId xmlns:a16="http://schemas.microsoft.com/office/drawing/2014/main" id="{A296FB4B-FF88-403E-90E6-84B89634098D}"/>
                </a:ext>
              </a:extLst>
            </p:cNvPr>
            <p:cNvSpPr>
              <a:spLocks noChangeShapeType="1"/>
            </p:cNvSpPr>
            <p:nvPr/>
          </p:nvSpPr>
          <p:spPr bwMode="auto">
            <a:xfrm>
              <a:off x="2064" y="1536"/>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1" name="AutoShape 10">
              <a:extLst>
                <a:ext uri="{FF2B5EF4-FFF2-40B4-BE49-F238E27FC236}">
                  <a16:creationId xmlns:a16="http://schemas.microsoft.com/office/drawing/2014/main" id="{B1E3F993-882C-49A0-8DF1-D69C2AEA4AE9}"/>
                </a:ext>
              </a:extLst>
            </p:cNvPr>
            <p:cNvSpPr>
              <a:spLocks noChangeArrowheads="1"/>
            </p:cNvSpPr>
            <p:nvPr/>
          </p:nvSpPr>
          <p:spPr bwMode="auto">
            <a:xfrm>
              <a:off x="2352" y="1392"/>
              <a:ext cx="192" cy="432"/>
            </a:xfrm>
            <a:prstGeom prst="upDownArrow">
              <a:avLst>
                <a:gd name="adj1" fmla="val 50000"/>
                <a:gd name="adj2" fmla="val 4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42" name="Oval 13">
            <a:extLst>
              <a:ext uri="{FF2B5EF4-FFF2-40B4-BE49-F238E27FC236}">
                <a16:creationId xmlns:a16="http://schemas.microsoft.com/office/drawing/2014/main" id="{E941EA7D-F66C-4BB3-9DCE-3CABAACD889A}"/>
              </a:ext>
            </a:extLst>
          </p:cNvPr>
          <p:cNvSpPr>
            <a:spLocks noChangeArrowheads="1"/>
          </p:cNvSpPr>
          <p:nvPr/>
        </p:nvSpPr>
        <p:spPr bwMode="auto">
          <a:xfrm>
            <a:off x="7101016" y="2476500"/>
            <a:ext cx="1828800" cy="1828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3" name="Rectangle 14">
            <a:extLst>
              <a:ext uri="{FF2B5EF4-FFF2-40B4-BE49-F238E27FC236}">
                <a16:creationId xmlns:a16="http://schemas.microsoft.com/office/drawing/2014/main" id="{2AEEC3C1-8F5E-4370-8490-2893B6473783}"/>
              </a:ext>
            </a:extLst>
          </p:cNvPr>
          <p:cNvSpPr>
            <a:spLocks noChangeArrowheads="1"/>
          </p:cNvSpPr>
          <p:nvPr/>
        </p:nvSpPr>
        <p:spPr bwMode="auto">
          <a:xfrm>
            <a:off x="7299881" y="3200400"/>
            <a:ext cx="76200" cy="5334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4" name="Rectangle 15">
            <a:extLst>
              <a:ext uri="{FF2B5EF4-FFF2-40B4-BE49-F238E27FC236}">
                <a16:creationId xmlns:a16="http://schemas.microsoft.com/office/drawing/2014/main" id="{F1ED51A9-7CDB-4BD3-AECE-B5E968D2A671}"/>
              </a:ext>
            </a:extLst>
          </p:cNvPr>
          <p:cNvSpPr>
            <a:spLocks noChangeArrowheads="1"/>
          </p:cNvSpPr>
          <p:nvPr/>
        </p:nvSpPr>
        <p:spPr bwMode="auto">
          <a:xfrm>
            <a:off x="8747681" y="3200400"/>
            <a:ext cx="76200" cy="5334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5" name="AutoShape 19">
            <a:extLst>
              <a:ext uri="{FF2B5EF4-FFF2-40B4-BE49-F238E27FC236}">
                <a16:creationId xmlns:a16="http://schemas.microsoft.com/office/drawing/2014/main" id="{EC5E2385-E635-44EA-A143-1148A513808A}"/>
              </a:ext>
            </a:extLst>
          </p:cNvPr>
          <p:cNvSpPr>
            <a:spLocks noChangeArrowheads="1"/>
          </p:cNvSpPr>
          <p:nvPr/>
        </p:nvSpPr>
        <p:spPr bwMode="auto">
          <a:xfrm>
            <a:off x="7452281" y="3124200"/>
            <a:ext cx="304800" cy="685800"/>
          </a:xfrm>
          <a:prstGeom prst="upDownArrow">
            <a:avLst>
              <a:gd name="adj1" fmla="val 50000"/>
              <a:gd name="adj2" fmla="val 4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6" name="AutoShape 20">
            <a:extLst>
              <a:ext uri="{FF2B5EF4-FFF2-40B4-BE49-F238E27FC236}">
                <a16:creationId xmlns:a16="http://schemas.microsoft.com/office/drawing/2014/main" id="{7DACF308-1087-4291-B854-A09700449110}"/>
              </a:ext>
            </a:extLst>
          </p:cNvPr>
          <p:cNvSpPr>
            <a:spLocks noChangeArrowheads="1"/>
          </p:cNvSpPr>
          <p:nvPr/>
        </p:nvSpPr>
        <p:spPr bwMode="auto">
          <a:xfrm>
            <a:off x="8366681" y="3124200"/>
            <a:ext cx="304800" cy="685800"/>
          </a:xfrm>
          <a:prstGeom prst="upDownArrow">
            <a:avLst>
              <a:gd name="adj1" fmla="val 50000"/>
              <a:gd name="adj2" fmla="val 4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7" name="Oval 21">
            <a:extLst>
              <a:ext uri="{FF2B5EF4-FFF2-40B4-BE49-F238E27FC236}">
                <a16:creationId xmlns:a16="http://schemas.microsoft.com/office/drawing/2014/main" id="{6CD79F89-8937-4030-AF63-FDEFDAA66485}"/>
              </a:ext>
            </a:extLst>
          </p:cNvPr>
          <p:cNvSpPr>
            <a:spLocks noChangeArrowheads="1"/>
          </p:cNvSpPr>
          <p:nvPr/>
        </p:nvSpPr>
        <p:spPr bwMode="auto">
          <a:xfrm>
            <a:off x="7985681" y="2667000"/>
            <a:ext cx="152400" cy="152400"/>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8" name="Oval 23">
            <a:extLst>
              <a:ext uri="{FF2B5EF4-FFF2-40B4-BE49-F238E27FC236}">
                <a16:creationId xmlns:a16="http://schemas.microsoft.com/office/drawing/2014/main" id="{A1AE5A95-CB8F-48AC-B1E3-2A36C56ED433}"/>
              </a:ext>
            </a:extLst>
          </p:cNvPr>
          <p:cNvSpPr>
            <a:spLocks noChangeArrowheads="1"/>
          </p:cNvSpPr>
          <p:nvPr/>
        </p:nvSpPr>
        <p:spPr bwMode="auto">
          <a:xfrm>
            <a:off x="7261780" y="4443575"/>
            <a:ext cx="1828800" cy="1828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9" name="Rectangle 26">
            <a:extLst>
              <a:ext uri="{FF2B5EF4-FFF2-40B4-BE49-F238E27FC236}">
                <a16:creationId xmlns:a16="http://schemas.microsoft.com/office/drawing/2014/main" id="{53C0A3ED-003E-464A-A11F-6DC2605F5573}"/>
              </a:ext>
            </a:extLst>
          </p:cNvPr>
          <p:cNvSpPr>
            <a:spLocks noChangeArrowheads="1"/>
          </p:cNvSpPr>
          <p:nvPr/>
        </p:nvSpPr>
        <p:spPr bwMode="auto">
          <a:xfrm rot="1200000">
            <a:off x="8176180" y="4672175"/>
            <a:ext cx="76200" cy="5334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0" name="AutoShape 27">
            <a:extLst>
              <a:ext uri="{FF2B5EF4-FFF2-40B4-BE49-F238E27FC236}">
                <a16:creationId xmlns:a16="http://schemas.microsoft.com/office/drawing/2014/main" id="{D448E70B-919A-4A5C-86BB-EF69A2881C12}"/>
              </a:ext>
            </a:extLst>
          </p:cNvPr>
          <p:cNvSpPr>
            <a:spLocks noChangeArrowheads="1"/>
          </p:cNvSpPr>
          <p:nvPr/>
        </p:nvSpPr>
        <p:spPr bwMode="auto">
          <a:xfrm>
            <a:off x="7871380" y="4443575"/>
            <a:ext cx="685800" cy="60960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1" name="AutoShape 29">
            <a:extLst>
              <a:ext uri="{FF2B5EF4-FFF2-40B4-BE49-F238E27FC236}">
                <a16:creationId xmlns:a16="http://schemas.microsoft.com/office/drawing/2014/main" id="{255A67F7-F2B2-478D-8A56-5796DBB8556A}"/>
              </a:ext>
            </a:extLst>
          </p:cNvPr>
          <p:cNvSpPr>
            <a:spLocks noChangeArrowheads="1"/>
          </p:cNvSpPr>
          <p:nvPr/>
        </p:nvSpPr>
        <p:spPr bwMode="auto">
          <a:xfrm rot="1200000">
            <a:off x="8480980" y="5434175"/>
            <a:ext cx="227013" cy="547688"/>
          </a:xfrm>
          <a:prstGeom prst="upDownArrow">
            <a:avLst>
              <a:gd name="adj1" fmla="val 50000"/>
              <a:gd name="adj2" fmla="val 48252"/>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2" name="Text Box 30">
            <a:extLst>
              <a:ext uri="{FF2B5EF4-FFF2-40B4-BE49-F238E27FC236}">
                <a16:creationId xmlns:a16="http://schemas.microsoft.com/office/drawing/2014/main" id="{79B72E10-7732-4BD8-873B-6D5CC6828B79}"/>
              </a:ext>
            </a:extLst>
          </p:cNvPr>
          <p:cNvSpPr txBox="1">
            <a:spLocks noChangeArrowheads="1"/>
          </p:cNvSpPr>
          <p:nvPr/>
        </p:nvSpPr>
        <p:spPr bwMode="auto">
          <a:xfrm>
            <a:off x="2297227" y="5053175"/>
            <a:ext cx="4038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2800" dirty="0">
                <a:solidFill>
                  <a:srgbClr val="FFC000"/>
                </a:solidFill>
              </a:rPr>
              <a:t>Three wheels that both steer and drive</a:t>
            </a:r>
          </a:p>
        </p:txBody>
      </p:sp>
      <p:sp>
        <p:nvSpPr>
          <p:cNvPr id="53" name="Rectangle 31">
            <a:extLst>
              <a:ext uri="{FF2B5EF4-FFF2-40B4-BE49-F238E27FC236}">
                <a16:creationId xmlns:a16="http://schemas.microsoft.com/office/drawing/2014/main" id="{495269E4-919E-4B9F-93F1-90AC9D6CB3F7}"/>
              </a:ext>
            </a:extLst>
          </p:cNvPr>
          <p:cNvSpPr>
            <a:spLocks noChangeArrowheads="1"/>
          </p:cNvSpPr>
          <p:nvPr/>
        </p:nvSpPr>
        <p:spPr bwMode="auto">
          <a:xfrm rot="1200000">
            <a:off x="7566580" y="5357975"/>
            <a:ext cx="76200" cy="5334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4" name="Rectangle 32">
            <a:extLst>
              <a:ext uri="{FF2B5EF4-FFF2-40B4-BE49-F238E27FC236}">
                <a16:creationId xmlns:a16="http://schemas.microsoft.com/office/drawing/2014/main" id="{0BDCCFAC-B171-4419-BD03-B1C5367D0CD5}"/>
              </a:ext>
            </a:extLst>
          </p:cNvPr>
          <p:cNvSpPr>
            <a:spLocks noChangeArrowheads="1"/>
          </p:cNvSpPr>
          <p:nvPr/>
        </p:nvSpPr>
        <p:spPr bwMode="auto">
          <a:xfrm rot="1200000">
            <a:off x="8785780" y="5357975"/>
            <a:ext cx="76200" cy="5334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5" name="AutoShape 33">
            <a:extLst>
              <a:ext uri="{FF2B5EF4-FFF2-40B4-BE49-F238E27FC236}">
                <a16:creationId xmlns:a16="http://schemas.microsoft.com/office/drawing/2014/main" id="{94BCC13C-C7E5-4ABF-8ED0-D55C893B5ACC}"/>
              </a:ext>
            </a:extLst>
          </p:cNvPr>
          <p:cNvSpPr>
            <a:spLocks noChangeArrowheads="1"/>
          </p:cNvSpPr>
          <p:nvPr/>
        </p:nvSpPr>
        <p:spPr bwMode="auto">
          <a:xfrm>
            <a:off x="8557180" y="5053175"/>
            <a:ext cx="685800" cy="60960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 name="AutoShape 34">
            <a:extLst>
              <a:ext uri="{FF2B5EF4-FFF2-40B4-BE49-F238E27FC236}">
                <a16:creationId xmlns:a16="http://schemas.microsoft.com/office/drawing/2014/main" id="{605927D4-5E09-46E3-BA4E-1CCCE8BCF4DD}"/>
              </a:ext>
            </a:extLst>
          </p:cNvPr>
          <p:cNvSpPr>
            <a:spLocks noChangeArrowheads="1"/>
          </p:cNvSpPr>
          <p:nvPr/>
        </p:nvSpPr>
        <p:spPr bwMode="auto">
          <a:xfrm>
            <a:off x="7337980" y="5053175"/>
            <a:ext cx="685800" cy="609600"/>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799 w 21600"/>
              <a:gd name="T5" fmla="*/ 0 h 21600"/>
              <a:gd name="T6" fmla="*/ 2700 w 21600"/>
              <a:gd name="T7" fmla="*/ 10800 h 21600"/>
              <a:gd name="T8" fmla="*/ 10799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7" name="AutoShape 35">
            <a:extLst>
              <a:ext uri="{FF2B5EF4-FFF2-40B4-BE49-F238E27FC236}">
                <a16:creationId xmlns:a16="http://schemas.microsoft.com/office/drawing/2014/main" id="{29FCC3D1-FA3D-4098-9719-C40D64692C9C}"/>
              </a:ext>
            </a:extLst>
          </p:cNvPr>
          <p:cNvSpPr>
            <a:spLocks noChangeArrowheads="1"/>
          </p:cNvSpPr>
          <p:nvPr/>
        </p:nvSpPr>
        <p:spPr bwMode="auto">
          <a:xfrm rot="1200000">
            <a:off x="7642780" y="5510375"/>
            <a:ext cx="227013" cy="547688"/>
          </a:xfrm>
          <a:prstGeom prst="upDownArrow">
            <a:avLst>
              <a:gd name="adj1" fmla="val 50000"/>
              <a:gd name="adj2" fmla="val 48252"/>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8" name="AutoShape 36">
            <a:extLst>
              <a:ext uri="{FF2B5EF4-FFF2-40B4-BE49-F238E27FC236}">
                <a16:creationId xmlns:a16="http://schemas.microsoft.com/office/drawing/2014/main" id="{AB088ECC-E114-4C33-BEDE-BF6880975685}"/>
              </a:ext>
            </a:extLst>
          </p:cNvPr>
          <p:cNvSpPr>
            <a:spLocks noChangeArrowheads="1"/>
          </p:cNvSpPr>
          <p:nvPr/>
        </p:nvSpPr>
        <p:spPr bwMode="auto">
          <a:xfrm rot="1200000">
            <a:off x="8252380" y="4900775"/>
            <a:ext cx="227013" cy="547688"/>
          </a:xfrm>
          <a:prstGeom prst="upDownArrow">
            <a:avLst>
              <a:gd name="adj1" fmla="val 50000"/>
              <a:gd name="adj2" fmla="val 48252"/>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Tree>
    <p:extLst>
      <p:ext uri="{BB962C8B-B14F-4D97-AF65-F5344CB8AC3E}">
        <p14:creationId xmlns:p14="http://schemas.microsoft.com/office/powerpoint/2010/main" val="2126385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92CBF8-0DB3-4DF8-ADC8-E6578CE9CF04}"/>
              </a:ext>
            </a:extLst>
          </p:cNvPr>
          <p:cNvSpPr/>
          <p:nvPr/>
        </p:nvSpPr>
        <p:spPr>
          <a:xfrm>
            <a:off x="1411705" y="1110098"/>
            <a:ext cx="4973053" cy="830997"/>
          </a:xfrm>
          <a:prstGeom prst="rect">
            <a:avLst/>
          </a:prstGeom>
        </p:spPr>
        <p:txBody>
          <a:bodyPr wrap="square">
            <a:spAutoFit/>
          </a:bodyPr>
          <a:lstStyle/>
          <a:p>
            <a:r>
              <a:rPr lang="en-US" altLang="en-US" sz="3600" b="1" dirty="0">
                <a:solidFill>
                  <a:schemeClr val="bg1"/>
                </a:solidFill>
              </a:rPr>
              <a:t>Degrees of freedom</a:t>
            </a:r>
            <a:r>
              <a:rPr lang="en-US" altLang="en-US" sz="4800" b="1" dirty="0">
                <a:solidFill>
                  <a:schemeClr val="bg1"/>
                </a:solidFill>
                <a:latin typeface="Times New Roman" panose="02020603050405020304" pitchFamily="18" charset="0"/>
              </a:rPr>
              <a:t> </a:t>
            </a:r>
            <a:endParaRPr lang="en-GB" sz="4800" b="1" dirty="0">
              <a:solidFill>
                <a:schemeClr val="bg1"/>
              </a:solidFill>
            </a:endParaRPr>
          </a:p>
        </p:txBody>
      </p:sp>
      <p:sp>
        <p:nvSpPr>
          <p:cNvPr id="4" name="Rectangle 3">
            <a:extLst>
              <a:ext uri="{FF2B5EF4-FFF2-40B4-BE49-F238E27FC236}">
                <a16:creationId xmlns:a16="http://schemas.microsoft.com/office/drawing/2014/main" id="{D1DB0C86-9290-46CA-B2D9-5FC76418BE11}"/>
              </a:ext>
            </a:extLst>
          </p:cNvPr>
          <p:cNvSpPr txBox="1">
            <a:spLocks noChangeArrowheads="1"/>
          </p:cNvSpPr>
          <p:nvPr/>
        </p:nvSpPr>
        <p:spPr>
          <a:xfrm>
            <a:off x="1616242" y="2257927"/>
            <a:ext cx="10287000" cy="50292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2800" dirty="0">
                <a:solidFill>
                  <a:schemeClr val="bg1"/>
                </a:solidFill>
              </a:rPr>
              <a:t>General meaning: How many parameters needed to specify something?</a:t>
            </a:r>
          </a:p>
          <a:p>
            <a:r>
              <a:rPr lang="en-US" altLang="en-US" sz="2800" dirty="0">
                <a:solidFill>
                  <a:srgbClr val="FFC000"/>
                </a:solidFill>
              </a:rPr>
              <a:t>E.g.</a:t>
            </a:r>
            <a:r>
              <a:rPr lang="en-US" altLang="en-US" sz="2800" dirty="0">
                <a:solidFill>
                  <a:schemeClr val="bg1"/>
                </a:solidFill>
              </a:rPr>
              <a:t> for an object in space have: </a:t>
            </a:r>
          </a:p>
          <a:p>
            <a:pPr lvl="1">
              <a:buFontTx/>
              <a:buNone/>
            </a:pPr>
            <a:r>
              <a:rPr lang="en-US" altLang="en-US" sz="2800" dirty="0">
                <a:solidFill>
                  <a:schemeClr val="bg1"/>
                </a:solidFill>
              </a:rPr>
              <a:t>X,Y,Z position</a:t>
            </a:r>
          </a:p>
          <a:p>
            <a:pPr lvl="1">
              <a:buFontTx/>
              <a:buNone/>
            </a:pPr>
            <a:r>
              <a:rPr lang="en-US" altLang="en-US" sz="2800" dirty="0">
                <a:solidFill>
                  <a:schemeClr val="bg1"/>
                </a:solidFill>
              </a:rPr>
              <a:t>Roll, pitch, yaw rotation</a:t>
            </a:r>
          </a:p>
          <a:p>
            <a:pPr lvl="1">
              <a:buFontTx/>
              <a:buNone/>
            </a:pPr>
            <a:r>
              <a:rPr lang="en-US" altLang="en-US" sz="2800" dirty="0">
                <a:solidFill>
                  <a:schemeClr val="bg1"/>
                </a:solidFill>
              </a:rPr>
              <a:t>Total of 6 degrees of freedom</a:t>
            </a:r>
          </a:p>
          <a:p>
            <a:pPr lvl="1">
              <a:buFontTx/>
              <a:buNone/>
            </a:pPr>
            <a:endParaRPr lang="en-US" altLang="en-US" sz="2800" dirty="0">
              <a:solidFill>
                <a:schemeClr val="bg1"/>
              </a:solidFill>
            </a:endParaRPr>
          </a:p>
          <a:p>
            <a:pPr>
              <a:buFontTx/>
              <a:buNone/>
            </a:pPr>
            <a:r>
              <a:rPr lang="en-US" altLang="en-US" sz="2800" dirty="0">
                <a:solidFill>
                  <a:schemeClr val="bg1"/>
                </a:solidFill>
              </a:rPr>
              <a:t>So .How many </a:t>
            </a:r>
            <a:r>
              <a:rPr lang="en-US" altLang="en-US" sz="2800" dirty="0" err="1">
                <a:solidFill>
                  <a:srgbClr val="FF0000"/>
                </a:solidFill>
              </a:rPr>
              <a:t>d.o.f</a:t>
            </a:r>
            <a:r>
              <a:rPr lang="en-US" altLang="en-US" sz="2800" dirty="0">
                <a:solidFill>
                  <a:srgbClr val="FF0000"/>
                </a:solidFill>
              </a:rPr>
              <a:t>. </a:t>
            </a:r>
            <a:r>
              <a:rPr lang="en-US" altLang="en-US" sz="2800" dirty="0">
                <a:solidFill>
                  <a:schemeClr val="bg1"/>
                </a:solidFill>
              </a:rPr>
              <a:t>to specify a vehicle on a flat plane?  </a:t>
            </a:r>
          </a:p>
          <a:p>
            <a:pPr>
              <a:buFontTx/>
              <a:buNone/>
            </a:pPr>
            <a:endParaRPr lang="en-US" altLang="en-US" dirty="0">
              <a:solidFill>
                <a:schemeClr val="bg1"/>
              </a:solidFill>
            </a:endParaRPr>
          </a:p>
        </p:txBody>
      </p:sp>
    </p:spTree>
    <p:extLst>
      <p:ext uri="{BB962C8B-B14F-4D97-AF65-F5344CB8AC3E}">
        <p14:creationId xmlns:p14="http://schemas.microsoft.com/office/powerpoint/2010/main" val="2757847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 name="Rectangle 12">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6" name="Picture 5">
            <a:extLst>
              <a:ext uri="{FF2B5EF4-FFF2-40B4-BE49-F238E27FC236}">
                <a16:creationId xmlns:a16="http://schemas.microsoft.com/office/drawing/2014/main" id="{FD93D79A-3ECE-413C-BC46-6A95B74096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19" r="421" b="1"/>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97B1B8F-D691-4513-A83F-A1F336129ACB}"/>
              </a:ext>
            </a:extLst>
          </p:cNvPr>
          <p:cNvSpPr txBox="1">
            <a:spLocks noChangeArrowheads="1"/>
          </p:cNvSpPr>
          <p:nvPr/>
        </p:nvSpPr>
        <p:spPr>
          <a:xfrm>
            <a:off x="609600" y="936625"/>
            <a:ext cx="7772400" cy="5111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altLang="en-US" sz="1400">
                <a:solidFill>
                  <a:srgbClr val="C2540A"/>
                </a:solidFill>
              </a:rPr>
              <a:t> </a:t>
            </a:r>
            <a:endParaRPr lang="en-US" altLang="en-US" sz="1400"/>
          </a:p>
        </p:txBody>
      </p:sp>
    </p:spTree>
    <p:extLst>
      <p:ext uri="{BB962C8B-B14F-4D97-AF65-F5344CB8AC3E}">
        <p14:creationId xmlns:p14="http://schemas.microsoft.com/office/powerpoint/2010/main" val="185680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80D54-78BE-4451-8EA5-61C2EDE4F46E}"/>
              </a:ext>
            </a:extLst>
          </p:cNvPr>
          <p:cNvSpPr txBox="1"/>
          <p:nvPr/>
        </p:nvSpPr>
        <p:spPr>
          <a:xfrm>
            <a:off x="519913" y="258139"/>
            <a:ext cx="5943600" cy="769441"/>
          </a:xfrm>
          <a:prstGeom prst="rect">
            <a:avLst/>
          </a:prstGeom>
          <a:noFill/>
        </p:spPr>
        <p:txBody>
          <a:bodyPr wrap="square" rtlCol="0">
            <a:spAutoFit/>
          </a:bodyPr>
          <a:lstStyle/>
          <a:p>
            <a:r>
              <a:rPr lang="en-US" altLang="en-US" sz="4400" dirty="0">
                <a:solidFill>
                  <a:schemeClr val="bg1"/>
                </a:solidFill>
              </a:rPr>
              <a:t>Presentation Overview</a:t>
            </a:r>
          </a:p>
        </p:txBody>
      </p:sp>
      <p:sp>
        <p:nvSpPr>
          <p:cNvPr id="2" name="Rectangle 1">
            <a:extLst>
              <a:ext uri="{FF2B5EF4-FFF2-40B4-BE49-F238E27FC236}">
                <a16:creationId xmlns:a16="http://schemas.microsoft.com/office/drawing/2014/main" id="{D252970D-2200-4536-BB00-37539936D89E}"/>
              </a:ext>
            </a:extLst>
          </p:cNvPr>
          <p:cNvSpPr>
            <a:spLocks noChangeAspect="1"/>
          </p:cNvSpPr>
          <p:nvPr/>
        </p:nvSpPr>
        <p:spPr>
          <a:xfrm rot="18877373">
            <a:off x="1358113" y="2362200"/>
            <a:ext cx="1463040" cy="1463040"/>
          </a:xfrm>
          <a:prstGeom prst="rect">
            <a:avLst/>
          </a:prstGeom>
          <a:solidFill>
            <a:srgbClr val="EF342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59CA010-9C43-4AE9-8716-C863E631B012}"/>
              </a:ext>
            </a:extLst>
          </p:cNvPr>
          <p:cNvGrpSpPr/>
          <p:nvPr/>
        </p:nvGrpSpPr>
        <p:grpSpPr>
          <a:xfrm>
            <a:off x="1769591" y="2782256"/>
            <a:ext cx="640080" cy="640080"/>
            <a:chOff x="2773678" y="2782256"/>
            <a:chExt cx="640080" cy="640080"/>
          </a:xfrm>
        </p:grpSpPr>
        <p:sp>
          <p:nvSpPr>
            <p:cNvPr id="9" name="Rectangle 8">
              <a:extLst>
                <a:ext uri="{FF2B5EF4-FFF2-40B4-BE49-F238E27FC236}">
                  <a16:creationId xmlns:a16="http://schemas.microsoft.com/office/drawing/2014/main" id="{CD690C7B-8CA0-4D84-9DCD-6460976AB636}"/>
                </a:ext>
              </a:extLst>
            </p:cNvPr>
            <p:cNvSpPr>
              <a:spLocks noChangeAspect="1"/>
            </p:cNvSpPr>
            <p:nvPr/>
          </p:nvSpPr>
          <p:spPr>
            <a:xfrm rot="18877373">
              <a:off x="2773678" y="2782256"/>
              <a:ext cx="640080" cy="64008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5C1A41-CA46-4257-8184-3D999EF0527C}"/>
                </a:ext>
              </a:extLst>
            </p:cNvPr>
            <p:cNvSpPr>
              <a:spLocks noChangeAspect="1"/>
            </p:cNvSpPr>
            <p:nvPr/>
          </p:nvSpPr>
          <p:spPr>
            <a:xfrm rot="18877373">
              <a:off x="2910482" y="2919418"/>
              <a:ext cx="365760" cy="365760"/>
            </a:xfrm>
            <a:prstGeom prst="rect">
              <a:avLst/>
            </a:prstGeom>
            <a:solidFill>
              <a:schemeClr val="bg1"/>
            </a:solidFill>
            <a:ln w="9525">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5802F6-1B28-4381-A72A-C44DD6C7E4D7}"/>
                </a:ext>
              </a:extLst>
            </p:cNvPr>
            <p:cNvSpPr txBox="1"/>
            <p:nvPr/>
          </p:nvSpPr>
          <p:spPr>
            <a:xfrm>
              <a:off x="2864762" y="2909054"/>
              <a:ext cx="457200" cy="369332"/>
            </a:xfrm>
            <a:prstGeom prst="rect">
              <a:avLst/>
            </a:prstGeom>
            <a:noFill/>
          </p:spPr>
          <p:txBody>
            <a:bodyPr wrap="square" rtlCol="0">
              <a:spAutoFit/>
            </a:bodyPr>
            <a:lstStyle/>
            <a:p>
              <a:pPr algn="ctr"/>
              <a:r>
                <a:rPr lang="en-US" dirty="0">
                  <a:solidFill>
                    <a:schemeClr val="bg2">
                      <a:lumMod val="50000"/>
                    </a:schemeClr>
                  </a:solidFill>
                </a:rPr>
                <a:t>01</a:t>
              </a:r>
            </a:p>
          </p:txBody>
        </p:sp>
      </p:grpSp>
      <p:sp>
        <p:nvSpPr>
          <p:cNvPr id="12" name="Freeform: Shape 11">
            <a:extLst>
              <a:ext uri="{FF2B5EF4-FFF2-40B4-BE49-F238E27FC236}">
                <a16:creationId xmlns:a16="http://schemas.microsoft.com/office/drawing/2014/main" id="{15DBF479-3CD9-493F-BDC6-CA556E0985EC}"/>
              </a:ext>
            </a:extLst>
          </p:cNvPr>
          <p:cNvSpPr/>
          <p:nvPr/>
        </p:nvSpPr>
        <p:spPr>
          <a:xfrm>
            <a:off x="2043555" y="4285254"/>
            <a:ext cx="548640" cy="608281"/>
          </a:xfrm>
          <a:custGeom>
            <a:avLst/>
            <a:gdLst>
              <a:gd name="connsiteX0" fmla="*/ 0 w 548640"/>
              <a:gd name="connsiteY0" fmla="*/ 0 h 608281"/>
              <a:gd name="connsiteX1" fmla="*/ 118872 w 548640"/>
              <a:gd name="connsiteY1" fmla="*/ 0 h 608281"/>
              <a:gd name="connsiteX2" fmla="*/ 118872 w 548640"/>
              <a:gd name="connsiteY2" fmla="*/ 436831 h 608281"/>
              <a:gd name="connsiteX3" fmla="*/ 434340 w 548640"/>
              <a:gd name="connsiteY3" fmla="*/ 436831 h 608281"/>
              <a:gd name="connsiteX4" fmla="*/ 434340 w 548640"/>
              <a:gd name="connsiteY4" fmla="*/ 379681 h 608281"/>
              <a:gd name="connsiteX5" fmla="*/ 548640 w 548640"/>
              <a:gd name="connsiteY5" fmla="*/ 493981 h 608281"/>
              <a:gd name="connsiteX6" fmla="*/ 434340 w 548640"/>
              <a:gd name="connsiteY6" fmla="*/ 608281 h 608281"/>
              <a:gd name="connsiteX7" fmla="*/ 434340 w 548640"/>
              <a:gd name="connsiteY7" fmla="*/ 551131 h 608281"/>
              <a:gd name="connsiteX8" fmla="*/ 0 w 548640"/>
              <a:gd name="connsiteY8" fmla="*/ 551131 h 608281"/>
              <a:gd name="connsiteX9" fmla="*/ 2491 w 548640"/>
              <a:gd name="connsiteY9" fmla="*/ 548640 h 608281"/>
              <a:gd name="connsiteX10" fmla="*/ 0 w 548640"/>
              <a:gd name="connsiteY10" fmla="*/ 548640 h 608281"/>
              <a:gd name="connsiteX11" fmla="*/ 0 w 548640"/>
              <a:gd name="connsiteY11" fmla="*/ 436831 h 60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608281">
                <a:moveTo>
                  <a:pt x="0" y="0"/>
                </a:moveTo>
                <a:lnTo>
                  <a:pt x="118872" y="0"/>
                </a:lnTo>
                <a:lnTo>
                  <a:pt x="118872" y="436831"/>
                </a:lnTo>
                <a:lnTo>
                  <a:pt x="434340" y="436831"/>
                </a:lnTo>
                <a:lnTo>
                  <a:pt x="434340" y="379681"/>
                </a:lnTo>
                <a:lnTo>
                  <a:pt x="548640" y="493981"/>
                </a:lnTo>
                <a:lnTo>
                  <a:pt x="434340" y="608281"/>
                </a:lnTo>
                <a:lnTo>
                  <a:pt x="434340" y="551131"/>
                </a:lnTo>
                <a:lnTo>
                  <a:pt x="0" y="551131"/>
                </a:lnTo>
                <a:lnTo>
                  <a:pt x="2491" y="548640"/>
                </a:lnTo>
                <a:lnTo>
                  <a:pt x="0" y="548640"/>
                </a:lnTo>
                <a:lnTo>
                  <a:pt x="0" y="436831"/>
                </a:lnTo>
                <a:close/>
              </a:path>
            </a:pathLst>
          </a:custGeom>
          <a:solidFill>
            <a:srgbClr val="EF342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0">
            <a:extLst>
              <a:ext uri="{FF2B5EF4-FFF2-40B4-BE49-F238E27FC236}">
                <a16:creationId xmlns:a16="http://schemas.microsoft.com/office/drawing/2014/main" id="{99359EE1-936B-42DC-9DA8-09DDA7A277F7}"/>
              </a:ext>
            </a:extLst>
          </p:cNvPr>
          <p:cNvSpPr txBox="1">
            <a:spLocks noChangeArrowheads="1"/>
          </p:cNvSpPr>
          <p:nvPr/>
        </p:nvSpPr>
        <p:spPr bwMode="auto">
          <a:xfrm>
            <a:off x="838200" y="4981637"/>
            <a:ext cx="2502150" cy="492443"/>
          </a:xfrm>
          <a:prstGeom prst="rect">
            <a:avLst/>
          </a:prstGeom>
          <a:noFill/>
          <a:ln w="9525">
            <a:noFill/>
            <a:miter lim="800000"/>
            <a:headEnd/>
            <a:tailEnd/>
          </a:ln>
        </p:spPr>
        <p:txBody>
          <a:bodyPr wrap="square" lIns="60960" tIns="30480" rIns="60960" bIns="30480">
            <a:spAutoFit/>
          </a:bodyPr>
          <a:lstStyle/>
          <a:p>
            <a:pPr lvl="0" algn="ctr"/>
            <a:r>
              <a:rPr lang="en-US" sz="2000" i="1" dirty="0">
                <a:solidFill>
                  <a:schemeClr val="bg1"/>
                </a:solidFill>
              </a:rPr>
              <a:t>Introduction</a:t>
            </a:r>
            <a:endParaRPr lang="en-GB" sz="2000" dirty="0">
              <a:solidFill>
                <a:schemeClr val="bg1"/>
              </a:solidFill>
            </a:endParaRPr>
          </a:p>
          <a:p>
            <a:pPr algn="ctr"/>
            <a:endParaRPr lang="en-US" sz="800" b="1" dirty="0">
              <a:solidFill>
                <a:srgbClr val="00B0F0"/>
              </a:solidFill>
              <a:latin typeface="Candara" panose="020E0502030303020204" pitchFamily="34" charset="0"/>
            </a:endParaRPr>
          </a:p>
        </p:txBody>
      </p:sp>
      <p:sp>
        <p:nvSpPr>
          <p:cNvPr id="17" name="Rectangle 16">
            <a:extLst>
              <a:ext uri="{FF2B5EF4-FFF2-40B4-BE49-F238E27FC236}">
                <a16:creationId xmlns:a16="http://schemas.microsoft.com/office/drawing/2014/main" id="{0C5650F6-C902-4011-8747-F281B1DA867C}"/>
              </a:ext>
            </a:extLst>
          </p:cNvPr>
          <p:cNvSpPr>
            <a:spLocks noChangeAspect="1"/>
          </p:cNvSpPr>
          <p:nvPr/>
        </p:nvSpPr>
        <p:spPr>
          <a:xfrm rot="18877373">
            <a:off x="3924642" y="4099560"/>
            <a:ext cx="1463040" cy="1463040"/>
          </a:xfrm>
          <a:prstGeom prst="rect">
            <a:avLst/>
          </a:prstGeom>
          <a:solidFill>
            <a:srgbClr val="8397B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74A99E6-663D-4CEB-AC21-3B739AEC67FA}"/>
              </a:ext>
            </a:extLst>
          </p:cNvPr>
          <p:cNvGrpSpPr/>
          <p:nvPr/>
        </p:nvGrpSpPr>
        <p:grpSpPr>
          <a:xfrm>
            <a:off x="4336120" y="4519616"/>
            <a:ext cx="640080" cy="640080"/>
            <a:chOff x="2773678" y="2782256"/>
            <a:chExt cx="640080" cy="640080"/>
          </a:xfrm>
        </p:grpSpPr>
        <p:sp>
          <p:nvSpPr>
            <p:cNvPr id="20" name="Rectangle 19">
              <a:extLst>
                <a:ext uri="{FF2B5EF4-FFF2-40B4-BE49-F238E27FC236}">
                  <a16:creationId xmlns:a16="http://schemas.microsoft.com/office/drawing/2014/main" id="{ECF81CC0-09A3-4BD1-B384-AE800ACDCA22}"/>
                </a:ext>
              </a:extLst>
            </p:cNvPr>
            <p:cNvSpPr>
              <a:spLocks noChangeAspect="1"/>
            </p:cNvSpPr>
            <p:nvPr/>
          </p:nvSpPr>
          <p:spPr>
            <a:xfrm rot="18877373">
              <a:off x="2773678" y="2782256"/>
              <a:ext cx="640080" cy="64008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A297C8A-A6F2-44AD-9FAC-8F3800AD8832}"/>
                </a:ext>
              </a:extLst>
            </p:cNvPr>
            <p:cNvSpPr>
              <a:spLocks noChangeAspect="1"/>
            </p:cNvSpPr>
            <p:nvPr/>
          </p:nvSpPr>
          <p:spPr>
            <a:xfrm rot="18877373">
              <a:off x="2910482" y="2919418"/>
              <a:ext cx="365760" cy="365760"/>
            </a:xfrm>
            <a:prstGeom prst="rect">
              <a:avLst/>
            </a:prstGeom>
            <a:solidFill>
              <a:schemeClr val="bg1"/>
            </a:solidFill>
            <a:ln w="9525">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4021ABB-243D-4B96-95C1-2FB298F4342C}"/>
                </a:ext>
              </a:extLst>
            </p:cNvPr>
            <p:cNvSpPr txBox="1"/>
            <p:nvPr/>
          </p:nvSpPr>
          <p:spPr>
            <a:xfrm>
              <a:off x="2864762" y="2909054"/>
              <a:ext cx="457200" cy="369332"/>
            </a:xfrm>
            <a:prstGeom prst="rect">
              <a:avLst/>
            </a:prstGeom>
            <a:noFill/>
          </p:spPr>
          <p:txBody>
            <a:bodyPr wrap="square" rtlCol="0">
              <a:spAutoFit/>
            </a:bodyPr>
            <a:lstStyle/>
            <a:p>
              <a:pPr algn="ctr"/>
              <a:r>
                <a:rPr lang="en-US" dirty="0">
                  <a:solidFill>
                    <a:schemeClr val="bg2">
                      <a:lumMod val="50000"/>
                    </a:schemeClr>
                  </a:solidFill>
                </a:rPr>
                <a:t>02</a:t>
              </a:r>
            </a:p>
          </p:txBody>
        </p:sp>
      </p:grpSp>
      <p:sp>
        <p:nvSpPr>
          <p:cNvPr id="23" name="Freeform: Shape 22">
            <a:extLst>
              <a:ext uri="{FF2B5EF4-FFF2-40B4-BE49-F238E27FC236}">
                <a16:creationId xmlns:a16="http://schemas.microsoft.com/office/drawing/2014/main" id="{E331373C-82B5-45DE-B6DA-0B39FB0EDA21}"/>
              </a:ext>
            </a:extLst>
          </p:cNvPr>
          <p:cNvSpPr/>
          <p:nvPr/>
        </p:nvSpPr>
        <p:spPr>
          <a:xfrm flipV="1">
            <a:off x="4600700" y="2994327"/>
            <a:ext cx="548640" cy="608281"/>
          </a:xfrm>
          <a:custGeom>
            <a:avLst/>
            <a:gdLst>
              <a:gd name="connsiteX0" fmla="*/ 0 w 548640"/>
              <a:gd name="connsiteY0" fmla="*/ 0 h 608281"/>
              <a:gd name="connsiteX1" fmla="*/ 118872 w 548640"/>
              <a:gd name="connsiteY1" fmla="*/ 0 h 608281"/>
              <a:gd name="connsiteX2" fmla="*/ 118872 w 548640"/>
              <a:gd name="connsiteY2" fmla="*/ 436831 h 608281"/>
              <a:gd name="connsiteX3" fmla="*/ 434340 w 548640"/>
              <a:gd name="connsiteY3" fmla="*/ 436831 h 608281"/>
              <a:gd name="connsiteX4" fmla="*/ 434340 w 548640"/>
              <a:gd name="connsiteY4" fmla="*/ 379681 h 608281"/>
              <a:gd name="connsiteX5" fmla="*/ 548640 w 548640"/>
              <a:gd name="connsiteY5" fmla="*/ 493981 h 608281"/>
              <a:gd name="connsiteX6" fmla="*/ 434340 w 548640"/>
              <a:gd name="connsiteY6" fmla="*/ 608281 h 608281"/>
              <a:gd name="connsiteX7" fmla="*/ 434340 w 548640"/>
              <a:gd name="connsiteY7" fmla="*/ 551131 h 608281"/>
              <a:gd name="connsiteX8" fmla="*/ 0 w 548640"/>
              <a:gd name="connsiteY8" fmla="*/ 551131 h 608281"/>
              <a:gd name="connsiteX9" fmla="*/ 2491 w 548640"/>
              <a:gd name="connsiteY9" fmla="*/ 548640 h 608281"/>
              <a:gd name="connsiteX10" fmla="*/ 0 w 548640"/>
              <a:gd name="connsiteY10" fmla="*/ 548640 h 608281"/>
              <a:gd name="connsiteX11" fmla="*/ 0 w 548640"/>
              <a:gd name="connsiteY11" fmla="*/ 436831 h 60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608281">
                <a:moveTo>
                  <a:pt x="0" y="0"/>
                </a:moveTo>
                <a:lnTo>
                  <a:pt x="118872" y="0"/>
                </a:lnTo>
                <a:lnTo>
                  <a:pt x="118872" y="436831"/>
                </a:lnTo>
                <a:lnTo>
                  <a:pt x="434340" y="436831"/>
                </a:lnTo>
                <a:lnTo>
                  <a:pt x="434340" y="379681"/>
                </a:lnTo>
                <a:lnTo>
                  <a:pt x="548640" y="493981"/>
                </a:lnTo>
                <a:lnTo>
                  <a:pt x="434340" y="608281"/>
                </a:lnTo>
                <a:lnTo>
                  <a:pt x="434340" y="551131"/>
                </a:lnTo>
                <a:lnTo>
                  <a:pt x="0" y="551131"/>
                </a:lnTo>
                <a:lnTo>
                  <a:pt x="2491" y="548640"/>
                </a:lnTo>
                <a:lnTo>
                  <a:pt x="0" y="548640"/>
                </a:lnTo>
                <a:lnTo>
                  <a:pt x="0" y="436831"/>
                </a:lnTo>
                <a:close/>
              </a:path>
            </a:pathLst>
          </a:custGeom>
          <a:solidFill>
            <a:srgbClr val="8397B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10">
            <a:extLst>
              <a:ext uri="{FF2B5EF4-FFF2-40B4-BE49-F238E27FC236}">
                <a16:creationId xmlns:a16="http://schemas.microsoft.com/office/drawing/2014/main" id="{5DC18C84-DC5D-4E0E-AE66-C24390D25534}"/>
              </a:ext>
            </a:extLst>
          </p:cNvPr>
          <p:cNvSpPr txBox="1">
            <a:spLocks noChangeArrowheads="1"/>
          </p:cNvSpPr>
          <p:nvPr/>
        </p:nvSpPr>
        <p:spPr bwMode="auto">
          <a:xfrm>
            <a:off x="3577532" y="2059216"/>
            <a:ext cx="2502150" cy="369332"/>
          </a:xfrm>
          <a:prstGeom prst="rect">
            <a:avLst/>
          </a:prstGeom>
          <a:noFill/>
          <a:ln w="9525">
            <a:noFill/>
            <a:miter lim="800000"/>
            <a:headEnd/>
            <a:tailEnd/>
          </a:ln>
        </p:spPr>
        <p:txBody>
          <a:bodyPr wrap="square" lIns="60960" tIns="30480" rIns="60960" bIns="30480">
            <a:spAutoFit/>
          </a:bodyPr>
          <a:lstStyle/>
          <a:p>
            <a:pPr lvl="0" algn="ctr"/>
            <a:r>
              <a:rPr lang="en-GB" i="1" dirty="0"/>
              <a:t> </a:t>
            </a:r>
            <a:r>
              <a:rPr lang="en-US" sz="2000" b="1" dirty="0">
                <a:solidFill>
                  <a:schemeClr val="bg1"/>
                </a:solidFill>
              </a:rPr>
              <a:t>Robot Hardware</a:t>
            </a:r>
            <a:endParaRPr lang="en-GB" b="1" dirty="0">
              <a:solidFill>
                <a:schemeClr val="bg1"/>
              </a:solidFill>
            </a:endParaRPr>
          </a:p>
        </p:txBody>
      </p:sp>
      <p:sp>
        <p:nvSpPr>
          <p:cNvPr id="26" name="Rectangle 25">
            <a:extLst>
              <a:ext uri="{FF2B5EF4-FFF2-40B4-BE49-F238E27FC236}">
                <a16:creationId xmlns:a16="http://schemas.microsoft.com/office/drawing/2014/main" id="{9305868A-90B7-4BC9-9889-CBDA83E1B9AD}"/>
              </a:ext>
            </a:extLst>
          </p:cNvPr>
          <p:cNvSpPr>
            <a:spLocks noChangeAspect="1"/>
          </p:cNvSpPr>
          <p:nvPr/>
        </p:nvSpPr>
        <p:spPr>
          <a:xfrm rot="18877373">
            <a:off x="6491384" y="2362200"/>
            <a:ext cx="1463040" cy="1463040"/>
          </a:xfrm>
          <a:prstGeom prst="rect">
            <a:avLst/>
          </a:prstGeom>
          <a:solidFill>
            <a:srgbClr val="44546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9030CF19-34BA-4E98-B009-C012F8EFF860}"/>
              </a:ext>
            </a:extLst>
          </p:cNvPr>
          <p:cNvGrpSpPr/>
          <p:nvPr/>
        </p:nvGrpSpPr>
        <p:grpSpPr>
          <a:xfrm>
            <a:off x="6902862" y="2782256"/>
            <a:ext cx="640080" cy="640080"/>
            <a:chOff x="2773678" y="2782256"/>
            <a:chExt cx="640080" cy="640080"/>
          </a:xfrm>
        </p:grpSpPr>
        <p:sp>
          <p:nvSpPr>
            <p:cNvPr id="29" name="Rectangle 28">
              <a:extLst>
                <a:ext uri="{FF2B5EF4-FFF2-40B4-BE49-F238E27FC236}">
                  <a16:creationId xmlns:a16="http://schemas.microsoft.com/office/drawing/2014/main" id="{C6040B78-8EFB-4734-804A-28BA2FCA91BB}"/>
                </a:ext>
              </a:extLst>
            </p:cNvPr>
            <p:cNvSpPr>
              <a:spLocks noChangeAspect="1"/>
            </p:cNvSpPr>
            <p:nvPr/>
          </p:nvSpPr>
          <p:spPr>
            <a:xfrm rot="18877373">
              <a:off x="2773678" y="2782256"/>
              <a:ext cx="640080" cy="64008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4B10844-473C-4024-85F7-AAD830559C12}"/>
                </a:ext>
              </a:extLst>
            </p:cNvPr>
            <p:cNvSpPr>
              <a:spLocks noChangeAspect="1"/>
            </p:cNvSpPr>
            <p:nvPr/>
          </p:nvSpPr>
          <p:spPr>
            <a:xfrm rot="18877373">
              <a:off x="2910482" y="2919418"/>
              <a:ext cx="365760" cy="365760"/>
            </a:xfrm>
            <a:prstGeom prst="rect">
              <a:avLst/>
            </a:prstGeom>
            <a:solidFill>
              <a:schemeClr val="bg1"/>
            </a:solidFill>
            <a:ln w="9525">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E90C1E7-BD10-4740-B638-A7B38F7BF619}"/>
                </a:ext>
              </a:extLst>
            </p:cNvPr>
            <p:cNvSpPr txBox="1"/>
            <p:nvPr/>
          </p:nvSpPr>
          <p:spPr>
            <a:xfrm>
              <a:off x="2864762" y="2909054"/>
              <a:ext cx="457200" cy="369332"/>
            </a:xfrm>
            <a:prstGeom prst="rect">
              <a:avLst/>
            </a:prstGeom>
            <a:noFill/>
          </p:spPr>
          <p:txBody>
            <a:bodyPr wrap="square" rtlCol="0">
              <a:spAutoFit/>
            </a:bodyPr>
            <a:lstStyle/>
            <a:p>
              <a:pPr algn="ctr"/>
              <a:r>
                <a:rPr lang="en-US" dirty="0">
                  <a:solidFill>
                    <a:schemeClr val="bg2">
                      <a:lumMod val="50000"/>
                    </a:schemeClr>
                  </a:solidFill>
                </a:rPr>
                <a:t>03</a:t>
              </a:r>
            </a:p>
          </p:txBody>
        </p:sp>
      </p:grpSp>
      <p:sp>
        <p:nvSpPr>
          <p:cNvPr id="32" name="Freeform: Shape 31">
            <a:extLst>
              <a:ext uri="{FF2B5EF4-FFF2-40B4-BE49-F238E27FC236}">
                <a16:creationId xmlns:a16="http://schemas.microsoft.com/office/drawing/2014/main" id="{0B49F7AD-2A89-4B1C-B95D-B0F077DC8451}"/>
              </a:ext>
            </a:extLst>
          </p:cNvPr>
          <p:cNvSpPr/>
          <p:nvPr/>
        </p:nvSpPr>
        <p:spPr>
          <a:xfrm>
            <a:off x="7176826" y="4285254"/>
            <a:ext cx="548640" cy="608281"/>
          </a:xfrm>
          <a:custGeom>
            <a:avLst/>
            <a:gdLst>
              <a:gd name="connsiteX0" fmla="*/ 0 w 548640"/>
              <a:gd name="connsiteY0" fmla="*/ 0 h 608281"/>
              <a:gd name="connsiteX1" fmla="*/ 118872 w 548640"/>
              <a:gd name="connsiteY1" fmla="*/ 0 h 608281"/>
              <a:gd name="connsiteX2" fmla="*/ 118872 w 548640"/>
              <a:gd name="connsiteY2" fmla="*/ 436831 h 608281"/>
              <a:gd name="connsiteX3" fmla="*/ 434340 w 548640"/>
              <a:gd name="connsiteY3" fmla="*/ 436831 h 608281"/>
              <a:gd name="connsiteX4" fmla="*/ 434340 w 548640"/>
              <a:gd name="connsiteY4" fmla="*/ 379681 h 608281"/>
              <a:gd name="connsiteX5" fmla="*/ 548640 w 548640"/>
              <a:gd name="connsiteY5" fmla="*/ 493981 h 608281"/>
              <a:gd name="connsiteX6" fmla="*/ 434340 w 548640"/>
              <a:gd name="connsiteY6" fmla="*/ 608281 h 608281"/>
              <a:gd name="connsiteX7" fmla="*/ 434340 w 548640"/>
              <a:gd name="connsiteY7" fmla="*/ 551131 h 608281"/>
              <a:gd name="connsiteX8" fmla="*/ 0 w 548640"/>
              <a:gd name="connsiteY8" fmla="*/ 551131 h 608281"/>
              <a:gd name="connsiteX9" fmla="*/ 2491 w 548640"/>
              <a:gd name="connsiteY9" fmla="*/ 548640 h 608281"/>
              <a:gd name="connsiteX10" fmla="*/ 0 w 548640"/>
              <a:gd name="connsiteY10" fmla="*/ 548640 h 608281"/>
              <a:gd name="connsiteX11" fmla="*/ 0 w 548640"/>
              <a:gd name="connsiteY11" fmla="*/ 436831 h 60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608281">
                <a:moveTo>
                  <a:pt x="0" y="0"/>
                </a:moveTo>
                <a:lnTo>
                  <a:pt x="118872" y="0"/>
                </a:lnTo>
                <a:lnTo>
                  <a:pt x="118872" y="436831"/>
                </a:lnTo>
                <a:lnTo>
                  <a:pt x="434340" y="436831"/>
                </a:lnTo>
                <a:lnTo>
                  <a:pt x="434340" y="379681"/>
                </a:lnTo>
                <a:lnTo>
                  <a:pt x="548640" y="493981"/>
                </a:lnTo>
                <a:lnTo>
                  <a:pt x="434340" y="608281"/>
                </a:lnTo>
                <a:lnTo>
                  <a:pt x="434340" y="551131"/>
                </a:lnTo>
                <a:lnTo>
                  <a:pt x="0" y="551131"/>
                </a:lnTo>
                <a:lnTo>
                  <a:pt x="2491" y="548640"/>
                </a:lnTo>
                <a:lnTo>
                  <a:pt x="0" y="548640"/>
                </a:lnTo>
                <a:lnTo>
                  <a:pt x="0" y="436831"/>
                </a:lnTo>
                <a:close/>
              </a:path>
            </a:pathLst>
          </a:custGeom>
          <a:solidFill>
            <a:srgbClr val="44546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10">
            <a:extLst>
              <a:ext uri="{FF2B5EF4-FFF2-40B4-BE49-F238E27FC236}">
                <a16:creationId xmlns:a16="http://schemas.microsoft.com/office/drawing/2014/main" id="{B678E886-C1D1-45FB-B522-1417CFB90D08}"/>
              </a:ext>
            </a:extLst>
          </p:cNvPr>
          <p:cNvSpPr txBox="1">
            <a:spLocks noChangeArrowheads="1"/>
          </p:cNvSpPr>
          <p:nvPr/>
        </p:nvSpPr>
        <p:spPr bwMode="auto">
          <a:xfrm>
            <a:off x="5971471" y="4981637"/>
            <a:ext cx="2502150" cy="800219"/>
          </a:xfrm>
          <a:prstGeom prst="rect">
            <a:avLst/>
          </a:prstGeom>
          <a:noFill/>
          <a:ln w="9525">
            <a:noFill/>
            <a:miter lim="800000"/>
            <a:headEnd/>
            <a:tailEnd/>
          </a:ln>
        </p:spPr>
        <p:txBody>
          <a:bodyPr wrap="square" lIns="60960" tIns="30480" rIns="60960" bIns="30480">
            <a:spAutoFit/>
          </a:bodyPr>
          <a:lstStyle/>
          <a:p>
            <a:pPr lvl="0" algn="ctr"/>
            <a:r>
              <a:rPr lang="en-GB" sz="2000" b="1" dirty="0">
                <a:solidFill>
                  <a:schemeClr val="bg1"/>
                </a:solidFill>
              </a:rPr>
              <a:t>Environment Representation</a:t>
            </a:r>
          </a:p>
          <a:p>
            <a:pPr algn="ctr"/>
            <a:endParaRPr lang="en-US" sz="800" b="1" dirty="0">
              <a:solidFill>
                <a:srgbClr val="00B0F0"/>
              </a:solidFill>
              <a:latin typeface="Candara" panose="020E0502030303020204" pitchFamily="34" charset="0"/>
            </a:endParaRPr>
          </a:p>
        </p:txBody>
      </p:sp>
      <p:sp>
        <p:nvSpPr>
          <p:cNvPr id="35" name="Rectangle 34">
            <a:extLst>
              <a:ext uri="{FF2B5EF4-FFF2-40B4-BE49-F238E27FC236}">
                <a16:creationId xmlns:a16="http://schemas.microsoft.com/office/drawing/2014/main" id="{E4CBCCF9-5078-4D92-A489-E2AABE33D5C7}"/>
              </a:ext>
            </a:extLst>
          </p:cNvPr>
          <p:cNvSpPr>
            <a:spLocks noChangeAspect="1"/>
          </p:cNvSpPr>
          <p:nvPr/>
        </p:nvSpPr>
        <p:spPr>
          <a:xfrm rot="18877373">
            <a:off x="8883951" y="4104739"/>
            <a:ext cx="1463040" cy="1463040"/>
          </a:xfrm>
          <a:prstGeom prst="rect">
            <a:avLst/>
          </a:prstGeom>
          <a:solidFill>
            <a:srgbClr val="2C374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48972A82-853B-436A-9953-228FE27E8C22}"/>
              </a:ext>
            </a:extLst>
          </p:cNvPr>
          <p:cNvGrpSpPr/>
          <p:nvPr/>
        </p:nvGrpSpPr>
        <p:grpSpPr>
          <a:xfrm>
            <a:off x="9295429" y="4524795"/>
            <a:ext cx="640080" cy="640080"/>
            <a:chOff x="2773678" y="2782256"/>
            <a:chExt cx="640080" cy="640080"/>
          </a:xfrm>
        </p:grpSpPr>
        <p:sp>
          <p:nvSpPr>
            <p:cNvPr id="38" name="Rectangle 37">
              <a:extLst>
                <a:ext uri="{FF2B5EF4-FFF2-40B4-BE49-F238E27FC236}">
                  <a16:creationId xmlns:a16="http://schemas.microsoft.com/office/drawing/2014/main" id="{85699A1D-1C31-4B99-9185-1C2C79D711DD}"/>
                </a:ext>
              </a:extLst>
            </p:cNvPr>
            <p:cNvSpPr>
              <a:spLocks noChangeAspect="1"/>
            </p:cNvSpPr>
            <p:nvPr/>
          </p:nvSpPr>
          <p:spPr>
            <a:xfrm rot="18877373">
              <a:off x="2773678" y="2782256"/>
              <a:ext cx="640080" cy="64008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BAF3703-735C-490F-B75D-E161DBB1D2BF}"/>
                </a:ext>
              </a:extLst>
            </p:cNvPr>
            <p:cNvSpPr>
              <a:spLocks noChangeAspect="1"/>
            </p:cNvSpPr>
            <p:nvPr/>
          </p:nvSpPr>
          <p:spPr>
            <a:xfrm rot="18877373">
              <a:off x="2910482" y="2919418"/>
              <a:ext cx="365760" cy="365760"/>
            </a:xfrm>
            <a:prstGeom prst="rect">
              <a:avLst/>
            </a:prstGeom>
            <a:solidFill>
              <a:schemeClr val="bg1"/>
            </a:solidFill>
            <a:ln w="9525">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1CB8CC6-46B7-4959-8BB1-3F8C9F9BE04A}"/>
                </a:ext>
              </a:extLst>
            </p:cNvPr>
            <p:cNvSpPr txBox="1"/>
            <p:nvPr/>
          </p:nvSpPr>
          <p:spPr>
            <a:xfrm>
              <a:off x="2864762" y="2909054"/>
              <a:ext cx="457200" cy="369332"/>
            </a:xfrm>
            <a:prstGeom prst="rect">
              <a:avLst/>
            </a:prstGeom>
            <a:noFill/>
          </p:spPr>
          <p:txBody>
            <a:bodyPr wrap="square" rtlCol="0">
              <a:spAutoFit/>
            </a:bodyPr>
            <a:lstStyle/>
            <a:p>
              <a:pPr algn="ctr"/>
              <a:r>
                <a:rPr lang="en-US" dirty="0">
                  <a:solidFill>
                    <a:schemeClr val="bg2">
                      <a:lumMod val="50000"/>
                    </a:schemeClr>
                  </a:solidFill>
                </a:rPr>
                <a:t>04</a:t>
              </a:r>
            </a:p>
          </p:txBody>
        </p:sp>
      </p:grpSp>
      <p:sp>
        <p:nvSpPr>
          <p:cNvPr id="42" name="Text Box 10">
            <a:extLst>
              <a:ext uri="{FF2B5EF4-FFF2-40B4-BE49-F238E27FC236}">
                <a16:creationId xmlns:a16="http://schemas.microsoft.com/office/drawing/2014/main" id="{B009DA01-1A0C-42E6-AA2C-A77B8492D2C1}"/>
              </a:ext>
            </a:extLst>
          </p:cNvPr>
          <p:cNvSpPr txBox="1">
            <a:spLocks noChangeArrowheads="1"/>
          </p:cNvSpPr>
          <p:nvPr/>
        </p:nvSpPr>
        <p:spPr bwMode="auto">
          <a:xfrm>
            <a:off x="8634721" y="1498547"/>
            <a:ext cx="2502150" cy="800219"/>
          </a:xfrm>
          <a:prstGeom prst="rect">
            <a:avLst/>
          </a:prstGeom>
          <a:noFill/>
          <a:ln w="9525">
            <a:noFill/>
            <a:miter lim="800000"/>
            <a:headEnd/>
            <a:tailEnd/>
          </a:ln>
        </p:spPr>
        <p:txBody>
          <a:bodyPr wrap="square" lIns="60960" tIns="30480" rIns="60960" bIns="30480">
            <a:spAutoFit/>
          </a:bodyPr>
          <a:lstStyle/>
          <a:p>
            <a:pPr algn="ctr"/>
            <a:r>
              <a:rPr lang="en-US" sz="1600" b="1" dirty="0">
                <a:solidFill>
                  <a:schemeClr val="bg1"/>
                </a:solidFill>
                <a:latin typeface="Candara" panose="020E0502030303020204" pitchFamily="34" charset="0"/>
              </a:rPr>
              <a:t>AI/ML </a:t>
            </a:r>
            <a:r>
              <a:rPr lang="en-GB" sz="2000" b="1" dirty="0">
                <a:solidFill>
                  <a:schemeClr val="bg1"/>
                </a:solidFill>
              </a:rPr>
              <a:t>Applied on Robotics Perception</a:t>
            </a:r>
            <a:endParaRPr lang="en-US" sz="1600" b="1" dirty="0">
              <a:solidFill>
                <a:schemeClr val="bg1"/>
              </a:solidFill>
              <a:latin typeface="Candara" panose="020E0502030303020204" pitchFamily="34" charset="0"/>
            </a:endParaRPr>
          </a:p>
          <a:p>
            <a:pPr algn="ctr"/>
            <a:endParaRPr lang="en-US" sz="800" b="1" dirty="0">
              <a:solidFill>
                <a:srgbClr val="00B0F0"/>
              </a:solidFill>
              <a:latin typeface="Candara" panose="020E0502030303020204" pitchFamily="34" charset="0"/>
            </a:endParaRPr>
          </a:p>
        </p:txBody>
      </p:sp>
      <p:sp>
        <p:nvSpPr>
          <p:cNvPr id="41" name="Freeform: Shape 22">
            <a:extLst>
              <a:ext uri="{FF2B5EF4-FFF2-40B4-BE49-F238E27FC236}">
                <a16:creationId xmlns:a16="http://schemas.microsoft.com/office/drawing/2014/main" id="{12C02690-3B28-4F44-9796-7CABB69252F8}"/>
              </a:ext>
            </a:extLst>
          </p:cNvPr>
          <p:cNvSpPr/>
          <p:nvPr/>
        </p:nvSpPr>
        <p:spPr>
          <a:xfrm rot="5400000" flipV="1">
            <a:off x="9082167" y="2976432"/>
            <a:ext cx="548640" cy="608281"/>
          </a:xfrm>
          <a:custGeom>
            <a:avLst/>
            <a:gdLst>
              <a:gd name="connsiteX0" fmla="*/ 0 w 548640"/>
              <a:gd name="connsiteY0" fmla="*/ 0 h 608281"/>
              <a:gd name="connsiteX1" fmla="*/ 118872 w 548640"/>
              <a:gd name="connsiteY1" fmla="*/ 0 h 608281"/>
              <a:gd name="connsiteX2" fmla="*/ 118872 w 548640"/>
              <a:gd name="connsiteY2" fmla="*/ 436831 h 608281"/>
              <a:gd name="connsiteX3" fmla="*/ 434340 w 548640"/>
              <a:gd name="connsiteY3" fmla="*/ 436831 h 608281"/>
              <a:gd name="connsiteX4" fmla="*/ 434340 w 548640"/>
              <a:gd name="connsiteY4" fmla="*/ 379681 h 608281"/>
              <a:gd name="connsiteX5" fmla="*/ 548640 w 548640"/>
              <a:gd name="connsiteY5" fmla="*/ 493981 h 608281"/>
              <a:gd name="connsiteX6" fmla="*/ 434340 w 548640"/>
              <a:gd name="connsiteY6" fmla="*/ 608281 h 608281"/>
              <a:gd name="connsiteX7" fmla="*/ 434340 w 548640"/>
              <a:gd name="connsiteY7" fmla="*/ 551131 h 608281"/>
              <a:gd name="connsiteX8" fmla="*/ 0 w 548640"/>
              <a:gd name="connsiteY8" fmla="*/ 551131 h 608281"/>
              <a:gd name="connsiteX9" fmla="*/ 2491 w 548640"/>
              <a:gd name="connsiteY9" fmla="*/ 548640 h 608281"/>
              <a:gd name="connsiteX10" fmla="*/ 0 w 548640"/>
              <a:gd name="connsiteY10" fmla="*/ 548640 h 608281"/>
              <a:gd name="connsiteX11" fmla="*/ 0 w 548640"/>
              <a:gd name="connsiteY11" fmla="*/ 436831 h 60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608281">
                <a:moveTo>
                  <a:pt x="0" y="0"/>
                </a:moveTo>
                <a:lnTo>
                  <a:pt x="118872" y="0"/>
                </a:lnTo>
                <a:lnTo>
                  <a:pt x="118872" y="436831"/>
                </a:lnTo>
                <a:lnTo>
                  <a:pt x="434340" y="436831"/>
                </a:lnTo>
                <a:lnTo>
                  <a:pt x="434340" y="379681"/>
                </a:lnTo>
                <a:lnTo>
                  <a:pt x="548640" y="493981"/>
                </a:lnTo>
                <a:lnTo>
                  <a:pt x="434340" y="608281"/>
                </a:lnTo>
                <a:lnTo>
                  <a:pt x="434340" y="551131"/>
                </a:lnTo>
                <a:lnTo>
                  <a:pt x="0" y="551131"/>
                </a:lnTo>
                <a:lnTo>
                  <a:pt x="2491" y="548640"/>
                </a:lnTo>
                <a:lnTo>
                  <a:pt x="0" y="548640"/>
                </a:lnTo>
                <a:lnTo>
                  <a:pt x="0" y="436831"/>
                </a:lnTo>
                <a:close/>
              </a:path>
            </a:pathLst>
          </a:custGeom>
          <a:solidFill>
            <a:srgbClr val="8397B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B625C8-A633-4F16-8880-A59D411D5AB4}"/>
              </a:ext>
            </a:extLst>
          </p:cNvPr>
          <p:cNvSpPr txBox="1"/>
          <p:nvPr/>
        </p:nvSpPr>
        <p:spPr>
          <a:xfrm>
            <a:off x="10692584" y="5542418"/>
            <a:ext cx="1496243" cy="1015663"/>
          </a:xfrm>
          <a:prstGeom prst="rect">
            <a:avLst/>
          </a:prstGeom>
          <a:noFill/>
        </p:spPr>
        <p:txBody>
          <a:bodyPr wrap="none" rtlCol="0">
            <a:spAutoFit/>
          </a:bodyPr>
          <a:lstStyle/>
          <a:p>
            <a:r>
              <a:rPr lang="en-GB" sz="2000" b="1" dirty="0">
                <a:solidFill>
                  <a:schemeClr val="bg1"/>
                </a:solidFill>
              </a:rPr>
              <a:t>Case studies</a:t>
            </a:r>
          </a:p>
          <a:p>
            <a:pPr algn="ctr"/>
            <a:r>
              <a:rPr lang="en-GB" sz="2000" b="1" dirty="0">
                <a:solidFill>
                  <a:schemeClr val="bg1"/>
                </a:solidFill>
              </a:rPr>
              <a:t>&amp;</a:t>
            </a:r>
          </a:p>
          <a:p>
            <a:pPr algn="ctr"/>
            <a:r>
              <a:rPr lang="en-GB" sz="2000" b="1" dirty="0">
                <a:solidFill>
                  <a:schemeClr val="bg1"/>
                </a:solidFill>
              </a:rPr>
              <a:t>Conclusions</a:t>
            </a:r>
          </a:p>
        </p:txBody>
      </p:sp>
      <p:sp>
        <p:nvSpPr>
          <p:cNvPr id="43" name="Freeform: Shape 22">
            <a:extLst>
              <a:ext uri="{FF2B5EF4-FFF2-40B4-BE49-F238E27FC236}">
                <a16:creationId xmlns:a16="http://schemas.microsoft.com/office/drawing/2014/main" id="{C1905CF8-E639-416F-A5F0-659D5E55EC52}"/>
              </a:ext>
            </a:extLst>
          </p:cNvPr>
          <p:cNvSpPr/>
          <p:nvPr/>
        </p:nvSpPr>
        <p:spPr>
          <a:xfrm rot="5400000" flipV="1">
            <a:off x="11092359" y="4887428"/>
            <a:ext cx="548640" cy="608281"/>
          </a:xfrm>
          <a:custGeom>
            <a:avLst/>
            <a:gdLst>
              <a:gd name="connsiteX0" fmla="*/ 0 w 548640"/>
              <a:gd name="connsiteY0" fmla="*/ 0 h 608281"/>
              <a:gd name="connsiteX1" fmla="*/ 118872 w 548640"/>
              <a:gd name="connsiteY1" fmla="*/ 0 h 608281"/>
              <a:gd name="connsiteX2" fmla="*/ 118872 w 548640"/>
              <a:gd name="connsiteY2" fmla="*/ 436831 h 608281"/>
              <a:gd name="connsiteX3" fmla="*/ 434340 w 548640"/>
              <a:gd name="connsiteY3" fmla="*/ 436831 h 608281"/>
              <a:gd name="connsiteX4" fmla="*/ 434340 w 548640"/>
              <a:gd name="connsiteY4" fmla="*/ 379681 h 608281"/>
              <a:gd name="connsiteX5" fmla="*/ 548640 w 548640"/>
              <a:gd name="connsiteY5" fmla="*/ 493981 h 608281"/>
              <a:gd name="connsiteX6" fmla="*/ 434340 w 548640"/>
              <a:gd name="connsiteY6" fmla="*/ 608281 h 608281"/>
              <a:gd name="connsiteX7" fmla="*/ 434340 w 548640"/>
              <a:gd name="connsiteY7" fmla="*/ 551131 h 608281"/>
              <a:gd name="connsiteX8" fmla="*/ 0 w 548640"/>
              <a:gd name="connsiteY8" fmla="*/ 551131 h 608281"/>
              <a:gd name="connsiteX9" fmla="*/ 2491 w 548640"/>
              <a:gd name="connsiteY9" fmla="*/ 548640 h 608281"/>
              <a:gd name="connsiteX10" fmla="*/ 0 w 548640"/>
              <a:gd name="connsiteY10" fmla="*/ 548640 h 608281"/>
              <a:gd name="connsiteX11" fmla="*/ 0 w 548640"/>
              <a:gd name="connsiteY11" fmla="*/ 436831 h 60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608281">
                <a:moveTo>
                  <a:pt x="0" y="0"/>
                </a:moveTo>
                <a:lnTo>
                  <a:pt x="118872" y="0"/>
                </a:lnTo>
                <a:lnTo>
                  <a:pt x="118872" y="436831"/>
                </a:lnTo>
                <a:lnTo>
                  <a:pt x="434340" y="436831"/>
                </a:lnTo>
                <a:lnTo>
                  <a:pt x="434340" y="379681"/>
                </a:lnTo>
                <a:lnTo>
                  <a:pt x="548640" y="493981"/>
                </a:lnTo>
                <a:lnTo>
                  <a:pt x="434340" y="608281"/>
                </a:lnTo>
                <a:lnTo>
                  <a:pt x="434340" y="551131"/>
                </a:lnTo>
                <a:lnTo>
                  <a:pt x="0" y="551131"/>
                </a:lnTo>
                <a:lnTo>
                  <a:pt x="2491" y="548640"/>
                </a:lnTo>
                <a:lnTo>
                  <a:pt x="0" y="548640"/>
                </a:lnTo>
                <a:lnTo>
                  <a:pt x="0" y="436831"/>
                </a:lnTo>
                <a:close/>
              </a:path>
            </a:pathLst>
          </a:custGeom>
          <a:solidFill>
            <a:srgbClr val="8397B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20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3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90"/>
                                          </p:val>
                                        </p:tav>
                                        <p:tav tm="100000">
                                          <p:val>
                                            <p:fltVal val="0"/>
                                          </p:val>
                                        </p:tav>
                                      </p:tavLst>
                                    </p:anim>
                                    <p:animEffect transition="in" filter="fade">
                                      <p:cBhvr>
                                        <p:cTn id="26" dur="1000"/>
                                        <p:tgtEl>
                                          <p:spTgt spid="12"/>
                                        </p:tgtEl>
                                      </p:cBhvr>
                                    </p:animEffect>
                                  </p:childTnLst>
                                </p:cTn>
                              </p:par>
                            </p:childTnLst>
                          </p:cTn>
                        </p:par>
                        <p:par>
                          <p:cTn id="27" fill="hold">
                            <p:stCondLst>
                              <p:cond delay="3000"/>
                            </p:stCondLst>
                            <p:childTnLst>
                              <p:par>
                                <p:cTn id="28" presetID="53" presetClass="entr" presetSubtype="16"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500"/>
                            </p:stCondLst>
                            <p:childTnLst>
                              <p:par>
                                <p:cTn id="34" presetID="47"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anim calcmode="lin" valueType="num">
                                      <p:cBhvr>
                                        <p:cTn id="37" dur="1000" fill="hold"/>
                                        <p:tgtEl>
                                          <p:spTgt spid="24"/>
                                        </p:tgtEl>
                                        <p:attrNameLst>
                                          <p:attrName>ppt_x</p:attrName>
                                        </p:attrNameLst>
                                      </p:cBhvr>
                                      <p:tavLst>
                                        <p:tav tm="0">
                                          <p:val>
                                            <p:strVal val="#ppt_x"/>
                                          </p:val>
                                        </p:tav>
                                        <p:tav tm="100000">
                                          <p:val>
                                            <p:strVal val="#ppt_x"/>
                                          </p:val>
                                        </p:tav>
                                      </p:tavLst>
                                    </p:anim>
                                    <p:anim calcmode="lin" valueType="num">
                                      <p:cBhvr>
                                        <p:cTn id="38" dur="1000" fill="hold"/>
                                        <p:tgtEl>
                                          <p:spTgt spid="24"/>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31"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1000" fill="hold"/>
                                        <p:tgtEl>
                                          <p:spTgt spid="23"/>
                                        </p:tgtEl>
                                        <p:attrNameLst>
                                          <p:attrName>ppt_w</p:attrName>
                                        </p:attrNameLst>
                                      </p:cBhvr>
                                      <p:tavLst>
                                        <p:tav tm="0">
                                          <p:val>
                                            <p:fltVal val="0"/>
                                          </p:val>
                                        </p:tav>
                                        <p:tav tm="100000">
                                          <p:val>
                                            <p:strVal val="#ppt_w"/>
                                          </p:val>
                                        </p:tav>
                                      </p:tavLst>
                                    </p:anim>
                                    <p:anim calcmode="lin" valueType="num">
                                      <p:cBhvr>
                                        <p:cTn id="43" dur="1000" fill="hold"/>
                                        <p:tgtEl>
                                          <p:spTgt spid="23"/>
                                        </p:tgtEl>
                                        <p:attrNameLst>
                                          <p:attrName>ppt_h</p:attrName>
                                        </p:attrNameLst>
                                      </p:cBhvr>
                                      <p:tavLst>
                                        <p:tav tm="0">
                                          <p:val>
                                            <p:fltVal val="0"/>
                                          </p:val>
                                        </p:tav>
                                        <p:tav tm="100000">
                                          <p:val>
                                            <p:strVal val="#ppt_h"/>
                                          </p:val>
                                        </p:tav>
                                      </p:tavLst>
                                    </p:anim>
                                    <p:anim calcmode="lin" valueType="num">
                                      <p:cBhvr>
                                        <p:cTn id="44" dur="1000" fill="hold"/>
                                        <p:tgtEl>
                                          <p:spTgt spid="23"/>
                                        </p:tgtEl>
                                        <p:attrNameLst>
                                          <p:attrName>style.rotation</p:attrName>
                                        </p:attrNameLst>
                                      </p:cBhvr>
                                      <p:tavLst>
                                        <p:tav tm="0">
                                          <p:val>
                                            <p:fltVal val="90"/>
                                          </p:val>
                                        </p:tav>
                                        <p:tav tm="100000">
                                          <p:val>
                                            <p:fltVal val="0"/>
                                          </p:val>
                                        </p:tav>
                                      </p:tavLst>
                                    </p:anim>
                                    <p:animEffect transition="in" filter="fade">
                                      <p:cBhvr>
                                        <p:cTn id="45" dur="1000"/>
                                        <p:tgtEl>
                                          <p:spTgt spid="23"/>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Effect transition="in" filter="fade">
                                      <p:cBhvr>
                                        <p:cTn id="51" dur="500"/>
                                        <p:tgtEl>
                                          <p:spTgt spid="28"/>
                                        </p:tgtEl>
                                      </p:cBhvr>
                                    </p:animEffect>
                                  </p:childTnLst>
                                </p:cTn>
                              </p:par>
                            </p:childTnLst>
                          </p:cTn>
                        </p:par>
                        <p:par>
                          <p:cTn id="52" fill="hold">
                            <p:stCondLst>
                              <p:cond delay="6000"/>
                            </p:stCondLst>
                            <p:childTnLst>
                              <p:par>
                                <p:cTn id="53" presetID="42" presetClass="entr" presetSubtype="0"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1000" fill="hold"/>
                                        <p:tgtEl>
                                          <p:spTgt spid="33"/>
                                        </p:tgtEl>
                                        <p:attrNameLst>
                                          <p:attrName>ppt_y</p:attrName>
                                        </p:attrNameLst>
                                      </p:cBhvr>
                                      <p:tavLst>
                                        <p:tav tm="0">
                                          <p:val>
                                            <p:strVal val="#ppt_y+.1"/>
                                          </p:val>
                                        </p:tav>
                                        <p:tav tm="100000">
                                          <p:val>
                                            <p:strVal val="#ppt_y"/>
                                          </p:val>
                                        </p:tav>
                                      </p:tavLst>
                                    </p:anim>
                                  </p:childTnLst>
                                </p:cTn>
                              </p:par>
                            </p:childTnLst>
                          </p:cTn>
                        </p:par>
                        <p:par>
                          <p:cTn id="58" fill="hold">
                            <p:stCondLst>
                              <p:cond delay="7000"/>
                            </p:stCondLst>
                            <p:childTnLst>
                              <p:par>
                                <p:cTn id="59" presetID="31" presetClass="entr" presetSubtype="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childTnLst>
                          </p:cTn>
                        </p:par>
                        <p:par>
                          <p:cTn id="65" fill="hold">
                            <p:stCondLst>
                              <p:cond delay="8000"/>
                            </p:stCondLst>
                            <p:childTnLst>
                              <p:par>
                                <p:cTn id="66" presetID="53" presetClass="entr" presetSubtype="16" fill="hold" nodeType="after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fltVal val="0"/>
                                          </p:val>
                                        </p:tav>
                                        <p:tav tm="100000">
                                          <p:val>
                                            <p:strVal val="#ppt_h"/>
                                          </p:val>
                                        </p:tav>
                                      </p:tavLst>
                                    </p:anim>
                                    <p:animEffect transition="in" filter="fade">
                                      <p:cBhvr>
                                        <p:cTn id="70" dur="500"/>
                                        <p:tgtEl>
                                          <p:spTgt spid="37"/>
                                        </p:tgtEl>
                                      </p:cBhvr>
                                    </p:animEffect>
                                  </p:childTnLst>
                                </p:cTn>
                              </p:par>
                            </p:childTnLst>
                          </p:cTn>
                        </p:par>
                        <p:par>
                          <p:cTn id="71" fill="hold">
                            <p:stCondLst>
                              <p:cond delay="8500"/>
                            </p:stCondLst>
                            <p:childTnLst>
                              <p:par>
                                <p:cTn id="72" presetID="47" presetClass="entr" presetSubtype="0"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1000"/>
                                        <p:tgtEl>
                                          <p:spTgt spid="42"/>
                                        </p:tgtEl>
                                      </p:cBhvr>
                                    </p:animEffect>
                                    <p:anim calcmode="lin" valueType="num">
                                      <p:cBhvr>
                                        <p:cTn id="75" dur="1000" fill="hold"/>
                                        <p:tgtEl>
                                          <p:spTgt spid="42"/>
                                        </p:tgtEl>
                                        <p:attrNameLst>
                                          <p:attrName>ppt_x</p:attrName>
                                        </p:attrNameLst>
                                      </p:cBhvr>
                                      <p:tavLst>
                                        <p:tav tm="0">
                                          <p:val>
                                            <p:strVal val="#ppt_x"/>
                                          </p:val>
                                        </p:tav>
                                        <p:tav tm="100000">
                                          <p:val>
                                            <p:strVal val="#ppt_x"/>
                                          </p:val>
                                        </p:tav>
                                      </p:tavLst>
                                    </p:anim>
                                    <p:anim calcmode="lin" valueType="num">
                                      <p:cBhvr>
                                        <p:cTn id="76" dur="1000" fill="hold"/>
                                        <p:tgtEl>
                                          <p:spTgt spid="42"/>
                                        </p:tgtEl>
                                        <p:attrNameLst>
                                          <p:attrName>ppt_y</p:attrName>
                                        </p:attrNameLst>
                                      </p:cBhvr>
                                      <p:tavLst>
                                        <p:tav tm="0">
                                          <p:val>
                                            <p:strVal val="#ppt_y-.1"/>
                                          </p:val>
                                        </p:tav>
                                        <p:tav tm="100000">
                                          <p:val>
                                            <p:strVal val="#ppt_y"/>
                                          </p:val>
                                        </p:tav>
                                      </p:tavLst>
                                    </p:anim>
                                  </p:childTnLst>
                                </p:cTn>
                              </p:par>
                            </p:childTnLst>
                          </p:cTn>
                        </p:par>
                        <p:par>
                          <p:cTn id="77" fill="hold">
                            <p:stCondLst>
                              <p:cond delay="9500"/>
                            </p:stCondLst>
                            <p:childTnLst>
                              <p:par>
                                <p:cTn id="78" presetID="31" presetClass="entr" presetSubtype="0" fill="hold" grpId="0" nodeType="afterEffect">
                                  <p:stCondLst>
                                    <p:cond delay="0"/>
                                  </p:stCondLst>
                                  <p:childTnLst>
                                    <p:set>
                                      <p:cBhvr>
                                        <p:cTn id="79" dur="1" fill="hold">
                                          <p:stCondLst>
                                            <p:cond delay="0"/>
                                          </p:stCondLst>
                                        </p:cTn>
                                        <p:tgtEl>
                                          <p:spTgt spid="41"/>
                                        </p:tgtEl>
                                        <p:attrNameLst>
                                          <p:attrName>style.visibility</p:attrName>
                                        </p:attrNameLst>
                                      </p:cBhvr>
                                      <p:to>
                                        <p:strVal val="visible"/>
                                      </p:to>
                                    </p:set>
                                    <p:anim calcmode="lin" valueType="num">
                                      <p:cBhvr>
                                        <p:cTn id="80" dur="1000" fill="hold"/>
                                        <p:tgtEl>
                                          <p:spTgt spid="41"/>
                                        </p:tgtEl>
                                        <p:attrNameLst>
                                          <p:attrName>ppt_w</p:attrName>
                                        </p:attrNameLst>
                                      </p:cBhvr>
                                      <p:tavLst>
                                        <p:tav tm="0">
                                          <p:val>
                                            <p:fltVal val="0"/>
                                          </p:val>
                                        </p:tav>
                                        <p:tav tm="100000">
                                          <p:val>
                                            <p:strVal val="#ppt_w"/>
                                          </p:val>
                                        </p:tav>
                                      </p:tavLst>
                                    </p:anim>
                                    <p:anim calcmode="lin" valueType="num">
                                      <p:cBhvr>
                                        <p:cTn id="81" dur="1000" fill="hold"/>
                                        <p:tgtEl>
                                          <p:spTgt spid="41"/>
                                        </p:tgtEl>
                                        <p:attrNameLst>
                                          <p:attrName>ppt_h</p:attrName>
                                        </p:attrNameLst>
                                      </p:cBhvr>
                                      <p:tavLst>
                                        <p:tav tm="0">
                                          <p:val>
                                            <p:fltVal val="0"/>
                                          </p:val>
                                        </p:tav>
                                        <p:tav tm="100000">
                                          <p:val>
                                            <p:strVal val="#ppt_h"/>
                                          </p:val>
                                        </p:tav>
                                      </p:tavLst>
                                    </p:anim>
                                    <p:anim calcmode="lin" valueType="num">
                                      <p:cBhvr>
                                        <p:cTn id="82" dur="1000" fill="hold"/>
                                        <p:tgtEl>
                                          <p:spTgt spid="41"/>
                                        </p:tgtEl>
                                        <p:attrNameLst>
                                          <p:attrName>style.rotation</p:attrName>
                                        </p:attrNameLst>
                                      </p:cBhvr>
                                      <p:tavLst>
                                        <p:tav tm="0">
                                          <p:val>
                                            <p:fltVal val="90"/>
                                          </p:val>
                                        </p:tav>
                                        <p:tav tm="100000">
                                          <p:val>
                                            <p:fltVal val="0"/>
                                          </p:val>
                                        </p:tav>
                                      </p:tavLst>
                                    </p:anim>
                                    <p:animEffect transition="in" filter="fade">
                                      <p:cBhvr>
                                        <p:cTn id="83" dur="1000"/>
                                        <p:tgtEl>
                                          <p:spTgt spid="41"/>
                                        </p:tgtEl>
                                      </p:cBhvr>
                                    </p:animEffect>
                                  </p:childTnLst>
                                </p:cTn>
                              </p:par>
                            </p:childTnLst>
                          </p:cTn>
                        </p:par>
                        <p:par>
                          <p:cTn id="84" fill="hold">
                            <p:stCondLst>
                              <p:cond delay="10500"/>
                            </p:stCondLst>
                            <p:childTnLst>
                              <p:par>
                                <p:cTn id="85" presetID="31" presetClass="entr" presetSubtype="0"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p:cTn id="87" dur="1000" fill="hold"/>
                                        <p:tgtEl>
                                          <p:spTgt spid="43"/>
                                        </p:tgtEl>
                                        <p:attrNameLst>
                                          <p:attrName>ppt_w</p:attrName>
                                        </p:attrNameLst>
                                      </p:cBhvr>
                                      <p:tavLst>
                                        <p:tav tm="0">
                                          <p:val>
                                            <p:fltVal val="0"/>
                                          </p:val>
                                        </p:tav>
                                        <p:tav tm="100000">
                                          <p:val>
                                            <p:strVal val="#ppt_w"/>
                                          </p:val>
                                        </p:tav>
                                      </p:tavLst>
                                    </p:anim>
                                    <p:anim calcmode="lin" valueType="num">
                                      <p:cBhvr>
                                        <p:cTn id="88" dur="1000" fill="hold"/>
                                        <p:tgtEl>
                                          <p:spTgt spid="43"/>
                                        </p:tgtEl>
                                        <p:attrNameLst>
                                          <p:attrName>ppt_h</p:attrName>
                                        </p:attrNameLst>
                                      </p:cBhvr>
                                      <p:tavLst>
                                        <p:tav tm="0">
                                          <p:val>
                                            <p:fltVal val="0"/>
                                          </p:val>
                                        </p:tav>
                                        <p:tav tm="100000">
                                          <p:val>
                                            <p:strVal val="#ppt_h"/>
                                          </p:val>
                                        </p:tav>
                                      </p:tavLst>
                                    </p:anim>
                                    <p:anim calcmode="lin" valueType="num">
                                      <p:cBhvr>
                                        <p:cTn id="89" dur="1000" fill="hold"/>
                                        <p:tgtEl>
                                          <p:spTgt spid="43"/>
                                        </p:tgtEl>
                                        <p:attrNameLst>
                                          <p:attrName>style.rotation</p:attrName>
                                        </p:attrNameLst>
                                      </p:cBhvr>
                                      <p:tavLst>
                                        <p:tav tm="0">
                                          <p:val>
                                            <p:fltVal val="90"/>
                                          </p:val>
                                        </p:tav>
                                        <p:tav tm="100000">
                                          <p:val>
                                            <p:fltVal val="0"/>
                                          </p:val>
                                        </p:tav>
                                      </p:tavLst>
                                    </p:anim>
                                    <p:animEffect transition="in" filter="fade">
                                      <p:cBhvr>
                                        <p:cTn id="90"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23" grpId="0" animBg="1"/>
      <p:bldP spid="24" grpId="0"/>
      <p:bldP spid="32" grpId="0" animBg="1"/>
      <p:bldP spid="33" grpId="0"/>
      <p:bldP spid="42" grpId="0"/>
      <p:bldP spid="41" grpId="0" animBg="1"/>
      <p:bldP spid="4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92CBF8-0DB3-4DF8-ADC8-E6578CE9CF04}"/>
              </a:ext>
            </a:extLst>
          </p:cNvPr>
          <p:cNvSpPr/>
          <p:nvPr/>
        </p:nvSpPr>
        <p:spPr>
          <a:xfrm>
            <a:off x="1411705" y="1110098"/>
            <a:ext cx="4973053" cy="830997"/>
          </a:xfrm>
          <a:prstGeom prst="rect">
            <a:avLst/>
          </a:prstGeom>
        </p:spPr>
        <p:txBody>
          <a:bodyPr wrap="square">
            <a:spAutoFit/>
          </a:bodyPr>
          <a:lstStyle/>
          <a:p>
            <a:r>
              <a:rPr lang="en-US" altLang="en-US" sz="3600" b="1" dirty="0">
                <a:solidFill>
                  <a:schemeClr val="bg1"/>
                </a:solidFill>
              </a:rPr>
              <a:t>Degrees of freedom</a:t>
            </a:r>
            <a:r>
              <a:rPr lang="en-US" altLang="en-US" sz="4800" b="1" dirty="0">
                <a:solidFill>
                  <a:schemeClr val="bg1"/>
                </a:solidFill>
                <a:latin typeface="Times New Roman" panose="02020603050405020304" pitchFamily="18" charset="0"/>
              </a:rPr>
              <a:t> </a:t>
            </a:r>
            <a:endParaRPr lang="en-GB" sz="4800" b="1" dirty="0">
              <a:solidFill>
                <a:schemeClr val="bg1"/>
              </a:solidFill>
            </a:endParaRPr>
          </a:p>
        </p:txBody>
      </p:sp>
      <p:sp>
        <p:nvSpPr>
          <p:cNvPr id="5" name="Rectangle 3">
            <a:extLst>
              <a:ext uri="{FF2B5EF4-FFF2-40B4-BE49-F238E27FC236}">
                <a16:creationId xmlns:a16="http://schemas.microsoft.com/office/drawing/2014/main" id="{CD45A3D4-F793-473D-AB93-9BB277EB71A7}"/>
              </a:ext>
            </a:extLst>
          </p:cNvPr>
          <p:cNvSpPr txBox="1">
            <a:spLocks noChangeArrowheads="1"/>
          </p:cNvSpPr>
          <p:nvPr/>
        </p:nvSpPr>
        <p:spPr>
          <a:xfrm>
            <a:off x="1943100" y="2241885"/>
            <a:ext cx="8305800" cy="50292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Tx/>
              <a:buNone/>
            </a:pPr>
            <a:r>
              <a:rPr lang="en-US" altLang="en-US" sz="2800" dirty="0">
                <a:solidFill>
                  <a:schemeClr val="bg1"/>
                </a:solidFill>
              </a:rPr>
              <a:t>In relation to robots could consider:</a:t>
            </a:r>
          </a:p>
          <a:p>
            <a:pPr marL="457200" indent="-457200" algn="l">
              <a:buFont typeface="Arial" panose="020B0604020202020204" pitchFamily="34" charset="0"/>
              <a:buChar char="•"/>
            </a:pPr>
            <a:r>
              <a:rPr lang="en-US" altLang="en-US" sz="2800" dirty="0">
                <a:solidFill>
                  <a:schemeClr val="bg1"/>
                </a:solidFill>
              </a:rPr>
              <a:t>How many joints/articulations/moving parts?</a:t>
            </a:r>
          </a:p>
          <a:p>
            <a:pPr marL="457200" indent="-457200" algn="l">
              <a:buFont typeface="Arial" panose="020B0604020202020204" pitchFamily="34" charset="0"/>
              <a:buChar char="•"/>
            </a:pPr>
            <a:r>
              <a:rPr lang="en-US" altLang="en-US" sz="2800" dirty="0">
                <a:solidFill>
                  <a:schemeClr val="bg1"/>
                </a:solidFill>
              </a:rPr>
              <a:t>How many individually controlled moving parts? </a:t>
            </a:r>
          </a:p>
          <a:p>
            <a:pPr marL="457200" indent="-457200" algn="l">
              <a:buFont typeface="Arial" panose="020B0604020202020204" pitchFamily="34" charset="0"/>
              <a:buChar char="•"/>
            </a:pPr>
            <a:r>
              <a:rPr lang="en-US" altLang="en-US" sz="2800" dirty="0">
                <a:solidFill>
                  <a:schemeClr val="bg1"/>
                </a:solidFill>
              </a:rPr>
              <a:t>How many independent movements with respect to a co-ordinate frame?</a:t>
            </a:r>
          </a:p>
          <a:p>
            <a:pPr marL="457200" indent="-457200" algn="l">
              <a:buFont typeface="Arial" panose="020B0604020202020204" pitchFamily="34" charset="0"/>
              <a:buChar char="•"/>
            </a:pPr>
            <a:r>
              <a:rPr lang="en-US" altLang="en-US" sz="2800" dirty="0">
                <a:solidFill>
                  <a:schemeClr val="bg1"/>
                </a:solidFill>
              </a:rPr>
              <a:t>How many parameters to describe the position of the whole robot or its end effector? </a:t>
            </a:r>
          </a:p>
          <a:p>
            <a:pPr>
              <a:buFontTx/>
              <a:buNone/>
            </a:pPr>
            <a:endParaRPr lang="en-US" altLang="en-US" sz="2800" dirty="0">
              <a:solidFill>
                <a:schemeClr val="bg1"/>
              </a:solidFill>
            </a:endParaRPr>
          </a:p>
        </p:txBody>
      </p:sp>
    </p:spTree>
    <p:extLst>
      <p:ext uri="{BB962C8B-B14F-4D97-AF65-F5344CB8AC3E}">
        <p14:creationId xmlns:p14="http://schemas.microsoft.com/office/powerpoint/2010/main" val="1371579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92CBF8-0DB3-4DF8-ADC8-E6578CE9CF04}"/>
              </a:ext>
            </a:extLst>
          </p:cNvPr>
          <p:cNvSpPr/>
          <p:nvPr/>
        </p:nvSpPr>
        <p:spPr>
          <a:xfrm>
            <a:off x="914399" y="476250"/>
            <a:ext cx="4973053" cy="830997"/>
          </a:xfrm>
          <a:prstGeom prst="rect">
            <a:avLst/>
          </a:prstGeom>
        </p:spPr>
        <p:txBody>
          <a:bodyPr wrap="square">
            <a:spAutoFit/>
          </a:bodyPr>
          <a:lstStyle/>
          <a:p>
            <a:r>
              <a:rPr lang="en-US" altLang="en-US" sz="3600" b="1" dirty="0">
                <a:solidFill>
                  <a:schemeClr val="bg1"/>
                </a:solidFill>
              </a:rPr>
              <a:t>Degrees of freedom</a:t>
            </a:r>
            <a:r>
              <a:rPr lang="en-US" altLang="en-US" sz="4800" b="1" dirty="0">
                <a:solidFill>
                  <a:schemeClr val="bg1"/>
                </a:solidFill>
                <a:latin typeface="Times New Roman" panose="02020603050405020304" pitchFamily="18" charset="0"/>
              </a:rPr>
              <a:t> </a:t>
            </a:r>
            <a:endParaRPr lang="en-GB" sz="4800" b="1" dirty="0">
              <a:solidFill>
                <a:schemeClr val="bg1"/>
              </a:solidFill>
            </a:endParaRPr>
          </a:p>
        </p:txBody>
      </p:sp>
      <p:sp>
        <p:nvSpPr>
          <p:cNvPr id="4" name="Rectangle 2">
            <a:extLst>
              <a:ext uri="{FF2B5EF4-FFF2-40B4-BE49-F238E27FC236}">
                <a16:creationId xmlns:a16="http://schemas.microsoft.com/office/drawing/2014/main" id="{96124F01-2B58-4B87-8744-17DB87824774}"/>
              </a:ext>
            </a:extLst>
          </p:cNvPr>
          <p:cNvSpPr>
            <a:spLocks noChangeArrowheads="1"/>
          </p:cNvSpPr>
          <p:nvPr/>
        </p:nvSpPr>
        <p:spPr bwMode="auto">
          <a:xfrm>
            <a:off x="1621818" y="1556084"/>
            <a:ext cx="8305800" cy="4825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FontTx/>
              <a:buChar char="•"/>
            </a:pPr>
            <a:r>
              <a:rPr lang="en-US" altLang="en-US" sz="2800" dirty="0">
                <a:solidFill>
                  <a:schemeClr val="bg1"/>
                </a:solidFill>
              </a:rPr>
              <a:t>How many moving parts?</a:t>
            </a:r>
          </a:p>
          <a:p>
            <a:pPr lvl="1">
              <a:lnSpc>
                <a:spcPct val="90000"/>
              </a:lnSpc>
              <a:spcBef>
                <a:spcPct val="20000"/>
              </a:spcBef>
              <a:buFontTx/>
              <a:buChar char="•"/>
            </a:pPr>
            <a:r>
              <a:rPr lang="en-US" altLang="en-US" sz="2800" dirty="0">
                <a:solidFill>
                  <a:schemeClr val="bg1"/>
                </a:solidFill>
              </a:rPr>
              <a:t>If parts are linked need fewer parameters to specify them.</a:t>
            </a:r>
          </a:p>
          <a:p>
            <a:pPr>
              <a:lnSpc>
                <a:spcPct val="90000"/>
              </a:lnSpc>
              <a:spcBef>
                <a:spcPct val="20000"/>
              </a:spcBef>
              <a:buFontTx/>
              <a:buChar char="•"/>
            </a:pPr>
            <a:r>
              <a:rPr lang="en-US" altLang="en-US" sz="2800" dirty="0">
                <a:solidFill>
                  <a:schemeClr val="bg1"/>
                </a:solidFill>
              </a:rPr>
              <a:t>How many individually controlled moving parts? </a:t>
            </a:r>
          </a:p>
          <a:p>
            <a:pPr lvl="1">
              <a:lnSpc>
                <a:spcPct val="90000"/>
              </a:lnSpc>
              <a:spcBef>
                <a:spcPct val="20000"/>
              </a:spcBef>
              <a:buFontTx/>
              <a:buChar char="•"/>
            </a:pPr>
            <a:r>
              <a:rPr lang="en-US" altLang="en-US" sz="2800" dirty="0">
                <a:solidFill>
                  <a:schemeClr val="bg1"/>
                </a:solidFill>
              </a:rPr>
              <a:t>Need that many parameters to specify robot’s configuration.</a:t>
            </a:r>
          </a:p>
          <a:p>
            <a:pPr lvl="1">
              <a:lnSpc>
                <a:spcPct val="90000"/>
              </a:lnSpc>
              <a:spcBef>
                <a:spcPct val="20000"/>
              </a:spcBef>
              <a:buFontTx/>
              <a:buChar char="•"/>
            </a:pPr>
            <a:r>
              <a:rPr lang="en-US" altLang="en-US" sz="2800" dirty="0">
                <a:solidFill>
                  <a:schemeClr val="bg1"/>
                </a:solidFill>
              </a:rPr>
              <a:t>Often described as ‘controllable degrees of freedom’</a:t>
            </a:r>
          </a:p>
          <a:p>
            <a:pPr lvl="1">
              <a:lnSpc>
                <a:spcPct val="90000"/>
              </a:lnSpc>
              <a:spcBef>
                <a:spcPct val="20000"/>
              </a:spcBef>
              <a:buFontTx/>
              <a:buChar char="•"/>
            </a:pPr>
            <a:r>
              <a:rPr lang="en-US" altLang="en-US" sz="2800" dirty="0">
                <a:solidFill>
                  <a:schemeClr val="bg1"/>
                </a:solidFill>
              </a:rPr>
              <a:t>But note may be </a:t>
            </a:r>
            <a:r>
              <a:rPr lang="en-US" altLang="en-US" sz="2800" i="1" dirty="0">
                <a:solidFill>
                  <a:schemeClr val="bg1"/>
                </a:solidFill>
              </a:rPr>
              <a:t>redundant </a:t>
            </a:r>
            <a:r>
              <a:rPr lang="en-US" altLang="en-US" sz="2800" dirty="0">
                <a:solidFill>
                  <a:schemeClr val="bg1"/>
                </a:solidFill>
              </a:rPr>
              <a:t>e.g. two movements may be in the same axis </a:t>
            </a:r>
          </a:p>
          <a:p>
            <a:pPr lvl="1">
              <a:lnSpc>
                <a:spcPct val="90000"/>
              </a:lnSpc>
              <a:spcBef>
                <a:spcPct val="20000"/>
              </a:spcBef>
              <a:buFontTx/>
              <a:buChar char="•"/>
            </a:pPr>
            <a:r>
              <a:rPr lang="en-US" altLang="en-US" sz="2800" dirty="0">
                <a:solidFill>
                  <a:schemeClr val="bg1"/>
                </a:solidFill>
              </a:rPr>
              <a:t>Alternatively called ‘degrees of mobility’</a:t>
            </a:r>
          </a:p>
        </p:txBody>
      </p:sp>
    </p:spTree>
    <p:extLst>
      <p:ext uri="{BB962C8B-B14F-4D97-AF65-F5344CB8AC3E}">
        <p14:creationId xmlns:p14="http://schemas.microsoft.com/office/powerpoint/2010/main" val="1583377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MARVIN2">
            <a:extLst>
              <a:ext uri="{FF2B5EF4-FFF2-40B4-BE49-F238E27FC236}">
                <a16:creationId xmlns:a16="http://schemas.microsoft.com/office/drawing/2014/main" id="{9375895D-240A-451C-8296-673DC9292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838201"/>
            <a:ext cx="5867400" cy="5013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1028" descr="rocky4">
            <a:extLst>
              <a:ext uri="{FF2B5EF4-FFF2-40B4-BE49-F238E27FC236}">
                <a16:creationId xmlns:a16="http://schemas.microsoft.com/office/drawing/2014/main" id="{51F64E7E-0B9F-4F38-B911-D8F25770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201"/>
            <a:ext cx="6781800" cy="5167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1027" descr="wolverine">
            <a:extLst>
              <a:ext uri="{FF2B5EF4-FFF2-40B4-BE49-F238E27FC236}">
                <a16:creationId xmlns:a16="http://schemas.microsoft.com/office/drawing/2014/main" id="{36EC40E3-C106-4941-B139-0419D5624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762001"/>
            <a:ext cx="6324600" cy="5275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6866EC21-3C4E-481F-BEBC-4D367EA50E1F}"/>
              </a:ext>
            </a:extLst>
          </p:cNvPr>
          <p:cNvSpPr/>
          <p:nvPr/>
        </p:nvSpPr>
        <p:spPr>
          <a:xfrm>
            <a:off x="-5753" y="0"/>
            <a:ext cx="5187353" cy="6858000"/>
          </a:xfrm>
          <a:custGeom>
            <a:avLst/>
            <a:gdLst>
              <a:gd name="connsiteX0" fmla="*/ 0 w 4261991"/>
              <a:gd name="connsiteY0" fmla="*/ 0 h 6858000"/>
              <a:gd name="connsiteX1" fmla="*/ 4261991 w 4261991"/>
              <a:gd name="connsiteY1" fmla="*/ 0 h 6858000"/>
              <a:gd name="connsiteX2" fmla="*/ 2865870 w 4261991"/>
              <a:gd name="connsiteY2" fmla="*/ 6858000 h 6858000"/>
              <a:gd name="connsiteX3" fmla="*/ 0 w 42619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61991" h="6858000">
                <a:moveTo>
                  <a:pt x="0" y="0"/>
                </a:moveTo>
                <a:lnTo>
                  <a:pt x="4261991" y="0"/>
                </a:lnTo>
                <a:lnTo>
                  <a:pt x="2865870" y="6858000"/>
                </a:lnTo>
                <a:lnTo>
                  <a:pt x="0" y="6858000"/>
                </a:lnTo>
                <a:close/>
              </a:path>
            </a:pathLst>
          </a:custGeom>
          <a:solidFill>
            <a:srgbClr val="222A49">
              <a:alpha val="75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C9C80D54-78BE-4451-8EA5-61C2EDE4F46E}"/>
              </a:ext>
            </a:extLst>
          </p:cNvPr>
          <p:cNvSpPr txBox="1"/>
          <p:nvPr/>
        </p:nvSpPr>
        <p:spPr>
          <a:xfrm>
            <a:off x="370046" y="304456"/>
            <a:ext cx="5943600" cy="769441"/>
          </a:xfrm>
          <a:prstGeom prst="rect">
            <a:avLst/>
          </a:prstGeom>
          <a:noFill/>
        </p:spPr>
        <p:txBody>
          <a:bodyPr wrap="square" rtlCol="0">
            <a:spAutoFit/>
          </a:bodyPr>
          <a:lstStyle/>
          <a:p>
            <a:r>
              <a:rPr lang="en-GB" sz="4400" b="1" dirty="0">
                <a:solidFill>
                  <a:schemeClr val="bg1"/>
                </a:solidFill>
              </a:rPr>
              <a:t>Robot locomotion</a:t>
            </a:r>
          </a:p>
        </p:txBody>
      </p:sp>
      <p:sp>
        <p:nvSpPr>
          <p:cNvPr id="29" name="Freeform 5">
            <a:extLst>
              <a:ext uri="{FF2B5EF4-FFF2-40B4-BE49-F238E27FC236}">
                <a16:creationId xmlns:a16="http://schemas.microsoft.com/office/drawing/2014/main" id="{9B993D1E-CD4C-4B75-A2F1-1A3C71AEF230}"/>
              </a:ext>
            </a:extLst>
          </p:cNvPr>
          <p:cNvSpPr>
            <a:spLocks/>
          </p:cNvSpPr>
          <p:nvPr/>
        </p:nvSpPr>
        <p:spPr bwMode="auto">
          <a:xfrm rot="18000000">
            <a:off x="9307022" y="2551279"/>
            <a:ext cx="1820333" cy="2101851"/>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a:noFill/>
            <a:round/>
            <a:headEnd/>
            <a:tailEnd/>
          </a:ln>
          <a:effectLst>
            <a:outerShdw blurRad="317500" sx="105000" sy="105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30" name="Freeform 5">
            <a:extLst>
              <a:ext uri="{FF2B5EF4-FFF2-40B4-BE49-F238E27FC236}">
                <a16:creationId xmlns:a16="http://schemas.microsoft.com/office/drawing/2014/main" id="{E6A2062D-2BAE-4DEF-87C8-96893ED1BF21}"/>
              </a:ext>
            </a:extLst>
          </p:cNvPr>
          <p:cNvSpPr>
            <a:spLocks/>
          </p:cNvSpPr>
          <p:nvPr/>
        </p:nvSpPr>
        <p:spPr bwMode="auto">
          <a:xfrm rot="18000000">
            <a:off x="8238011" y="719965"/>
            <a:ext cx="1820333" cy="2101851"/>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a:noFill/>
            <a:round/>
            <a:headEnd/>
            <a:tailEnd/>
          </a:ln>
          <a:effectLst>
            <a:outerShdw blurRad="317500" sx="105000" sy="105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31" name="Freeform 5">
            <a:extLst>
              <a:ext uri="{FF2B5EF4-FFF2-40B4-BE49-F238E27FC236}">
                <a16:creationId xmlns:a16="http://schemas.microsoft.com/office/drawing/2014/main" id="{063EEDD6-CE08-491B-9896-10E2D9C3A6FE}"/>
              </a:ext>
            </a:extLst>
          </p:cNvPr>
          <p:cNvSpPr>
            <a:spLocks/>
          </p:cNvSpPr>
          <p:nvPr/>
        </p:nvSpPr>
        <p:spPr bwMode="auto">
          <a:xfrm rot="18000000">
            <a:off x="8239697" y="4371860"/>
            <a:ext cx="1820333" cy="2101851"/>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a:noFill/>
            <a:round/>
            <a:headEnd/>
            <a:tailEnd/>
          </a:ln>
          <a:effectLst>
            <a:outerShdw blurRad="317500" sx="105000" sy="105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32" name="Freeform 5">
            <a:extLst>
              <a:ext uri="{FF2B5EF4-FFF2-40B4-BE49-F238E27FC236}">
                <a16:creationId xmlns:a16="http://schemas.microsoft.com/office/drawing/2014/main" id="{93C13A44-7555-47F5-9F15-7B5C1D9F55F6}"/>
              </a:ext>
            </a:extLst>
          </p:cNvPr>
          <p:cNvSpPr>
            <a:spLocks/>
          </p:cNvSpPr>
          <p:nvPr/>
        </p:nvSpPr>
        <p:spPr bwMode="auto">
          <a:xfrm rot="18000000">
            <a:off x="6245207" y="4371861"/>
            <a:ext cx="1820333" cy="2101851"/>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a:noFill/>
            <a:round/>
            <a:headEnd/>
            <a:tailEnd/>
          </a:ln>
          <a:effectLst>
            <a:outerShdw blurRad="317500" sx="105000" sy="105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33" name="Freeform 5">
            <a:extLst>
              <a:ext uri="{FF2B5EF4-FFF2-40B4-BE49-F238E27FC236}">
                <a16:creationId xmlns:a16="http://schemas.microsoft.com/office/drawing/2014/main" id="{1892A4BB-B3DD-4A59-A76D-79463D400C8D}"/>
              </a:ext>
            </a:extLst>
          </p:cNvPr>
          <p:cNvSpPr>
            <a:spLocks/>
          </p:cNvSpPr>
          <p:nvPr/>
        </p:nvSpPr>
        <p:spPr bwMode="auto">
          <a:xfrm rot="18000000">
            <a:off x="6246246" y="719964"/>
            <a:ext cx="1820333" cy="2101851"/>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a:noFill/>
            <a:round/>
            <a:headEnd/>
            <a:tailEnd/>
          </a:ln>
          <a:effectLst>
            <a:outerShdw blurRad="317500" sx="105000" sy="105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34" name="Freeform 5">
            <a:extLst>
              <a:ext uri="{FF2B5EF4-FFF2-40B4-BE49-F238E27FC236}">
                <a16:creationId xmlns:a16="http://schemas.microsoft.com/office/drawing/2014/main" id="{061F73A1-3111-4A26-851D-C2B80707A7C9}"/>
              </a:ext>
            </a:extLst>
          </p:cNvPr>
          <p:cNvSpPr>
            <a:spLocks/>
          </p:cNvSpPr>
          <p:nvPr/>
        </p:nvSpPr>
        <p:spPr bwMode="auto">
          <a:xfrm rot="18000000">
            <a:off x="4290754" y="4283539"/>
            <a:ext cx="1820333" cy="2101851"/>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a:noFill/>
            <a:round/>
            <a:headEnd/>
            <a:tailEnd/>
          </a:ln>
          <a:effectLst>
            <a:outerShdw blurRad="317500" sx="105000" sy="105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3" name="Freeform 6">
            <a:extLst>
              <a:ext uri="{FF2B5EF4-FFF2-40B4-BE49-F238E27FC236}">
                <a16:creationId xmlns:a16="http://schemas.microsoft.com/office/drawing/2014/main" id="{E5C14C12-427B-4026-95EB-FDFFD3168D6F}"/>
              </a:ext>
            </a:extLst>
          </p:cNvPr>
          <p:cNvSpPr>
            <a:spLocks/>
          </p:cNvSpPr>
          <p:nvPr/>
        </p:nvSpPr>
        <p:spPr bwMode="auto">
          <a:xfrm rot="18000000">
            <a:off x="10368336" y="3223101"/>
            <a:ext cx="1147233" cy="812800"/>
          </a:xfrm>
          <a:custGeom>
            <a:avLst/>
            <a:gdLst/>
            <a:ahLst/>
            <a:cxnLst>
              <a:cxn ang="0">
                <a:pos x="0" y="320"/>
              </a:cxn>
              <a:cxn ang="0">
                <a:pos x="542" y="0"/>
              </a:cxn>
              <a:cxn ang="0">
                <a:pos x="542" y="135"/>
              </a:cxn>
              <a:cxn ang="0">
                <a:pos x="111" y="384"/>
              </a:cxn>
              <a:cxn ang="0">
                <a:pos x="0" y="320"/>
              </a:cxn>
            </a:cxnLst>
            <a:rect l="0" t="0" r="r" b="b"/>
            <a:pathLst>
              <a:path w="542" h="384">
                <a:moveTo>
                  <a:pt x="0" y="320"/>
                </a:moveTo>
                <a:lnTo>
                  <a:pt x="542" y="0"/>
                </a:lnTo>
                <a:lnTo>
                  <a:pt x="542" y="135"/>
                </a:lnTo>
                <a:lnTo>
                  <a:pt x="111" y="384"/>
                </a:lnTo>
                <a:lnTo>
                  <a:pt x="0" y="320"/>
                </a:lnTo>
                <a:close/>
              </a:path>
            </a:pathLst>
          </a:custGeom>
          <a:solidFill>
            <a:srgbClr val="44546B"/>
          </a:solidFill>
          <a:ln w="9525">
            <a:noFill/>
            <a:round/>
            <a:headEnd/>
            <a:tailEnd/>
          </a:ln>
          <a:effectLst/>
        </p:spPr>
        <p:txBody>
          <a:bodyPr vert="horz" wrap="square" lIns="121920" tIns="60960" rIns="121920" bIns="60960" numCol="1" anchor="t" anchorCtr="0" compatLnSpc="1">
            <a:prstTxWarp prst="textNoShape">
              <a:avLst/>
            </a:prstTxWarp>
          </a:bodyPr>
          <a:lstStyle/>
          <a:p>
            <a:endParaRPr lang="en-US" sz="2400" dirty="0"/>
          </a:p>
        </p:txBody>
      </p:sp>
      <p:sp>
        <p:nvSpPr>
          <p:cNvPr id="24" name="Freeform 6">
            <a:extLst>
              <a:ext uri="{FF2B5EF4-FFF2-40B4-BE49-F238E27FC236}">
                <a16:creationId xmlns:a16="http://schemas.microsoft.com/office/drawing/2014/main" id="{18B0795D-0ACC-46CD-B9A0-A5AD8B051864}"/>
              </a:ext>
            </a:extLst>
          </p:cNvPr>
          <p:cNvSpPr>
            <a:spLocks/>
          </p:cNvSpPr>
          <p:nvPr/>
        </p:nvSpPr>
        <p:spPr bwMode="auto">
          <a:xfrm rot="14400000">
            <a:off x="8959700" y="740767"/>
            <a:ext cx="1147233" cy="812800"/>
          </a:xfrm>
          <a:custGeom>
            <a:avLst/>
            <a:gdLst/>
            <a:ahLst/>
            <a:cxnLst>
              <a:cxn ang="0">
                <a:pos x="0" y="320"/>
              </a:cxn>
              <a:cxn ang="0">
                <a:pos x="542" y="0"/>
              </a:cxn>
              <a:cxn ang="0">
                <a:pos x="542" y="135"/>
              </a:cxn>
              <a:cxn ang="0">
                <a:pos x="111" y="384"/>
              </a:cxn>
              <a:cxn ang="0">
                <a:pos x="0" y="320"/>
              </a:cxn>
            </a:cxnLst>
            <a:rect l="0" t="0" r="r" b="b"/>
            <a:pathLst>
              <a:path w="542" h="384">
                <a:moveTo>
                  <a:pt x="0" y="320"/>
                </a:moveTo>
                <a:lnTo>
                  <a:pt x="542" y="0"/>
                </a:lnTo>
                <a:lnTo>
                  <a:pt x="542" y="135"/>
                </a:lnTo>
                <a:lnTo>
                  <a:pt x="111" y="384"/>
                </a:lnTo>
                <a:lnTo>
                  <a:pt x="0" y="320"/>
                </a:lnTo>
                <a:close/>
              </a:path>
            </a:pathLst>
          </a:custGeom>
          <a:solidFill>
            <a:srgbClr val="8397B1"/>
          </a:solidFill>
          <a:ln w="9525">
            <a:noFill/>
            <a:round/>
            <a:headEnd/>
            <a:tailEnd/>
          </a:ln>
          <a:effectLst/>
        </p:spPr>
        <p:txBody>
          <a:bodyPr vert="horz" wrap="square" lIns="121920" tIns="60960" rIns="121920" bIns="60960" numCol="1" anchor="t" anchorCtr="0" compatLnSpc="1">
            <a:prstTxWarp prst="textNoShape">
              <a:avLst/>
            </a:prstTxWarp>
          </a:bodyPr>
          <a:lstStyle/>
          <a:p>
            <a:endParaRPr lang="en-US" sz="2400" dirty="0"/>
          </a:p>
        </p:txBody>
      </p:sp>
      <p:sp>
        <p:nvSpPr>
          <p:cNvPr id="25" name="Freeform 6">
            <a:extLst>
              <a:ext uri="{FF2B5EF4-FFF2-40B4-BE49-F238E27FC236}">
                <a16:creationId xmlns:a16="http://schemas.microsoft.com/office/drawing/2014/main" id="{235709C1-646A-431B-A247-E8719C9C93FA}"/>
              </a:ext>
            </a:extLst>
          </p:cNvPr>
          <p:cNvSpPr>
            <a:spLocks/>
          </p:cNvSpPr>
          <p:nvPr/>
        </p:nvSpPr>
        <p:spPr bwMode="auto">
          <a:xfrm rot="21600000">
            <a:off x="8913980" y="5660239"/>
            <a:ext cx="1147233" cy="812800"/>
          </a:xfrm>
          <a:custGeom>
            <a:avLst/>
            <a:gdLst/>
            <a:ahLst/>
            <a:cxnLst>
              <a:cxn ang="0">
                <a:pos x="0" y="320"/>
              </a:cxn>
              <a:cxn ang="0">
                <a:pos x="542" y="0"/>
              </a:cxn>
              <a:cxn ang="0">
                <a:pos x="542" y="135"/>
              </a:cxn>
              <a:cxn ang="0">
                <a:pos x="111" y="384"/>
              </a:cxn>
              <a:cxn ang="0">
                <a:pos x="0" y="320"/>
              </a:cxn>
            </a:cxnLst>
            <a:rect l="0" t="0" r="r" b="b"/>
            <a:pathLst>
              <a:path w="542" h="384">
                <a:moveTo>
                  <a:pt x="0" y="320"/>
                </a:moveTo>
                <a:lnTo>
                  <a:pt x="542" y="0"/>
                </a:lnTo>
                <a:lnTo>
                  <a:pt x="542" y="135"/>
                </a:lnTo>
                <a:lnTo>
                  <a:pt x="111" y="384"/>
                </a:lnTo>
                <a:lnTo>
                  <a:pt x="0" y="320"/>
                </a:lnTo>
                <a:close/>
              </a:path>
            </a:pathLst>
          </a:custGeom>
          <a:solidFill>
            <a:srgbClr val="2C3749"/>
          </a:solidFill>
          <a:ln w="9525">
            <a:noFill/>
            <a:round/>
            <a:headEnd/>
            <a:tailEnd/>
          </a:ln>
          <a:effectLst/>
        </p:spPr>
        <p:txBody>
          <a:bodyPr vert="horz" wrap="square" lIns="121920" tIns="60960" rIns="121920" bIns="60960" numCol="1" anchor="t" anchorCtr="0" compatLnSpc="1">
            <a:prstTxWarp prst="textNoShape">
              <a:avLst/>
            </a:prstTxWarp>
          </a:bodyPr>
          <a:lstStyle/>
          <a:p>
            <a:endParaRPr lang="en-US" sz="2400" dirty="0"/>
          </a:p>
        </p:txBody>
      </p:sp>
      <p:sp>
        <p:nvSpPr>
          <p:cNvPr id="26" name="Freeform 6">
            <a:extLst>
              <a:ext uri="{FF2B5EF4-FFF2-40B4-BE49-F238E27FC236}">
                <a16:creationId xmlns:a16="http://schemas.microsoft.com/office/drawing/2014/main" id="{BF0DD208-EFE6-4EDB-A19F-D0C982733D69}"/>
              </a:ext>
            </a:extLst>
          </p:cNvPr>
          <p:cNvSpPr>
            <a:spLocks/>
          </p:cNvSpPr>
          <p:nvPr/>
        </p:nvSpPr>
        <p:spPr bwMode="auto">
          <a:xfrm rot="3600000">
            <a:off x="6198212" y="5630109"/>
            <a:ext cx="1147233" cy="812800"/>
          </a:xfrm>
          <a:custGeom>
            <a:avLst/>
            <a:gdLst/>
            <a:ahLst/>
            <a:cxnLst>
              <a:cxn ang="0">
                <a:pos x="0" y="320"/>
              </a:cxn>
              <a:cxn ang="0">
                <a:pos x="542" y="0"/>
              </a:cxn>
              <a:cxn ang="0">
                <a:pos x="542" y="135"/>
              </a:cxn>
              <a:cxn ang="0">
                <a:pos x="111" y="384"/>
              </a:cxn>
              <a:cxn ang="0">
                <a:pos x="0" y="320"/>
              </a:cxn>
            </a:cxnLst>
            <a:rect l="0" t="0" r="r" b="b"/>
            <a:pathLst>
              <a:path w="542" h="384">
                <a:moveTo>
                  <a:pt x="0" y="320"/>
                </a:moveTo>
                <a:lnTo>
                  <a:pt x="542" y="0"/>
                </a:lnTo>
                <a:lnTo>
                  <a:pt x="542" y="135"/>
                </a:lnTo>
                <a:lnTo>
                  <a:pt x="111" y="384"/>
                </a:lnTo>
                <a:lnTo>
                  <a:pt x="0" y="320"/>
                </a:lnTo>
                <a:close/>
              </a:path>
            </a:pathLst>
          </a:custGeom>
          <a:solidFill>
            <a:srgbClr val="62768F"/>
          </a:solidFill>
          <a:ln w="9525">
            <a:noFill/>
            <a:round/>
            <a:headEnd/>
            <a:tailEnd/>
          </a:ln>
          <a:effectLst/>
        </p:spPr>
        <p:txBody>
          <a:bodyPr vert="horz" wrap="square" lIns="121920" tIns="60960" rIns="121920" bIns="60960" numCol="1" anchor="t" anchorCtr="0" compatLnSpc="1">
            <a:prstTxWarp prst="textNoShape">
              <a:avLst/>
            </a:prstTxWarp>
          </a:bodyPr>
          <a:lstStyle/>
          <a:p>
            <a:endParaRPr lang="en-US" sz="2400" dirty="0"/>
          </a:p>
        </p:txBody>
      </p:sp>
      <p:sp>
        <p:nvSpPr>
          <p:cNvPr id="27" name="Freeform 6">
            <a:extLst>
              <a:ext uri="{FF2B5EF4-FFF2-40B4-BE49-F238E27FC236}">
                <a16:creationId xmlns:a16="http://schemas.microsoft.com/office/drawing/2014/main" id="{C15CA9A7-7229-431B-A802-92170F0681AF}"/>
              </a:ext>
            </a:extLst>
          </p:cNvPr>
          <p:cNvSpPr>
            <a:spLocks/>
          </p:cNvSpPr>
          <p:nvPr/>
        </p:nvSpPr>
        <p:spPr bwMode="auto">
          <a:xfrm rot="7200000">
            <a:off x="4032281" y="4941806"/>
            <a:ext cx="1147233" cy="812800"/>
          </a:xfrm>
          <a:custGeom>
            <a:avLst/>
            <a:gdLst/>
            <a:ahLst/>
            <a:cxnLst>
              <a:cxn ang="0">
                <a:pos x="0" y="320"/>
              </a:cxn>
              <a:cxn ang="0">
                <a:pos x="542" y="0"/>
              </a:cxn>
              <a:cxn ang="0">
                <a:pos x="542" y="135"/>
              </a:cxn>
              <a:cxn ang="0">
                <a:pos x="111" y="384"/>
              </a:cxn>
              <a:cxn ang="0">
                <a:pos x="0" y="320"/>
              </a:cxn>
            </a:cxnLst>
            <a:rect l="0" t="0" r="r" b="b"/>
            <a:pathLst>
              <a:path w="542" h="384">
                <a:moveTo>
                  <a:pt x="0" y="320"/>
                </a:moveTo>
                <a:lnTo>
                  <a:pt x="542" y="0"/>
                </a:lnTo>
                <a:lnTo>
                  <a:pt x="542" y="135"/>
                </a:lnTo>
                <a:lnTo>
                  <a:pt x="111" y="384"/>
                </a:lnTo>
                <a:lnTo>
                  <a:pt x="0" y="320"/>
                </a:lnTo>
                <a:close/>
              </a:path>
            </a:pathLst>
          </a:custGeom>
          <a:solidFill>
            <a:srgbClr val="ABABAB"/>
          </a:solidFill>
          <a:ln w="9525">
            <a:noFill/>
            <a:round/>
            <a:headEnd/>
            <a:tailEnd/>
          </a:ln>
          <a:effectLst/>
        </p:spPr>
        <p:txBody>
          <a:bodyPr vert="horz" wrap="square" lIns="121920" tIns="60960" rIns="121920" bIns="60960" numCol="1" anchor="t" anchorCtr="0" compatLnSpc="1">
            <a:prstTxWarp prst="textNoShape">
              <a:avLst/>
            </a:prstTxWarp>
          </a:bodyPr>
          <a:lstStyle/>
          <a:p>
            <a:endParaRPr lang="en-US" sz="2400" dirty="0"/>
          </a:p>
        </p:txBody>
      </p:sp>
      <p:sp>
        <p:nvSpPr>
          <p:cNvPr id="28" name="Freeform 6">
            <a:extLst>
              <a:ext uri="{FF2B5EF4-FFF2-40B4-BE49-F238E27FC236}">
                <a16:creationId xmlns:a16="http://schemas.microsoft.com/office/drawing/2014/main" id="{B0E19F9D-2F29-4FCD-9158-F5267FC11578}"/>
              </a:ext>
            </a:extLst>
          </p:cNvPr>
          <p:cNvSpPr>
            <a:spLocks/>
          </p:cNvSpPr>
          <p:nvPr/>
        </p:nvSpPr>
        <p:spPr bwMode="auto">
          <a:xfrm rot="10800000">
            <a:off x="6248842" y="713335"/>
            <a:ext cx="1147233" cy="812800"/>
          </a:xfrm>
          <a:custGeom>
            <a:avLst/>
            <a:gdLst/>
            <a:ahLst/>
            <a:cxnLst>
              <a:cxn ang="0">
                <a:pos x="0" y="320"/>
              </a:cxn>
              <a:cxn ang="0">
                <a:pos x="542" y="0"/>
              </a:cxn>
              <a:cxn ang="0">
                <a:pos x="542" y="135"/>
              </a:cxn>
              <a:cxn ang="0">
                <a:pos x="111" y="384"/>
              </a:cxn>
              <a:cxn ang="0">
                <a:pos x="0" y="320"/>
              </a:cxn>
            </a:cxnLst>
            <a:rect l="0" t="0" r="r" b="b"/>
            <a:pathLst>
              <a:path w="542" h="384">
                <a:moveTo>
                  <a:pt x="0" y="320"/>
                </a:moveTo>
                <a:lnTo>
                  <a:pt x="542" y="0"/>
                </a:lnTo>
                <a:lnTo>
                  <a:pt x="542" y="135"/>
                </a:lnTo>
                <a:lnTo>
                  <a:pt x="111" y="384"/>
                </a:lnTo>
                <a:lnTo>
                  <a:pt x="0" y="320"/>
                </a:lnTo>
                <a:close/>
              </a:path>
            </a:pathLst>
          </a:custGeom>
          <a:solidFill>
            <a:srgbClr val="EF3425"/>
          </a:solidFill>
          <a:ln w="9525">
            <a:noFill/>
            <a:round/>
            <a:headEnd/>
            <a:tailEnd/>
          </a:ln>
          <a:effectLst/>
        </p:spPr>
        <p:txBody>
          <a:bodyPr vert="horz" wrap="square" lIns="121920" tIns="60960" rIns="121920" bIns="60960" numCol="1" anchor="t" anchorCtr="0" compatLnSpc="1">
            <a:prstTxWarp prst="textNoShape">
              <a:avLst/>
            </a:prstTxWarp>
          </a:bodyPr>
          <a:lstStyle/>
          <a:p>
            <a:endParaRPr lang="en-US" sz="2400" dirty="0"/>
          </a:p>
        </p:txBody>
      </p:sp>
      <p:sp>
        <p:nvSpPr>
          <p:cNvPr id="39" name="Oval 38">
            <a:extLst>
              <a:ext uri="{FF2B5EF4-FFF2-40B4-BE49-F238E27FC236}">
                <a16:creationId xmlns:a16="http://schemas.microsoft.com/office/drawing/2014/main" id="{D7122EF0-54A4-46AE-BEE3-B966E44096FE}"/>
              </a:ext>
            </a:extLst>
          </p:cNvPr>
          <p:cNvSpPr>
            <a:spLocks noChangeAspect="1"/>
          </p:cNvSpPr>
          <p:nvPr/>
        </p:nvSpPr>
        <p:spPr>
          <a:xfrm>
            <a:off x="6408246" y="732777"/>
            <a:ext cx="640059" cy="640080"/>
          </a:xfrm>
          <a:prstGeom prst="ellipse">
            <a:avLst/>
          </a:prstGeom>
          <a:solidFill>
            <a:srgbClr val="EF3425"/>
          </a:solidFill>
          <a:ln w="6350">
            <a:noFill/>
          </a:ln>
          <a:effectLst>
            <a:outerShdw blurRad="317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91440" rtlCol="0" anchor="ctr"/>
          <a:lstStyle/>
          <a:p>
            <a:pPr algn="ctr"/>
            <a:r>
              <a:rPr lang="en-US" sz="2000" b="1" dirty="0">
                <a:solidFill>
                  <a:schemeClr val="bg1"/>
                </a:solidFill>
              </a:rPr>
              <a:t>01</a:t>
            </a:r>
          </a:p>
        </p:txBody>
      </p:sp>
      <p:sp>
        <p:nvSpPr>
          <p:cNvPr id="40" name="Oval 39">
            <a:extLst>
              <a:ext uri="{FF2B5EF4-FFF2-40B4-BE49-F238E27FC236}">
                <a16:creationId xmlns:a16="http://schemas.microsoft.com/office/drawing/2014/main" id="{EAF44330-E0D0-4E8F-AF3E-996971731E80}"/>
              </a:ext>
            </a:extLst>
          </p:cNvPr>
          <p:cNvSpPr>
            <a:spLocks noChangeAspect="1"/>
          </p:cNvSpPr>
          <p:nvPr/>
        </p:nvSpPr>
        <p:spPr>
          <a:xfrm>
            <a:off x="9213286" y="732777"/>
            <a:ext cx="640059" cy="640080"/>
          </a:xfrm>
          <a:prstGeom prst="ellipse">
            <a:avLst/>
          </a:prstGeom>
          <a:solidFill>
            <a:srgbClr val="8397B1"/>
          </a:solidFill>
          <a:ln w="6350">
            <a:noFill/>
          </a:ln>
          <a:effectLst>
            <a:outerShdw blurRad="317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91440" rtlCol="0" anchor="ctr"/>
          <a:lstStyle/>
          <a:p>
            <a:pPr algn="ctr"/>
            <a:r>
              <a:rPr lang="en-US" sz="2000" b="1" dirty="0">
                <a:solidFill>
                  <a:schemeClr val="bg1"/>
                </a:solidFill>
              </a:rPr>
              <a:t>02</a:t>
            </a:r>
          </a:p>
        </p:txBody>
      </p:sp>
      <p:sp>
        <p:nvSpPr>
          <p:cNvPr id="41" name="Oval 40">
            <a:extLst>
              <a:ext uri="{FF2B5EF4-FFF2-40B4-BE49-F238E27FC236}">
                <a16:creationId xmlns:a16="http://schemas.microsoft.com/office/drawing/2014/main" id="{8365171D-AFFF-4A60-A8E7-D099C4044B3C}"/>
              </a:ext>
            </a:extLst>
          </p:cNvPr>
          <p:cNvSpPr>
            <a:spLocks noChangeAspect="1"/>
          </p:cNvSpPr>
          <p:nvPr/>
        </p:nvSpPr>
        <p:spPr>
          <a:xfrm>
            <a:off x="10729870" y="3264408"/>
            <a:ext cx="640059" cy="640080"/>
          </a:xfrm>
          <a:prstGeom prst="ellipse">
            <a:avLst/>
          </a:prstGeom>
          <a:solidFill>
            <a:srgbClr val="44546B"/>
          </a:solidFill>
          <a:ln w="6350">
            <a:noFill/>
          </a:ln>
          <a:effectLst>
            <a:outerShdw blurRad="317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91440" rtlCol="0" anchor="ctr"/>
          <a:lstStyle/>
          <a:p>
            <a:pPr algn="ctr"/>
            <a:r>
              <a:rPr lang="en-US" sz="2000" b="1" dirty="0">
                <a:solidFill>
                  <a:schemeClr val="bg1"/>
                </a:solidFill>
              </a:rPr>
              <a:t>03</a:t>
            </a:r>
          </a:p>
        </p:txBody>
      </p:sp>
      <p:sp>
        <p:nvSpPr>
          <p:cNvPr id="42" name="Oval 41">
            <a:extLst>
              <a:ext uri="{FF2B5EF4-FFF2-40B4-BE49-F238E27FC236}">
                <a16:creationId xmlns:a16="http://schemas.microsoft.com/office/drawing/2014/main" id="{8ADE0B34-3CCD-426C-A4ED-F00652822246}"/>
              </a:ext>
            </a:extLst>
          </p:cNvPr>
          <p:cNvSpPr>
            <a:spLocks noChangeAspect="1"/>
          </p:cNvSpPr>
          <p:nvPr/>
        </p:nvSpPr>
        <p:spPr>
          <a:xfrm>
            <a:off x="4295633" y="4831995"/>
            <a:ext cx="640059" cy="640080"/>
          </a:xfrm>
          <a:prstGeom prst="ellipse">
            <a:avLst/>
          </a:prstGeom>
          <a:solidFill>
            <a:srgbClr val="ABABAB"/>
          </a:solidFill>
          <a:ln w="6350">
            <a:noFill/>
          </a:ln>
          <a:effectLst>
            <a:outerShdw blurRad="317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91440" rtlCol="0" anchor="ctr"/>
          <a:lstStyle/>
          <a:p>
            <a:pPr algn="ctr"/>
            <a:r>
              <a:rPr lang="en-US" sz="2000" b="1" dirty="0">
                <a:solidFill>
                  <a:schemeClr val="bg1"/>
                </a:solidFill>
              </a:rPr>
              <a:t>07</a:t>
            </a:r>
          </a:p>
        </p:txBody>
      </p:sp>
      <p:sp>
        <p:nvSpPr>
          <p:cNvPr id="43" name="Oval 42">
            <a:extLst>
              <a:ext uri="{FF2B5EF4-FFF2-40B4-BE49-F238E27FC236}">
                <a16:creationId xmlns:a16="http://schemas.microsoft.com/office/drawing/2014/main" id="{0CF38582-4A30-488A-870C-830603A96A96}"/>
              </a:ext>
            </a:extLst>
          </p:cNvPr>
          <p:cNvSpPr>
            <a:spLocks noChangeAspect="1"/>
          </p:cNvSpPr>
          <p:nvPr/>
        </p:nvSpPr>
        <p:spPr>
          <a:xfrm>
            <a:off x="6408245" y="5813043"/>
            <a:ext cx="640059" cy="640080"/>
          </a:xfrm>
          <a:prstGeom prst="ellipse">
            <a:avLst/>
          </a:prstGeom>
          <a:solidFill>
            <a:srgbClr val="62768F"/>
          </a:solidFill>
          <a:ln w="6350">
            <a:noFill/>
          </a:ln>
          <a:effectLst>
            <a:outerShdw blurRad="317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91440" rtlCol="0" anchor="ctr"/>
          <a:lstStyle/>
          <a:p>
            <a:pPr algn="ctr"/>
            <a:r>
              <a:rPr lang="en-US" sz="2000" b="1" dirty="0">
                <a:solidFill>
                  <a:schemeClr val="bg1"/>
                </a:solidFill>
              </a:rPr>
              <a:t>06</a:t>
            </a:r>
          </a:p>
        </p:txBody>
      </p:sp>
      <p:sp>
        <p:nvSpPr>
          <p:cNvPr id="44" name="Oval 43">
            <a:extLst>
              <a:ext uri="{FF2B5EF4-FFF2-40B4-BE49-F238E27FC236}">
                <a16:creationId xmlns:a16="http://schemas.microsoft.com/office/drawing/2014/main" id="{4B5533AF-30FF-4655-81F6-FC0F5092B91F}"/>
              </a:ext>
            </a:extLst>
          </p:cNvPr>
          <p:cNvSpPr>
            <a:spLocks noChangeAspect="1"/>
          </p:cNvSpPr>
          <p:nvPr/>
        </p:nvSpPr>
        <p:spPr>
          <a:xfrm>
            <a:off x="9213285" y="5788181"/>
            <a:ext cx="640059" cy="640080"/>
          </a:xfrm>
          <a:prstGeom prst="ellipse">
            <a:avLst/>
          </a:prstGeom>
          <a:solidFill>
            <a:srgbClr val="2C3749"/>
          </a:solidFill>
          <a:ln w="6350">
            <a:noFill/>
          </a:ln>
          <a:effectLst>
            <a:outerShdw blurRad="317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91440" rtlCol="0" anchor="ctr"/>
          <a:lstStyle/>
          <a:p>
            <a:pPr algn="ctr"/>
            <a:r>
              <a:rPr lang="en-US" sz="2000" b="1" dirty="0">
                <a:solidFill>
                  <a:schemeClr val="bg1"/>
                </a:solidFill>
              </a:rPr>
              <a:t>05</a:t>
            </a:r>
          </a:p>
        </p:txBody>
      </p:sp>
      <p:sp>
        <p:nvSpPr>
          <p:cNvPr id="49" name="Freeform 37">
            <a:extLst>
              <a:ext uri="{FF2B5EF4-FFF2-40B4-BE49-F238E27FC236}">
                <a16:creationId xmlns:a16="http://schemas.microsoft.com/office/drawing/2014/main" id="{73C9DD09-91F7-4F1F-A6FF-8DB2FDA62522}"/>
              </a:ext>
            </a:extLst>
          </p:cNvPr>
          <p:cNvSpPr>
            <a:spLocks noChangeAspect="1" noEditPoints="1"/>
          </p:cNvSpPr>
          <p:nvPr/>
        </p:nvSpPr>
        <p:spPr bwMode="auto">
          <a:xfrm>
            <a:off x="8759423" y="5788181"/>
            <a:ext cx="349134" cy="384048"/>
          </a:xfrm>
          <a:custGeom>
            <a:avLst/>
            <a:gdLst>
              <a:gd name="T0" fmla="*/ 90 w 110"/>
              <a:gd name="T1" fmla="*/ 25 h 121"/>
              <a:gd name="T2" fmla="*/ 78 w 110"/>
              <a:gd name="T3" fmla="*/ 37 h 121"/>
              <a:gd name="T4" fmla="*/ 90 w 110"/>
              <a:gd name="T5" fmla="*/ 50 h 121"/>
              <a:gd name="T6" fmla="*/ 102 w 110"/>
              <a:gd name="T7" fmla="*/ 37 h 121"/>
              <a:gd name="T8" fmla="*/ 90 w 110"/>
              <a:gd name="T9" fmla="*/ 25 h 121"/>
              <a:gd name="T10" fmla="*/ 26 w 110"/>
              <a:gd name="T11" fmla="*/ 121 h 121"/>
              <a:gd name="T12" fmla="*/ 84 w 110"/>
              <a:gd name="T13" fmla="*/ 121 h 121"/>
              <a:gd name="T14" fmla="*/ 84 w 110"/>
              <a:gd name="T15" fmla="*/ 70 h 121"/>
              <a:gd name="T16" fmla="*/ 55 w 110"/>
              <a:gd name="T17" fmla="*/ 41 h 121"/>
              <a:gd name="T18" fmla="*/ 26 w 110"/>
              <a:gd name="T19" fmla="*/ 70 h 121"/>
              <a:gd name="T20" fmla="*/ 26 w 110"/>
              <a:gd name="T21" fmla="*/ 121 h 121"/>
              <a:gd name="T22" fmla="*/ 21 w 110"/>
              <a:gd name="T23" fmla="*/ 70 h 121"/>
              <a:gd name="T24" fmla="*/ 21 w 110"/>
              <a:gd name="T25" fmla="*/ 110 h 121"/>
              <a:gd name="T26" fmla="*/ 0 w 110"/>
              <a:gd name="T27" fmla="*/ 110 h 121"/>
              <a:gd name="T28" fmla="*/ 0 w 110"/>
              <a:gd name="T29" fmla="*/ 74 h 121"/>
              <a:gd name="T30" fmla="*/ 20 w 110"/>
              <a:gd name="T31" fmla="*/ 54 h 121"/>
              <a:gd name="T32" fmla="*/ 25 w 110"/>
              <a:gd name="T33" fmla="*/ 55 h 121"/>
              <a:gd name="T34" fmla="*/ 21 w 110"/>
              <a:gd name="T35" fmla="*/ 70 h 121"/>
              <a:gd name="T36" fmla="*/ 110 w 110"/>
              <a:gd name="T37" fmla="*/ 110 h 121"/>
              <a:gd name="T38" fmla="*/ 88 w 110"/>
              <a:gd name="T39" fmla="*/ 110 h 121"/>
              <a:gd name="T40" fmla="*/ 88 w 110"/>
              <a:gd name="T41" fmla="*/ 70 h 121"/>
              <a:gd name="T42" fmla="*/ 84 w 110"/>
              <a:gd name="T43" fmla="*/ 55 h 121"/>
              <a:gd name="T44" fmla="*/ 90 w 110"/>
              <a:gd name="T45" fmla="*/ 54 h 121"/>
              <a:gd name="T46" fmla="*/ 110 w 110"/>
              <a:gd name="T47" fmla="*/ 74 h 121"/>
              <a:gd name="T48" fmla="*/ 110 w 110"/>
              <a:gd name="T49" fmla="*/ 110 h 121"/>
              <a:gd name="T50" fmla="*/ 55 w 110"/>
              <a:gd name="T51" fmla="*/ 0 h 121"/>
              <a:gd name="T52" fmla="*/ 36 w 110"/>
              <a:gd name="T53" fmla="*/ 18 h 121"/>
              <a:gd name="T54" fmla="*/ 55 w 110"/>
              <a:gd name="T55" fmla="*/ 37 h 121"/>
              <a:gd name="T56" fmla="*/ 73 w 110"/>
              <a:gd name="T57" fmla="*/ 18 h 121"/>
              <a:gd name="T58" fmla="*/ 55 w 110"/>
              <a:gd name="T59" fmla="*/ 0 h 121"/>
              <a:gd name="T60" fmla="*/ 20 w 110"/>
              <a:gd name="T61" fmla="*/ 25 h 121"/>
              <a:gd name="T62" fmla="*/ 7 w 110"/>
              <a:gd name="T63" fmla="*/ 37 h 121"/>
              <a:gd name="T64" fmla="*/ 20 w 110"/>
              <a:gd name="T65" fmla="*/ 50 h 121"/>
              <a:gd name="T66" fmla="*/ 32 w 110"/>
              <a:gd name="T67" fmla="*/ 37 h 121"/>
              <a:gd name="T68" fmla="*/ 20 w 110"/>
              <a:gd name="T69" fmla="*/ 2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21">
                <a:moveTo>
                  <a:pt x="90" y="25"/>
                </a:moveTo>
                <a:cubicBezTo>
                  <a:pt x="83" y="25"/>
                  <a:pt x="78" y="30"/>
                  <a:pt x="78" y="37"/>
                </a:cubicBezTo>
                <a:cubicBezTo>
                  <a:pt x="78" y="44"/>
                  <a:pt x="83" y="50"/>
                  <a:pt x="90" y="50"/>
                </a:cubicBezTo>
                <a:cubicBezTo>
                  <a:pt x="97" y="50"/>
                  <a:pt x="102" y="44"/>
                  <a:pt x="102" y="37"/>
                </a:cubicBezTo>
                <a:cubicBezTo>
                  <a:pt x="102" y="30"/>
                  <a:pt x="97" y="25"/>
                  <a:pt x="90" y="25"/>
                </a:cubicBezTo>
                <a:close/>
                <a:moveTo>
                  <a:pt x="26" y="121"/>
                </a:moveTo>
                <a:cubicBezTo>
                  <a:pt x="84" y="121"/>
                  <a:pt x="84" y="121"/>
                  <a:pt x="84" y="121"/>
                </a:cubicBezTo>
                <a:cubicBezTo>
                  <a:pt x="84" y="70"/>
                  <a:pt x="84" y="70"/>
                  <a:pt x="84" y="70"/>
                </a:cubicBezTo>
                <a:cubicBezTo>
                  <a:pt x="84" y="54"/>
                  <a:pt x="71" y="41"/>
                  <a:pt x="55" y="41"/>
                </a:cubicBezTo>
                <a:cubicBezTo>
                  <a:pt x="39" y="41"/>
                  <a:pt x="26" y="54"/>
                  <a:pt x="26" y="70"/>
                </a:cubicBezTo>
                <a:cubicBezTo>
                  <a:pt x="26" y="121"/>
                  <a:pt x="26" y="121"/>
                  <a:pt x="26" y="121"/>
                </a:cubicBezTo>
                <a:close/>
                <a:moveTo>
                  <a:pt x="21" y="70"/>
                </a:moveTo>
                <a:cubicBezTo>
                  <a:pt x="21" y="110"/>
                  <a:pt x="21" y="110"/>
                  <a:pt x="21" y="110"/>
                </a:cubicBezTo>
                <a:cubicBezTo>
                  <a:pt x="0" y="110"/>
                  <a:pt x="0" y="110"/>
                  <a:pt x="0" y="110"/>
                </a:cubicBezTo>
                <a:cubicBezTo>
                  <a:pt x="0" y="74"/>
                  <a:pt x="0" y="74"/>
                  <a:pt x="0" y="74"/>
                </a:cubicBezTo>
                <a:cubicBezTo>
                  <a:pt x="0" y="63"/>
                  <a:pt x="9" y="54"/>
                  <a:pt x="20" y="54"/>
                </a:cubicBezTo>
                <a:cubicBezTo>
                  <a:pt x="22" y="54"/>
                  <a:pt x="23" y="55"/>
                  <a:pt x="25" y="55"/>
                </a:cubicBezTo>
                <a:cubicBezTo>
                  <a:pt x="23" y="60"/>
                  <a:pt x="21" y="65"/>
                  <a:pt x="21" y="70"/>
                </a:cubicBezTo>
                <a:close/>
                <a:moveTo>
                  <a:pt x="110" y="110"/>
                </a:moveTo>
                <a:cubicBezTo>
                  <a:pt x="88" y="110"/>
                  <a:pt x="88" y="110"/>
                  <a:pt x="88" y="110"/>
                </a:cubicBezTo>
                <a:cubicBezTo>
                  <a:pt x="88" y="70"/>
                  <a:pt x="88" y="70"/>
                  <a:pt x="88" y="70"/>
                </a:cubicBezTo>
                <a:cubicBezTo>
                  <a:pt x="88" y="65"/>
                  <a:pt x="87" y="60"/>
                  <a:pt x="84" y="55"/>
                </a:cubicBezTo>
                <a:cubicBezTo>
                  <a:pt x="86" y="55"/>
                  <a:pt x="88" y="54"/>
                  <a:pt x="90" y="54"/>
                </a:cubicBezTo>
                <a:cubicBezTo>
                  <a:pt x="101" y="54"/>
                  <a:pt x="110" y="63"/>
                  <a:pt x="110" y="74"/>
                </a:cubicBezTo>
                <a:cubicBezTo>
                  <a:pt x="110" y="110"/>
                  <a:pt x="110" y="110"/>
                  <a:pt x="110" y="110"/>
                </a:cubicBezTo>
                <a:close/>
                <a:moveTo>
                  <a:pt x="55" y="0"/>
                </a:moveTo>
                <a:cubicBezTo>
                  <a:pt x="45" y="0"/>
                  <a:pt x="36" y="8"/>
                  <a:pt x="36" y="18"/>
                </a:cubicBezTo>
                <a:cubicBezTo>
                  <a:pt x="36" y="28"/>
                  <a:pt x="45" y="37"/>
                  <a:pt x="55" y="37"/>
                </a:cubicBezTo>
                <a:cubicBezTo>
                  <a:pt x="65" y="37"/>
                  <a:pt x="73" y="28"/>
                  <a:pt x="73" y="18"/>
                </a:cubicBezTo>
                <a:cubicBezTo>
                  <a:pt x="73" y="8"/>
                  <a:pt x="65" y="0"/>
                  <a:pt x="55" y="0"/>
                </a:cubicBezTo>
                <a:close/>
                <a:moveTo>
                  <a:pt x="20" y="25"/>
                </a:moveTo>
                <a:cubicBezTo>
                  <a:pt x="13" y="25"/>
                  <a:pt x="7" y="30"/>
                  <a:pt x="7" y="37"/>
                </a:cubicBezTo>
                <a:cubicBezTo>
                  <a:pt x="7" y="44"/>
                  <a:pt x="13" y="50"/>
                  <a:pt x="20" y="50"/>
                </a:cubicBezTo>
                <a:cubicBezTo>
                  <a:pt x="26" y="50"/>
                  <a:pt x="32" y="44"/>
                  <a:pt x="32" y="37"/>
                </a:cubicBezTo>
                <a:cubicBezTo>
                  <a:pt x="32" y="30"/>
                  <a:pt x="26" y="25"/>
                  <a:pt x="20" y="25"/>
                </a:cubicBezTo>
                <a:close/>
              </a:path>
            </a:pathLst>
          </a:custGeom>
          <a:solidFill>
            <a:srgbClr val="76717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1">
            <a:extLst>
              <a:ext uri="{FF2B5EF4-FFF2-40B4-BE49-F238E27FC236}">
                <a16:creationId xmlns:a16="http://schemas.microsoft.com/office/drawing/2014/main" id="{87125C42-9B62-481C-A4CC-09170593E55F}"/>
              </a:ext>
            </a:extLst>
          </p:cNvPr>
          <p:cNvSpPr>
            <a:spLocks noChangeAspect="1" noEditPoints="1"/>
          </p:cNvSpPr>
          <p:nvPr/>
        </p:nvSpPr>
        <p:spPr bwMode="auto">
          <a:xfrm>
            <a:off x="5199024" y="5704094"/>
            <a:ext cx="470610" cy="365760"/>
          </a:xfrm>
          <a:custGeom>
            <a:avLst/>
            <a:gdLst>
              <a:gd name="T0" fmla="*/ 140 w 152"/>
              <a:gd name="T1" fmla="*/ 0 h 118"/>
              <a:gd name="T2" fmla="*/ 111 w 152"/>
              <a:gd name="T3" fmla="*/ 0 h 118"/>
              <a:gd name="T4" fmla="*/ 89 w 152"/>
              <a:gd name="T5" fmla="*/ 9 h 118"/>
              <a:gd name="T6" fmla="*/ 40 w 152"/>
              <a:gd name="T7" fmla="*/ 59 h 118"/>
              <a:gd name="T8" fmla="*/ 40 w 152"/>
              <a:gd name="T9" fmla="*/ 77 h 118"/>
              <a:gd name="T10" fmla="*/ 76 w 152"/>
              <a:gd name="T11" fmla="*/ 113 h 118"/>
              <a:gd name="T12" fmla="*/ 94 w 152"/>
              <a:gd name="T13" fmla="*/ 113 h 118"/>
              <a:gd name="T14" fmla="*/ 144 w 152"/>
              <a:gd name="T15" fmla="*/ 64 h 118"/>
              <a:gd name="T16" fmla="*/ 152 w 152"/>
              <a:gd name="T17" fmla="*/ 42 h 118"/>
              <a:gd name="T18" fmla="*/ 152 w 152"/>
              <a:gd name="T19" fmla="*/ 13 h 118"/>
              <a:gd name="T20" fmla="*/ 140 w 152"/>
              <a:gd name="T21" fmla="*/ 0 h 118"/>
              <a:gd name="T22" fmla="*/ 11 w 152"/>
              <a:gd name="T23" fmla="*/ 71 h 118"/>
              <a:gd name="T24" fmla="*/ 56 w 152"/>
              <a:gd name="T25" fmla="*/ 116 h 118"/>
              <a:gd name="T26" fmla="*/ 42 w 152"/>
              <a:gd name="T27" fmla="*/ 113 h 118"/>
              <a:gd name="T28" fmla="*/ 5 w 152"/>
              <a:gd name="T29" fmla="*/ 77 h 118"/>
              <a:gd name="T30" fmla="*/ 5 w 152"/>
              <a:gd name="T31" fmla="*/ 59 h 118"/>
              <a:gd name="T32" fmla="*/ 54 w 152"/>
              <a:gd name="T33" fmla="*/ 9 h 118"/>
              <a:gd name="T34" fmla="*/ 76 w 152"/>
              <a:gd name="T35" fmla="*/ 0 h 118"/>
              <a:gd name="T36" fmla="*/ 11 w 152"/>
              <a:gd name="T37" fmla="*/ 65 h 118"/>
              <a:gd name="T38" fmla="*/ 11 w 152"/>
              <a:gd name="T39" fmla="*/ 71 h 118"/>
              <a:gd name="T40" fmla="*/ 29 w 152"/>
              <a:gd name="T41" fmla="*/ 71 h 118"/>
              <a:gd name="T42" fmla="*/ 74 w 152"/>
              <a:gd name="T43" fmla="*/ 116 h 118"/>
              <a:gd name="T44" fmla="*/ 60 w 152"/>
              <a:gd name="T45" fmla="*/ 113 h 118"/>
              <a:gd name="T46" fmla="*/ 23 w 152"/>
              <a:gd name="T47" fmla="*/ 77 h 118"/>
              <a:gd name="T48" fmla="*/ 23 w 152"/>
              <a:gd name="T49" fmla="*/ 59 h 118"/>
              <a:gd name="T50" fmla="*/ 72 w 152"/>
              <a:gd name="T51" fmla="*/ 9 h 118"/>
              <a:gd name="T52" fmla="*/ 94 w 152"/>
              <a:gd name="T53" fmla="*/ 0 h 118"/>
              <a:gd name="T54" fmla="*/ 29 w 152"/>
              <a:gd name="T55" fmla="*/ 65 h 118"/>
              <a:gd name="T56" fmla="*/ 29 w 152"/>
              <a:gd name="T57" fmla="*/ 71 h 118"/>
              <a:gd name="T58" fmla="*/ 123 w 152"/>
              <a:gd name="T59" fmla="*/ 42 h 118"/>
              <a:gd name="T60" fmla="*/ 111 w 152"/>
              <a:gd name="T61" fmla="*/ 30 h 118"/>
              <a:gd name="T62" fmla="*/ 123 w 152"/>
              <a:gd name="T63" fmla="*/ 17 h 118"/>
              <a:gd name="T64" fmla="*/ 136 w 152"/>
              <a:gd name="T65" fmla="*/ 30 h 118"/>
              <a:gd name="T66" fmla="*/ 123 w 152"/>
              <a:gd name="T67" fmla="*/ 4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2" h="118">
                <a:moveTo>
                  <a:pt x="140" y="0"/>
                </a:moveTo>
                <a:cubicBezTo>
                  <a:pt x="111" y="0"/>
                  <a:pt x="111" y="0"/>
                  <a:pt x="111" y="0"/>
                </a:cubicBezTo>
                <a:cubicBezTo>
                  <a:pt x="104" y="0"/>
                  <a:pt x="94" y="4"/>
                  <a:pt x="89" y="9"/>
                </a:cubicBezTo>
                <a:cubicBezTo>
                  <a:pt x="40" y="59"/>
                  <a:pt x="40" y="59"/>
                  <a:pt x="40" y="59"/>
                </a:cubicBezTo>
                <a:cubicBezTo>
                  <a:pt x="35" y="64"/>
                  <a:pt x="35" y="72"/>
                  <a:pt x="40" y="77"/>
                </a:cubicBezTo>
                <a:cubicBezTo>
                  <a:pt x="76" y="113"/>
                  <a:pt x="76" y="113"/>
                  <a:pt x="76" y="113"/>
                </a:cubicBezTo>
                <a:cubicBezTo>
                  <a:pt x="81" y="118"/>
                  <a:pt x="89" y="118"/>
                  <a:pt x="94" y="113"/>
                </a:cubicBezTo>
                <a:cubicBezTo>
                  <a:pt x="144" y="64"/>
                  <a:pt x="144" y="64"/>
                  <a:pt x="144" y="64"/>
                </a:cubicBezTo>
                <a:cubicBezTo>
                  <a:pt x="148" y="59"/>
                  <a:pt x="152" y="49"/>
                  <a:pt x="152" y="42"/>
                </a:cubicBezTo>
                <a:cubicBezTo>
                  <a:pt x="152" y="13"/>
                  <a:pt x="152" y="13"/>
                  <a:pt x="152" y="13"/>
                </a:cubicBezTo>
                <a:cubicBezTo>
                  <a:pt x="152" y="6"/>
                  <a:pt x="147" y="0"/>
                  <a:pt x="140" y="0"/>
                </a:cubicBezTo>
                <a:close/>
                <a:moveTo>
                  <a:pt x="11" y="71"/>
                </a:moveTo>
                <a:cubicBezTo>
                  <a:pt x="56" y="116"/>
                  <a:pt x="56" y="116"/>
                  <a:pt x="56" y="116"/>
                </a:cubicBezTo>
                <a:cubicBezTo>
                  <a:pt x="52" y="118"/>
                  <a:pt x="46" y="117"/>
                  <a:pt x="42" y="113"/>
                </a:cubicBezTo>
                <a:cubicBezTo>
                  <a:pt x="5" y="77"/>
                  <a:pt x="5" y="77"/>
                  <a:pt x="5" y="77"/>
                </a:cubicBezTo>
                <a:cubicBezTo>
                  <a:pt x="0" y="72"/>
                  <a:pt x="0" y="64"/>
                  <a:pt x="5" y="59"/>
                </a:cubicBezTo>
                <a:cubicBezTo>
                  <a:pt x="54" y="9"/>
                  <a:pt x="54" y="9"/>
                  <a:pt x="54" y="9"/>
                </a:cubicBezTo>
                <a:cubicBezTo>
                  <a:pt x="59" y="4"/>
                  <a:pt x="69" y="0"/>
                  <a:pt x="76" y="0"/>
                </a:cubicBezTo>
                <a:cubicBezTo>
                  <a:pt x="11" y="65"/>
                  <a:pt x="11" y="65"/>
                  <a:pt x="11" y="65"/>
                </a:cubicBezTo>
                <a:cubicBezTo>
                  <a:pt x="10" y="66"/>
                  <a:pt x="10" y="69"/>
                  <a:pt x="11" y="71"/>
                </a:cubicBezTo>
                <a:close/>
                <a:moveTo>
                  <a:pt x="29" y="71"/>
                </a:moveTo>
                <a:cubicBezTo>
                  <a:pt x="74" y="116"/>
                  <a:pt x="74" y="116"/>
                  <a:pt x="74" y="116"/>
                </a:cubicBezTo>
                <a:cubicBezTo>
                  <a:pt x="70" y="118"/>
                  <a:pt x="64" y="117"/>
                  <a:pt x="60" y="113"/>
                </a:cubicBezTo>
                <a:cubicBezTo>
                  <a:pt x="23" y="77"/>
                  <a:pt x="23" y="77"/>
                  <a:pt x="23" y="77"/>
                </a:cubicBezTo>
                <a:cubicBezTo>
                  <a:pt x="18" y="72"/>
                  <a:pt x="18" y="64"/>
                  <a:pt x="23" y="59"/>
                </a:cubicBezTo>
                <a:cubicBezTo>
                  <a:pt x="72" y="9"/>
                  <a:pt x="72" y="9"/>
                  <a:pt x="72" y="9"/>
                </a:cubicBezTo>
                <a:cubicBezTo>
                  <a:pt x="77" y="4"/>
                  <a:pt x="87" y="0"/>
                  <a:pt x="94" y="0"/>
                </a:cubicBezTo>
                <a:cubicBezTo>
                  <a:pt x="29" y="65"/>
                  <a:pt x="29" y="65"/>
                  <a:pt x="29" y="65"/>
                </a:cubicBezTo>
                <a:cubicBezTo>
                  <a:pt x="28" y="66"/>
                  <a:pt x="28" y="69"/>
                  <a:pt x="29" y="71"/>
                </a:cubicBezTo>
                <a:close/>
                <a:moveTo>
                  <a:pt x="123" y="42"/>
                </a:moveTo>
                <a:cubicBezTo>
                  <a:pt x="116" y="42"/>
                  <a:pt x="111" y="37"/>
                  <a:pt x="111" y="30"/>
                </a:cubicBezTo>
                <a:cubicBezTo>
                  <a:pt x="111" y="23"/>
                  <a:pt x="116" y="17"/>
                  <a:pt x="123" y="17"/>
                </a:cubicBezTo>
                <a:cubicBezTo>
                  <a:pt x="130" y="17"/>
                  <a:pt x="136" y="23"/>
                  <a:pt x="136" y="30"/>
                </a:cubicBezTo>
                <a:cubicBezTo>
                  <a:pt x="136" y="37"/>
                  <a:pt x="130" y="42"/>
                  <a:pt x="123" y="42"/>
                </a:cubicBezTo>
                <a:close/>
              </a:path>
            </a:pathLst>
          </a:custGeom>
          <a:solidFill>
            <a:srgbClr val="76717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1">
            <a:extLst>
              <a:ext uri="{FF2B5EF4-FFF2-40B4-BE49-F238E27FC236}">
                <a16:creationId xmlns:a16="http://schemas.microsoft.com/office/drawing/2014/main" id="{49247E58-EBF8-4886-8023-A0C587A4118F}"/>
              </a:ext>
            </a:extLst>
          </p:cNvPr>
          <p:cNvSpPr>
            <a:spLocks noChangeAspect="1" noEditPoints="1"/>
          </p:cNvSpPr>
          <p:nvPr/>
        </p:nvSpPr>
        <p:spPr bwMode="auto">
          <a:xfrm>
            <a:off x="9931903" y="4067546"/>
            <a:ext cx="424995" cy="393192"/>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rgbClr val="76717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2" name="Freeform 91">
            <a:extLst>
              <a:ext uri="{FF2B5EF4-FFF2-40B4-BE49-F238E27FC236}">
                <a16:creationId xmlns:a16="http://schemas.microsoft.com/office/drawing/2014/main" id="{DFC1F8EC-1B9D-4F95-9FE9-D14D8793000A}"/>
              </a:ext>
            </a:extLst>
          </p:cNvPr>
          <p:cNvSpPr>
            <a:spLocks noChangeAspect="1" noEditPoints="1"/>
          </p:cNvSpPr>
          <p:nvPr/>
        </p:nvSpPr>
        <p:spPr bwMode="auto">
          <a:xfrm>
            <a:off x="7192735" y="5788181"/>
            <a:ext cx="384048" cy="384048"/>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76717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5" name="Freeform 171">
            <a:extLst>
              <a:ext uri="{FF2B5EF4-FFF2-40B4-BE49-F238E27FC236}">
                <a16:creationId xmlns:a16="http://schemas.microsoft.com/office/drawing/2014/main" id="{7BFEEF49-DAC3-4C69-9234-44BF5D16E8A7}"/>
              </a:ext>
            </a:extLst>
          </p:cNvPr>
          <p:cNvSpPr>
            <a:spLocks noChangeAspect="1" noEditPoints="1"/>
          </p:cNvSpPr>
          <p:nvPr/>
        </p:nvSpPr>
        <p:spPr bwMode="auto">
          <a:xfrm>
            <a:off x="6950639" y="2235563"/>
            <a:ext cx="409468" cy="365760"/>
          </a:xfrm>
          <a:custGeom>
            <a:avLst/>
            <a:gdLst>
              <a:gd name="T0" fmla="*/ 19 w 140"/>
              <a:gd name="T1" fmla="*/ 122 h 125"/>
              <a:gd name="T2" fmla="*/ 22 w 140"/>
              <a:gd name="T3" fmla="*/ 125 h 125"/>
              <a:gd name="T4" fmla="*/ 57 w 140"/>
              <a:gd name="T5" fmla="*/ 125 h 125"/>
              <a:gd name="T6" fmla="*/ 57 w 140"/>
              <a:gd name="T7" fmla="*/ 96 h 125"/>
              <a:gd name="T8" fmla="*/ 61 w 140"/>
              <a:gd name="T9" fmla="*/ 91 h 125"/>
              <a:gd name="T10" fmla="*/ 76 w 140"/>
              <a:gd name="T11" fmla="*/ 91 h 125"/>
              <a:gd name="T12" fmla="*/ 81 w 140"/>
              <a:gd name="T13" fmla="*/ 96 h 125"/>
              <a:gd name="T14" fmla="*/ 81 w 140"/>
              <a:gd name="T15" fmla="*/ 125 h 125"/>
              <a:gd name="T16" fmla="*/ 116 w 140"/>
              <a:gd name="T17" fmla="*/ 125 h 125"/>
              <a:gd name="T18" fmla="*/ 120 w 140"/>
              <a:gd name="T19" fmla="*/ 121 h 125"/>
              <a:gd name="T20" fmla="*/ 120 w 140"/>
              <a:gd name="T21" fmla="*/ 67 h 125"/>
              <a:gd name="T22" fmla="*/ 71 w 140"/>
              <a:gd name="T23" fmla="*/ 24 h 125"/>
              <a:gd name="T24" fmla="*/ 19 w 140"/>
              <a:gd name="T25" fmla="*/ 67 h 125"/>
              <a:gd name="T26" fmla="*/ 19 w 140"/>
              <a:gd name="T27" fmla="*/ 122 h 125"/>
              <a:gd name="T28" fmla="*/ 124 w 140"/>
              <a:gd name="T29" fmla="*/ 15 h 125"/>
              <a:gd name="T30" fmla="*/ 110 w 140"/>
              <a:gd name="T31" fmla="*/ 15 h 125"/>
              <a:gd name="T32" fmla="*/ 110 w 140"/>
              <a:gd name="T33" fmla="*/ 31 h 125"/>
              <a:gd name="T34" fmla="*/ 124 w 140"/>
              <a:gd name="T35" fmla="*/ 43 h 125"/>
              <a:gd name="T36" fmla="*/ 124 w 140"/>
              <a:gd name="T37" fmla="*/ 15 h 125"/>
              <a:gd name="T38" fmla="*/ 0 w 140"/>
              <a:gd name="T39" fmla="*/ 63 h 125"/>
              <a:gd name="T40" fmla="*/ 14 w 140"/>
              <a:gd name="T41" fmla="*/ 63 h 125"/>
              <a:gd name="T42" fmla="*/ 71 w 140"/>
              <a:gd name="T43" fmla="*/ 15 h 125"/>
              <a:gd name="T44" fmla="*/ 125 w 140"/>
              <a:gd name="T45" fmla="*/ 63 h 125"/>
              <a:gd name="T46" fmla="*/ 140 w 140"/>
              <a:gd name="T47" fmla="*/ 63 h 125"/>
              <a:gd name="T48" fmla="*/ 71 w 140"/>
              <a:gd name="T49" fmla="*/ 0 h 125"/>
              <a:gd name="T50" fmla="*/ 0 w 140"/>
              <a:gd name="T51" fmla="*/ 6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 h="125">
                <a:moveTo>
                  <a:pt x="19" y="122"/>
                </a:moveTo>
                <a:cubicBezTo>
                  <a:pt x="19" y="122"/>
                  <a:pt x="19" y="125"/>
                  <a:pt x="22" y="125"/>
                </a:cubicBezTo>
                <a:cubicBezTo>
                  <a:pt x="25" y="125"/>
                  <a:pt x="57" y="125"/>
                  <a:pt x="57" y="125"/>
                </a:cubicBezTo>
                <a:cubicBezTo>
                  <a:pt x="57" y="96"/>
                  <a:pt x="57" y="96"/>
                  <a:pt x="57" y="96"/>
                </a:cubicBezTo>
                <a:cubicBezTo>
                  <a:pt x="57" y="96"/>
                  <a:pt x="57" y="91"/>
                  <a:pt x="61" y="91"/>
                </a:cubicBezTo>
                <a:cubicBezTo>
                  <a:pt x="76" y="91"/>
                  <a:pt x="76" y="91"/>
                  <a:pt x="76" y="91"/>
                </a:cubicBezTo>
                <a:cubicBezTo>
                  <a:pt x="82" y="91"/>
                  <a:pt x="81" y="96"/>
                  <a:pt x="81" y="96"/>
                </a:cubicBezTo>
                <a:cubicBezTo>
                  <a:pt x="81" y="125"/>
                  <a:pt x="81" y="125"/>
                  <a:pt x="81" y="125"/>
                </a:cubicBezTo>
                <a:cubicBezTo>
                  <a:pt x="81" y="125"/>
                  <a:pt x="111" y="125"/>
                  <a:pt x="116" y="125"/>
                </a:cubicBezTo>
                <a:cubicBezTo>
                  <a:pt x="120" y="125"/>
                  <a:pt x="120" y="121"/>
                  <a:pt x="120" y="121"/>
                </a:cubicBezTo>
                <a:cubicBezTo>
                  <a:pt x="120" y="67"/>
                  <a:pt x="120" y="67"/>
                  <a:pt x="120" y="67"/>
                </a:cubicBezTo>
                <a:cubicBezTo>
                  <a:pt x="71" y="24"/>
                  <a:pt x="71" y="24"/>
                  <a:pt x="71" y="24"/>
                </a:cubicBezTo>
                <a:cubicBezTo>
                  <a:pt x="19" y="67"/>
                  <a:pt x="19" y="67"/>
                  <a:pt x="19" y="67"/>
                </a:cubicBezTo>
                <a:cubicBezTo>
                  <a:pt x="19" y="122"/>
                  <a:pt x="19" y="122"/>
                  <a:pt x="19" y="122"/>
                </a:cubicBezTo>
                <a:close/>
                <a:moveTo>
                  <a:pt x="124" y="15"/>
                </a:moveTo>
                <a:cubicBezTo>
                  <a:pt x="110" y="15"/>
                  <a:pt x="110" y="15"/>
                  <a:pt x="110" y="15"/>
                </a:cubicBezTo>
                <a:cubicBezTo>
                  <a:pt x="110" y="31"/>
                  <a:pt x="110" y="31"/>
                  <a:pt x="110" y="31"/>
                </a:cubicBezTo>
                <a:cubicBezTo>
                  <a:pt x="124" y="43"/>
                  <a:pt x="124" y="43"/>
                  <a:pt x="124" y="43"/>
                </a:cubicBezTo>
                <a:cubicBezTo>
                  <a:pt x="124" y="15"/>
                  <a:pt x="124" y="15"/>
                  <a:pt x="124" y="15"/>
                </a:cubicBezTo>
                <a:close/>
                <a:moveTo>
                  <a:pt x="0" y="63"/>
                </a:moveTo>
                <a:cubicBezTo>
                  <a:pt x="0" y="63"/>
                  <a:pt x="4" y="72"/>
                  <a:pt x="14" y="63"/>
                </a:cubicBezTo>
                <a:cubicBezTo>
                  <a:pt x="71" y="15"/>
                  <a:pt x="71" y="15"/>
                  <a:pt x="71" y="15"/>
                </a:cubicBezTo>
                <a:cubicBezTo>
                  <a:pt x="125" y="63"/>
                  <a:pt x="125" y="63"/>
                  <a:pt x="125" y="63"/>
                </a:cubicBezTo>
                <a:cubicBezTo>
                  <a:pt x="136" y="71"/>
                  <a:pt x="140" y="63"/>
                  <a:pt x="140" y="63"/>
                </a:cubicBezTo>
                <a:cubicBezTo>
                  <a:pt x="71" y="0"/>
                  <a:pt x="71" y="0"/>
                  <a:pt x="71" y="0"/>
                </a:cubicBezTo>
                <a:cubicBezTo>
                  <a:pt x="0" y="63"/>
                  <a:pt x="0" y="63"/>
                  <a:pt x="0" y="63"/>
                </a:cubicBezTo>
                <a:close/>
              </a:path>
            </a:pathLst>
          </a:custGeom>
          <a:solidFill>
            <a:schemeClr val="bg2">
              <a:lumMod val="50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6" name="Freeform 39">
            <a:extLst>
              <a:ext uri="{FF2B5EF4-FFF2-40B4-BE49-F238E27FC236}">
                <a16:creationId xmlns:a16="http://schemas.microsoft.com/office/drawing/2014/main" id="{C4C08B35-7C5E-44F9-A481-B60F36BECB0E}"/>
              </a:ext>
            </a:extLst>
          </p:cNvPr>
          <p:cNvSpPr>
            <a:spLocks noChangeAspect="1" noEditPoints="1"/>
          </p:cNvSpPr>
          <p:nvPr/>
        </p:nvSpPr>
        <p:spPr bwMode="auto">
          <a:xfrm>
            <a:off x="9016687" y="2288513"/>
            <a:ext cx="262979" cy="393192"/>
          </a:xfrm>
          <a:custGeom>
            <a:avLst/>
            <a:gdLst/>
            <a:ahLst/>
            <a:cxnLst>
              <a:cxn ang="0">
                <a:pos x="31" y="30"/>
              </a:cxn>
              <a:cxn ang="0">
                <a:pos x="36" y="18"/>
              </a:cxn>
              <a:cxn ang="0">
                <a:pos x="18" y="0"/>
              </a:cxn>
              <a:cxn ang="0">
                <a:pos x="0" y="18"/>
              </a:cxn>
              <a:cxn ang="0">
                <a:pos x="5" y="30"/>
              </a:cxn>
              <a:cxn ang="0">
                <a:pos x="5" y="30"/>
              </a:cxn>
              <a:cxn ang="0">
                <a:pos x="10" y="42"/>
              </a:cxn>
              <a:cxn ang="0">
                <a:pos x="9" y="44"/>
              </a:cxn>
              <a:cxn ang="0">
                <a:pos x="11" y="46"/>
              </a:cxn>
              <a:cxn ang="0">
                <a:pos x="9" y="48"/>
              </a:cxn>
              <a:cxn ang="0">
                <a:pos x="11" y="50"/>
              </a:cxn>
              <a:cxn ang="0">
                <a:pos x="9" y="52"/>
              </a:cxn>
              <a:cxn ang="0">
                <a:pos x="12" y="54"/>
              </a:cxn>
              <a:cxn ang="0">
                <a:pos x="24" y="54"/>
              </a:cxn>
              <a:cxn ang="0">
                <a:pos x="27" y="52"/>
              </a:cxn>
              <a:cxn ang="0">
                <a:pos x="26" y="50"/>
              </a:cxn>
              <a:cxn ang="0">
                <a:pos x="27" y="48"/>
              </a:cxn>
              <a:cxn ang="0">
                <a:pos x="26" y="46"/>
              </a:cxn>
              <a:cxn ang="0">
                <a:pos x="27" y="44"/>
              </a:cxn>
              <a:cxn ang="0">
                <a:pos x="26" y="42"/>
              </a:cxn>
              <a:cxn ang="0">
                <a:pos x="31" y="30"/>
              </a:cxn>
              <a:cxn ang="0">
                <a:pos x="19" y="42"/>
              </a:cxn>
              <a:cxn ang="0">
                <a:pos x="18" y="42"/>
              </a:cxn>
              <a:cxn ang="0">
                <a:pos x="18" y="33"/>
              </a:cxn>
              <a:cxn ang="0">
                <a:pos x="18" y="32"/>
              </a:cxn>
              <a:cxn ang="0">
                <a:pos x="19" y="33"/>
              </a:cxn>
              <a:cxn ang="0">
                <a:pos x="19" y="33"/>
              </a:cxn>
              <a:cxn ang="0">
                <a:pos x="19" y="42"/>
              </a:cxn>
              <a:cxn ang="0">
                <a:pos x="29" y="28"/>
              </a:cxn>
              <a:cxn ang="0">
                <a:pos x="29" y="28"/>
              </a:cxn>
              <a:cxn ang="0">
                <a:pos x="23" y="42"/>
              </a:cxn>
              <a:cxn ang="0">
                <a:pos x="21" y="42"/>
              </a:cxn>
              <a:cxn ang="0">
                <a:pos x="21" y="33"/>
              </a:cxn>
              <a:cxn ang="0">
                <a:pos x="21" y="33"/>
              </a:cxn>
              <a:cxn ang="0">
                <a:pos x="26" y="19"/>
              </a:cxn>
              <a:cxn ang="0">
                <a:pos x="25" y="19"/>
              </a:cxn>
              <a:cxn ang="0">
                <a:pos x="24" y="19"/>
              </a:cxn>
              <a:cxn ang="0">
                <a:pos x="21" y="29"/>
              </a:cxn>
              <a:cxn ang="0">
                <a:pos x="21" y="23"/>
              </a:cxn>
              <a:cxn ang="0">
                <a:pos x="21" y="23"/>
              </a:cxn>
              <a:cxn ang="0">
                <a:pos x="20" y="23"/>
              </a:cxn>
              <a:cxn ang="0">
                <a:pos x="20" y="30"/>
              </a:cxn>
              <a:cxn ang="0">
                <a:pos x="18" y="30"/>
              </a:cxn>
              <a:cxn ang="0">
                <a:pos x="16" y="30"/>
              </a:cxn>
              <a:cxn ang="0">
                <a:pos x="16" y="23"/>
              </a:cxn>
              <a:cxn ang="0">
                <a:pos x="16" y="23"/>
              </a:cxn>
              <a:cxn ang="0">
                <a:pos x="15" y="23"/>
              </a:cxn>
              <a:cxn ang="0">
                <a:pos x="15" y="29"/>
              </a:cxn>
              <a:cxn ang="0">
                <a:pos x="12" y="19"/>
              </a:cxn>
              <a:cxn ang="0">
                <a:pos x="11" y="19"/>
              </a:cxn>
              <a:cxn ang="0">
                <a:pos x="11" y="19"/>
              </a:cxn>
              <a:cxn ang="0">
                <a:pos x="15" y="33"/>
              </a:cxn>
              <a:cxn ang="0">
                <a:pos x="15" y="33"/>
              </a:cxn>
              <a:cxn ang="0">
                <a:pos x="15" y="42"/>
              </a:cxn>
              <a:cxn ang="0">
                <a:pos x="13" y="42"/>
              </a:cxn>
              <a:cxn ang="0">
                <a:pos x="7" y="28"/>
              </a:cxn>
              <a:cxn ang="0">
                <a:pos x="7" y="28"/>
              </a:cxn>
              <a:cxn ang="0">
                <a:pos x="7" y="28"/>
              </a:cxn>
              <a:cxn ang="0">
                <a:pos x="3" y="18"/>
              </a:cxn>
              <a:cxn ang="0">
                <a:pos x="18" y="3"/>
              </a:cxn>
              <a:cxn ang="0">
                <a:pos x="33" y="18"/>
              </a:cxn>
              <a:cxn ang="0">
                <a:pos x="29" y="28"/>
              </a:cxn>
            </a:cxnLst>
            <a:rect l="0" t="0" r="r" b="b"/>
            <a:pathLst>
              <a:path w="36" h="54">
                <a:moveTo>
                  <a:pt x="31" y="30"/>
                </a:moveTo>
                <a:cubicBezTo>
                  <a:pt x="34" y="27"/>
                  <a:pt x="36" y="22"/>
                  <a:pt x="36" y="18"/>
                </a:cubicBezTo>
                <a:cubicBezTo>
                  <a:pt x="36" y="8"/>
                  <a:pt x="28" y="0"/>
                  <a:pt x="18" y="0"/>
                </a:cubicBezTo>
                <a:cubicBezTo>
                  <a:pt x="8" y="0"/>
                  <a:pt x="0" y="8"/>
                  <a:pt x="0" y="18"/>
                </a:cubicBezTo>
                <a:cubicBezTo>
                  <a:pt x="0" y="22"/>
                  <a:pt x="2" y="27"/>
                  <a:pt x="5" y="30"/>
                </a:cubicBezTo>
                <a:cubicBezTo>
                  <a:pt x="5" y="30"/>
                  <a:pt x="5" y="30"/>
                  <a:pt x="5" y="30"/>
                </a:cubicBezTo>
                <a:cubicBezTo>
                  <a:pt x="5" y="30"/>
                  <a:pt x="10" y="36"/>
                  <a:pt x="10" y="42"/>
                </a:cubicBezTo>
                <a:cubicBezTo>
                  <a:pt x="10" y="43"/>
                  <a:pt x="9" y="43"/>
                  <a:pt x="9" y="44"/>
                </a:cubicBezTo>
                <a:cubicBezTo>
                  <a:pt x="9" y="45"/>
                  <a:pt x="10" y="45"/>
                  <a:pt x="11" y="46"/>
                </a:cubicBezTo>
                <a:cubicBezTo>
                  <a:pt x="10" y="46"/>
                  <a:pt x="9" y="47"/>
                  <a:pt x="9" y="48"/>
                </a:cubicBezTo>
                <a:cubicBezTo>
                  <a:pt x="9" y="49"/>
                  <a:pt x="10" y="49"/>
                  <a:pt x="11" y="50"/>
                </a:cubicBezTo>
                <a:cubicBezTo>
                  <a:pt x="10" y="50"/>
                  <a:pt x="9" y="51"/>
                  <a:pt x="9" y="52"/>
                </a:cubicBezTo>
                <a:cubicBezTo>
                  <a:pt x="9" y="53"/>
                  <a:pt x="11" y="54"/>
                  <a:pt x="12" y="54"/>
                </a:cubicBezTo>
                <a:cubicBezTo>
                  <a:pt x="24" y="54"/>
                  <a:pt x="24" y="54"/>
                  <a:pt x="24" y="54"/>
                </a:cubicBezTo>
                <a:cubicBezTo>
                  <a:pt x="26" y="54"/>
                  <a:pt x="27" y="53"/>
                  <a:pt x="27" y="52"/>
                </a:cubicBezTo>
                <a:cubicBezTo>
                  <a:pt x="27" y="51"/>
                  <a:pt x="26" y="50"/>
                  <a:pt x="26" y="50"/>
                </a:cubicBezTo>
                <a:cubicBezTo>
                  <a:pt x="26" y="49"/>
                  <a:pt x="27" y="49"/>
                  <a:pt x="27" y="48"/>
                </a:cubicBezTo>
                <a:cubicBezTo>
                  <a:pt x="27" y="47"/>
                  <a:pt x="26" y="46"/>
                  <a:pt x="26" y="46"/>
                </a:cubicBezTo>
                <a:cubicBezTo>
                  <a:pt x="26" y="45"/>
                  <a:pt x="27" y="45"/>
                  <a:pt x="27" y="44"/>
                </a:cubicBezTo>
                <a:cubicBezTo>
                  <a:pt x="27" y="43"/>
                  <a:pt x="27" y="43"/>
                  <a:pt x="26" y="42"/>
                </a:cubicBezTo>
                <a:cubicBezTo>
                  <a:pt x="26" y="36"/>
                  <a:pt x="31" y="30"/>
                  <a:pt x="31" y="30"/>
                </a:cubicBezTo>
                <a:close/>
                <a:moveTo>
                  <a:pt x="19" y="42"/>
                </a:moveTo>
                <a:cubicBezTo>
                  <a:pt x="18" y="42"/>
                  <a:pt x="18" y="42"/>
                  <a:pt x="18" y="42"/>
                </a:cubicBezTo>
                <a:cubicBezTo>
                  <a:pt x="18" y="33"/>
                  <a:pt x="18" y="33"/>
                  <a:pt x="18" y="33"/>
                </a:cubicBezTo>
                <a:cubicBezTo>
                  <a:pt x="18" y="32"/>
                  <a:pt x="18" y="32"/>
                  <a:pt x="18" y="32"/>
                </a:cubicBezTo>
                <a:cubicBezTo>
                  <a:pt x="19" y="33"/>
                  <a:pt x="19" y="33"/>
                  <a:pt x="19" y="33"/>
                </a:cubicBezTo>
                <a:cubicBezTo>
                  <a:pt x="19" y="33"/>
                  <a:pt x="19" y="33"/>
                  <a:pt x="19" y="33"/>
                </a:cubicBezTo>
                <a:lnTo>
                  <a:pt x="19" y="42"/>
                </a:lnTo>
                <a:close/>
                <a:moveTo>
                  <a:pt x="29" y="28"/>
                </a:moveTo>
                <a:cubicBezTo>
                  <a:pt x="29" y="28"/>
                  <a:pt x="29" y="28"/>
                  <a:pt x="29" y="28"/>
                </a:cubicBezTo>
                <a:cubicBezTo>
                  <a:pt x="29" y="28"/>
                  <a:pt x="24" y="35"/>
                  <a:pt x="23" y="42"/>
                </a:cubicBezTo>
                <a:cubicBezTo>
                  <a:pt x="21" y="42"/>
                  <a:pt x="21" y="42"/>
                  <a:pt x="21" y="42"/>
                </a:cubicBezTo>
                <a:cubicBezTo>
                  <a:pt x="21" y="33"/>
                  <a:pt x="21" y="33"/>
                  <a:pt x="21" y="33"/>
                </a:cubicBezTo>
                <a:cubicBezTo>
                  <a:pt x="21" y="33"/>
                  <a:pt x="21" y="33"/>
                  <a:pt x="21" y="33"/>
                </a:cubicBezTo>
                <a:cubicBezTo>
                  <a:pt x="26" y="19"/>
                  <a:pt x="26" y="19"/>
                  <a:pt x="26" y="19"/>
                </a:cubicBezTo>
                <a:cubicBezTo>
                  <a:pt x="25" y="19"/>
                  <a:pt x="25" y="19"/>
                  <a:pt x="25" y="19"/>
                </a:cubicBezTo>
                <a:cubicBezTo>
                  <a:pt x="24" y="19"/>
                  <a:pt x="24" y="19"/>
                  <a:pt x="24" y="19"/>
                </a:cubicBezTo>
                <a:cubicBezTo>
                  <a:pt x="21" y="29"/>
                  <a:pt x="21" y="29"/>
                  <a:pt x="21" y="29"/>
                </a:cubicBezTo>
                <a:cubicBezTo>
                  <a:pt x="21" y="23"/>
                  <a:pt x="21" y="23"/>
                  <a:pt x="21" y="23"/>
                </a:cubicBezTo>
                <a:cubicBezTo>
                  <a:pt x="21" y="23"/>
                  <a:pt x="21" y="23"/>
                  <a:pt x="21" y="23"/>
                </a:cubicBezTo>
                <a:cubicBezTo>
                  <a:pt x="20" y="23"/>
                  <a:pt x="20" y="23"/>
                  <a:pt x="20" y="23"/>
                </a:cubicBezTo>
                <a:cubicBezTo>
                  <a:pt x="20" y="30"/>
                  <a:pt x="20" y="30"/>
                  <a:pt x="20" y="30"/>
                </a:cubicBezTo>
                <a:cubicBezTo>
                  <a:pt x="20" y="30"/>
                  <a:pt x="19" y="30"/>
                  <a:pt x="18" y="30"/>
                </a:cubicBezTo>
                <a:cubicBezTo>
                  <a:pt x="17" y="30"/>
                  <a:pt x="17" y="30"/>
                  <a:pt x="16" y="30"/>
                </a:cubicBezTo>
                <a:cubicBezTo>
                  <a:pt x="16" y="23"/>
                  <a:pt x="16" y="23"/>
                  <a:pt x="16" y="23"/>
                </a:cubicBezTo>
                <a:cubicBezTo>
                  <a:pt x="16" y="23"/>
                  <a:pt x="16" y="23"/>
                  <a:pt x="16" y="23"/>
                </a:cubicBezTo>
                <a:cubicBezTo>
                  <a:pt x="15" y="23"/>
                  <a:pt x="15" y="23"/>
                  <a:pt x="15" y="23"/>
                </a:cubicBezTo>
                <a:cubicBezTo>
                  <a:pt x="15" y="29"/>
                  <a:pt x="15" y="29"/>
                  <a:pt x="15" y="29"/>
                </a:cubicBezTo>
                <a:cubicBezTo>
                  <a:pt x="12" y="19"/>
                  <a:pt x="12" y="19"/>
                  <a:pt x="12" y="19"/>
                </a:cubicBezTo>
                <a:cubicBezTo>
                  <a:pt x="11" y="19"/>
                  <a:pt x="11" y="19"/>
                  <a:pt x="11" y="19"/>
                </a:cubicBezTo>
                <a:cubicBezTo>
                  <a:pt x="11" y="19"/>
                  <a:pt x="11" y="19"/>
                  <a:pt x="11" y="19"/>
                </a:cubicBezTo>
                <a:cubicBezTo>
                  <a:pt x="15" y="33"/>
                  <a:pt x="15" y="33"/>
                  <a:pt x="15" y="33"/>
                </a:cubicBezTo>
                <a:cubicBezTo>
                  <a:pt x="15" y="33"/>
                  <a:pt x="15" y="33"/>
                  <a:pt x="15" y="33"/>
                </a:cubicBezTo>
                <a:cubicBezTo>
                  <a:pt x="15" y="42"/>
                  <a:pt x="15" y="42"/>
                  <a:pt x="15" y="42"/>
                </a:cubicBezTo>
                <a:cubicBezTo>
                  <a:pt x="13" y="42"/>
                  <a:pt x="13" y="42"/>
                  <a:pt x="13" y="42"/>
                </a:cubicBezTo>
                <a:cubicBezTo>
                  <a:pt x="12" y="35"/>
                  <a:pt x="7" y="28"/>
                  <a:pt x="7" y="28"/>
                </a:cubicBezTo>
                <a:cubicBezTo>
                  <a:pt x="7" y="28"/>
                  <a:pt x="7" y="28"/>
                  <a:pt x="7" y="28"/>
                </a:cubicBezTo>
                <a:cubicBezTo>
                  <a:pt x="7" y="28"/>
                  <a:pt x="7" y="28"/>
                  <a:pt x="7" y="28"/>
                </a:cubicBezTo>
                <a:cubicBezTo>
                  <a:pt x="5" y="25"/>
                  <a:pt x="3" y="22"/>
                  <a:pt x="3" y="18"/>
                </a:cubicBezTo>
                <a:cubicBezTo>
                  <a:pt x="3" y="10"/>
                  <a:pt x="10" y="3"/>
                  <a:pt x="18" y="3"/>
                </a:cubicBezTo>
                <a:cubicBezTo>
                  <a:pt x="26" y="3"/>
                  <a:pt x="33" y="10"/>
                  <a:pt x="33" y="18"/>
                </a:cubicBezTo>
                <a:cubicBezTo>
                  <a:pt x="33" y="22"/>
                  <a:pt x="32" y="25"/>
                  <a:pt x="29" y="28"/>
                </a:cubicBezTo>
                <a:close/>
              </a:path>
            </a:pathLst>
          </a:custGeom>
          <a:solidFill>
            <a:schemeClr val="bg2">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7" name="Text Box 10">
            <a:extLst>
              <a:ext uri="{FF2B5EF4-FFF2-40B4-BE49-F238E27FC236}">
                <a16:creationId xmlns:a16="http://schemas.microsoft.com/office/drawing/2014/main" id="{C4CA86C6-5B93-4DAD-BCA1-C61A50B3BBA6}"/>
              </a:ext>
            </a:extLst>
          </p:cNvPr>
          <p:cNvSpPr txBox="1">
            <a:spLocks noChangeArrowheads="1"/>
          </p:cNvSpPr>
          <p:nvPr/>
        </p:nvSpPr>
        <p:spPr bwMode="auto">
          <a:xfrm>
            <a:off x="6732059" y="1622893"/>
            <a:ext cx="1256095" cy="276999"/>
          </a:xfrm>
          <a:prstGeom prst="rect">
            <a:avLst/>
          </a:prstGeom>
          <a:noFill/>
          <a:ln w="9525">
            <a:noFill/>
            <a:miter lim="800000"/>
            <a:headEnd/>
            <a:tailEnd/>
          </a:ln>
        </p:spPr>
        <p:txBody>
          <a:bodyPr wrap="square" lIns="60960" tIns="30480" rIns="60960" bIns="30480">
            <a:spAutoFit/>
          </a:bodyPr>
          <a:lstStyle/>
          <a:p>
            <a:r>
              <a:rPr lang="en-GB" sz="1400" b="1" dirty="0"/>
              <a:t>Walking</a:t>
            </a:r>
          </a:p>
        </p:txBody>
      </p:sp>
      <p:sp>
        <p:nvSpPr>
          <p:cNvPr id="58" name="Text Box 10">
            <a:extLst>
              <a:ext uri="{FF2B5EF4-FFF2-40B4-BE49-F238E27FC236}">
                <a16:creationId xmlns:a16="http://schemas.microsoft.com/office/drawing/2014/main" id="{D39708B1-66FE-4157-91E6-EDC89804952A}"/>
              </a:ext>
            </a:extLst>
          </p:cNvPr>
          <p:cNvSpPr txBox="1">
            <a:spLocks noChangeArrowheads="1"/>
          </p:cNvSpPr>
          <p:nvPr/>
        </p:nvSpPr>
        <p:spPr bwMode="auto">
          <a:xfrm>
            <a:off x="8520585" y="1668774"/>
            <a:ext cx="1491364" cy="276999"/>
          </a:xfrm>
          <a:prstGeom prst="rect">
            <a:avLst/>
          </a:prstGeom>
          <a:noFill/>
          <a:ln w="9525">
            <a:noFill/>
            <a:miter lim="800000"/>
            <a:headEnd/>
            <a:tailEnd/>
          </a:ln>
        </p:spPr>
        <p:txBody>
          <a:bodyPr wrap="square" lIns="60960" tIns="30480" rIns="60960" bIns="30480">
            <a:spAutoFit/>
          </a:bodyPr>
          <a:lstStyle/>
          <a:p>
            <a:r>
              <a:rPr lang="en-GB" sz="1400" b="1" dirty="0"/>
              <a:t>Swimming</a:t>
            </a:r>
          </a:p>
        </p:txBody>
      </p:sp>
      <p:sp>
        <p:nvSpPr>
          <p:cNvPr id="59" name="Text Box 10">
            <a:extLst>
              <a:ext uri="{FF2B5EF4-FFF2-40B4-BE49-F238E27FC236}">
                <a16:creationId xmlns:a16="http://schemas.microsoft.com/office/drawing/2014/main" id="{B480E9F9-3752-41CE-A1BB-2563D3ED65CB}"/>
              </a:ext>
            </a:extLst>
          </p:cNvPr>
          <p:cNvSpPr txBox="1">
            <a:spLocks noChangeArrowheads="1"/>
          </p:cNvSpPr>
          <p:nvPr/>
        </p:nvSpPr>
        <p:spPr bwMode="auto">
          <a:xfrm>
            <a:off x="6822458" y="5272931"/>
            <a:ext cx="1256095" cy="276999"/>
          </a:xfrm>
          <a:prstGeom prst="rect">
            <a:avLst/>
          </a:prstGeom>
          <a:noFill/>
          <a:ln w="9525">
            <a:noFill/>
            <a:miter lim="800000"/>
            <a:headEnd/>
            <a:tailEnd/>
          </a:ln>
        </p:spPr>
        <p:txBody>
          <a:bodyPr wrap="square" lIns="60960" tIns="30480" rIns="60960" bIns="30480">
            <a:spAutoFit/>
          </a:bodyPr>
          <a:lstStyle/>
          <a:p>
            <a:r>
              <a:rPr lang="en-GB" sz="1400" b="1" dirty="0"/>
              <a:t>Hopping</a:t>
            </a:r>
          </a:p>
        </p:txBody>
      </p:sp>
      <p:sp>
        <p:nvSpPr>
          <p:cNvPr id="60" name="Text Box 10">
            <a:extLst>
              <a:ext uri="{FF2B5EF4-FFF2-40B4-BE49-F238E27FC236}">
                <a16:creationId xmlns:a16="http://schemas.microsoft.com/office/drawing/2014/main" id="{8FA3AF59-FCDB-485D-BF16-3E22D952358D}"/>
              </a:ext>
            </a:extLst>
          </p:cNvPr>
          <p:cNvSpPr txBox="1">
            <a:spLocks noChangeArrowheads="1"/>
          </p:cNvSpPr>
          <p:nvPr/>
        </p:nvSpPr>
        <p:spPr bwMode="auto">
          <a:xfrm>
            <a:off x="8759423" y="5194524"/>
            <a:ext cx="1256095" cy="276999"/>
          </a:xfrm>
          <a:prstGeom prst="rect">
            <a:avLst/>
          </a:prstGeom>
          <a:noFill/>
          <a:ln w="9525">
            <a:noFill/>
            <a:miter lim="800000"/>
            <a:headEnd/>
            <a:tailEnd/>
          </a:ln>
        </p:spPr>
        <p:txBody>
          <a:bodyPr wrap="square" lIns="60960" tIns="30480" rIns="60960" bIns="30480">
            <a:spAutoFit/>
          </a:bodyPr>
          <a:lstStyle/>
          <a:p>
            <a:r>
              <a:rPr lang="en-GB" sz="1400" b="1" dirty="0"/>
              <a:t>Rolling</a:t>
            </a:r>
          </a:p>
        </p:txBody>
      </p:sp>
      <p:sp>
        <p:nvSpPr>
          <p:cNvPr id="61" name="Text Box 10">
            <a:extLst>
              <a:ext uri="{FF2B5EF4-FFF2-40B4-BE49-F238E27FC236}">
                <a16:creationId xmlns:a16="http://schemas.microsoft.com/office/drawing/2014/main" id="{F1601BC9-87DB-4494-B617-DC9573FC2787}"/>
              </a:ext>
            </a:extLst>
          </p:cNvPr>
          <p:cNvSpPr txBox="1">
            <a:spLocks noChangeArrowheads="1"/>
          </p:cNvSpPr>
          <p:nvPr/>
        </p:nvSpPr>
        <p:spPr bwMode="auto">
          <a:xfrm>
            <a:off x="5020368" y="4982924"/>
            <a:ext cx="1256095" cy="276999"/>
          </a:xfrm>
          <a:prstGeom prst="rect">
            <a:avLst/>
          </a:prstGeom>
          <a:noFill/>
          <a:ln w="9525">
            <a:noFill/>
            <a:miter lim="800000"/>
            <a:headEnd/>
            <a:tailEnd/>
          </a:ln>
        </p:spPr>
        <p:txBody>
          <a:bodyPr wrap="square" lIns="60960" tIns="30480" rIns="60960" bIns="30480">
            <a:spAutoFit/>
          </a:bodyPr>
          <a:lstStyle/>
          <a:p>
            <a:r>
              <a:rPr lang="en-GB" sz="1400" b="1" dirty="0"/>
              <a:t>Slithering</a:t>
            </a:r>
          </a:p>
        </p:txBody>
      </p:sp>
      <p:sp>
        <p:nvSpPr>
          <p:cNvPr id="62" name="Text Box 10">
            <a:extLst>
              <a:ext uri="{FF2B5EF4-FFF2-40B4-BE49-F238E27FC236}">
                <a16:creationId xmlns:a16="http://schemas.microsoft.com/office/drawing/2014/main" id="{54E6C378-4105-4EEE-BCFB-D030A3702783}"/>
              </a:ext>
            </a:extLst>
          </p:cNvPr>
          <p:cNvSpPr txBox="1">
            <a:spLocks noChangeArrowheads="1"/>
          </p:cNvSpPr>
          <p:nvPr/>
        </p:nvSpPr>
        <p:spPr bwMode="auto">
          <a:xfrm>
            <a:off x="9783572" y="3413974"/>
            <a:ext cx="1256095" cy="276999"/>
          </a:xfrm>
          <a:prstGeom prst="rect">
            <a:avLst/>
          </a:prstGeom>
          <a:noFill/>
          <a:ln w="9525">
            <a:noFill/>
            <a:miter lim="800000"/>
            <a:headEnd/>
            <a:tailEnd/>
          </a:ln>
        </p:spPr>
        <p:txBody>
          <a:bodyPr wrap="square" lIns="60960" tIns="30480" rIns="60960" bIns="30480">
            <a:spAutoFit/>
          </a:bodyPr>
          <a:lstStyle/>
          <a:p>
            <a:r>
              <a:rPr lang="en-GB" sz="1400" b="1" dirty="0"/>
              <a:t>Running</a:t>
            </a:r>
          </a:p>
        </p:txBody>
      </p:sp>
      <p:sp>
        <p:nvSpPr>
          <p:cNvPr id="64" name="TextBox 63">
            <a:extLst>
              <a:ext uri="{FF2B5EF4-FFF2-40B4-BE49-F238E27FC236}">
                <a16:creationId xmlns:a16="http://schemas.microsoft.com/office/drawing/2014/main" id="{427423A5-9D67-4E52-BB98-15376F7F20B1}"/>
              </a:ext>
            </a:extLst>
          </p:cNvPr>
          <p:cNvSpPr txBox="1"/>
          <p:nvPr/>
        </p:nvSpPr>
        <p:spPr>
          <a:xfrm>
            <a:off x="452706" y="1883625"/>
            <a:ext cx="2815502" cy="1938992"/>
          </a:xfrm>
          <a:prstGeom prst="rect">
            <a:avLst/>
          </a:prstGeom>
          <a:noFill/>
        </p:spPr>
        <p:txBody>
          <a:bodyPr wrap="square" rtlCol="0">
            <a:spAutoFit/>
          </a:bodyPr>
          <a:lstStyle/>
          <a:p>
            <a:r>
              <a:rPr lang="en-US" sz="2000" b="1" dirty="0">
                <a:solidFill>
                  <a:schemeClr val="bg1"/>
                </a:solidFill>
              </a:rPr>
              <a:t>Robot locomotion</a:t>
            </a:r>
            <a:r>
              <a:rPr lang="en-US" sz="2000" dirty="0">
                <a:solidFill>
                  <a:schemeClr val="bg1"/>
                </a:solidFill>
              </a:rPr>
              <a:t> is the collective name for the various methods that </a:t>
            </a:r>
            <a:r>
              <a:rPr lang="en-US" sz="2000" dirty="0">
                <a:solidFill>
                  <a:schemeClr val="bg1"/>
                </a:solidFill>
                <a:hlinkClick r:id="rId4" tooltip="Robot">
                  <a:extLst>
                    <a:ext uri="{A12FA001-AC4F-418D-AE19-62706E023703}">
                      <ahyp:hlinkClr xmlns:ahyp="http://schemas.microsoft.com/office/drawing/2018/hyperlinkcolor" val="tx"/>
                    </a:ext>
                  </a:extLst>
                </a:hlinkClick>
              </a:rPr>
              <a:t>robots</a:t>
            </a:r>
            <a:r>
              <a:rPr lang="en-US" sz="2000" dirty="0">
                <a:solidFill>
                  <a:schemeClr val="bg1"/>
                </a:solidFill>
              </a:rPr>
              <a:t> use to </a:t>
            </a:r>
            <a:r>
              <a:rPr lang="en-US" sz="2000" dirty="0">
                <a:solidFill>
                  <a:schemeClr val="bg1"/>
                </a:solidFill>
                <a:hlinkClick r:id="rId5" tooltip="Transport">
                  <a:extLst>
                    <a:ext uri="{A12FA001-AC4F-418D-AE19-62706E023703}">
                      <ahyp:hlinkClr xmlns:ahyp="http://schemas.microsoft.com/office/drawing/2018/hyperlinkcolor" val="tx"/>
                    </a:ext>
                  </a:extLst>
                </a:hlinkClick>
              </a:rPr>
              <a:t>transport</a:t>
            </a:r>
            <a:r>
              <a:rPr lang="en-US" sz="2000" dirty="0">
                <a:solidFill>
                  <a:schemeClr val="bg1"/>
                </a:solidFill>
              </a:rPr>
              <a:t> themselves from place to place. </a:t>
            </a:r>
            <a:endParaRPr lang="en-US" sz="1600" dirty="0">
              <a:solidFill>
                <a:schemeClr val="bg1"/>
              </a:solidFill>
              <a:latin typeface="Candara" panose="020E0502030303020204" pitchFamily="34" charset="0"/>
            </a:endParaRPr>
          </a:p>
        </p:txBody>
      </p:sp>
      <p:sp>
        <p:nvSpPr>
          <p:cNvPr id="2" name="Rectangle 1">
            <a:extLst>
              <a:ext uri="{FF2B5EF4-FFF2-40B4-BE49-F238E27FC236}">
                <a16:creationId xmlns:a16="http://schemas.microsoft.com/office/drawing/2014/main" id="{8BAC5A22-517C-4305-9931-74A4AD508FBE}"/>
              </a:ext>
            </a:extLst>
          </p:cNvPr>
          <p:cNvSpPr/>
          <p:nvPr/>
        </p:nvSpPr>
        <p:spPr>
          <a:xfrm>
            <a:off x="6367147" y="146390"/>
            <a:ext cx="3648371" cy="584775"/>
          </a:xfrm>
          <a:prstGeom prst="rect">
            <a:avLst/>
          </a:prstGeom>
        </p:spPr>
        <p:txBody>
          <a:bodyPr wrap="none">
            <a:spAutoFit/>
          </a:bodyPr>
          <a:lstStyle/>
          <a:p>
            <a:r>
              <a:rPr lang="en-GB" sz="3200" b="1" dirty="0">
                <a:solidFill>
                  <a:schemeClr val="bg1"/>
                </a:solidFill>
              </a:rPr>
              <a:t>Types of locomotion</a:t>
            </a:r>
          </a:p>
        </p:txBody>
      </p:sp>
      <p:sp>
        <p:nvSpPr>
          <p:cNvPr id="36" name="Freeform 5">
            <a:extLst>
              <a:ext uri="{FF2B5EF4-FFF2-40B4-BE49-F238E27FC236}">
                <a16:creationId xmlns:a16="http://schemas.microsoft.com/office/drawing/2014/main" id="{C23FE70D-BEEE-499F-9874-D6E575F31A32}"/>
              </a:ext>
            </a:extLst>
          </p:cNvPr>
          <p:cNvSpPr>
            <a:spLocks/>
          </p:cNvSpPr>
          <p:nvPr/>
        </p:nvSpPr>
        <p:spPr bwMode="auto">
          <a:xfrm rot="18000000">
            <a:off x="10292233" y="4342158"/>
            <a:ext cx="1820333" cy="2101851"/>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a:noFill/>
            <a:round/>
            <a:headEnd/>
            <a:tailEnd/>
          </a:ln>
          <a:effectLst>
            <a:outerShdw blurRad="317500" sx="105000" sy="105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37" name="Freeform 6">
            <a:extLst>
              <a:ext uri="{FF2B5EF4-FFF2-40B4-BE49-F238E27FC236}">
                <a16:creationId xmlns:a16="http://schemas.microsoft.com/office/drawing/2014/main" id="{2ECAC3DB-9E62-424F-83FA-DC211C39FC56}"/>
              </a:ext>
            </a:extLst>
          </p:cNvPr>
          <p:cNvSpPr>
            <a:spLocks/>
          </p:cNvSpPr>
          <p:nvPr/>
        </p:nvSpPr>
        <p:spPr bwMode="auto">
          <a:xfrm rot="7200000">
            <a:off x="10073203" y="5016385"/>
            <a:ext cx="1147233" cy="812800"/>
          </a:xfrm>
          <a:custGeom>
            <a:avLst/>
            <a:gdLst/>
            <a:ahLst/>
            <a:cxnLst>
              <a:cxn ang="0">
                <a:pos x="0" y="320"/>
              </a:cxn>
              <a:cxn ang="0">
                <a:pos x="542" y="0"/>
              </a:cxn>
              <a:cxn ang="0">
                <a:pos x="542" y="135"/>
              </a:cxn>
              <a:cxn ang="0">
                <a:pos x="111" y="384"/>
              </a:cxn>
              <a:cxn ang="0">
                <a:pos x="0" y="320"/>
              </a:cxn>
            </a:cxnLst>
            <a:rect l="0" t="0" r="r" b="b"/>
            <a:pathLst>
              <a:path w="542" h="384">
                <a:moveTo>
                  <a:pt x="0" y="320"/>
                </a:moveTo>
                <a:lnTo>
                  <a:pt x="542" y="0"/>
                </a:lnTo>
                <a:lnTo>
                  <a:pt x="542" y="135"/>
                </a:lnTo>
                <a:lnTo>
                  <a:pt x="111" y="384"/>
                </a:lnTo>
                <a:lnTo>
                  <a:pt x="0" y="320"/>
                </a:lnTo>
                <a:close/>
              </a:path>
            </a:pathLst>
          </a:custGeom>
          <a:solidFill>
            <a:srgbClr val="ABABAB"/>
          </a:solidFill>
          <a:ln w="9525">
            <a:noFill/>
            <a:round/>
            <a:headEnd/>
            <a:tailEnd/>
          </a:ln>
          <a:effectLst/>
        </p:spPr>
        <p:txBody>
          <a:bodyPr vert="horz" wrap="square" lIns="121920" tIns="60960" rIns="121920" bIns="60960" numCol="1" anchor="t" anchorCtr="0" compatLnSpc="1">
            <a:prstTxWarp prst="textNoShape">
              <a:avLst/>
            </a:prstTxWarp>
          </a:bodyPr>
          <a:lstStyle/>
          <a:p>
            <a:endParaRPr lang="en-US" sz="2400" dirty="0"/>
          </a:p>
        </p:txBody>
      </p:sp>
      <p:sp>
        <p:nvSpPr>
          <p:cNvPr id="38" name="Oval 41">
            <a:extLst>
              <a:ext uri="{FF2B5EF4-FFF2-40B4-BE49-F238E27FC236}">
                <a16:creationId xmlns:a16="http://schemas.microsoft.com/office/drawing/2014/main" id="{51AC8EDC-39CC-4C00-B0F7-E6B43C145372}"/>
              </a:ext>
            </a:extLst>
          </p:cNvPr>
          <p:cNvSpPr>
            <a:spLocks noChangeAspect="1"/>
          </p:cNvSpPr>
          <p:nvPr/>
        </p:nvSpPr>
        <p:spPr>
          <a:xfrm>
            <a:off x="10326789" y="5080211"/>
            <a:ext cx="640059" cy="640080"/>
          </a:xfrm>
          <a:prstGeom prst="ellipse">
            <a:avLst/>
          </a:prstGeom>
          <a:solidFill>
            <a:srgbClr val="ABABAB"/>
          </a:solidFill>
          <a:ln w="6350">
            <a:noFill/>
          </a:ln>
          <a:effectLst>
            <a:outerShdw blurRad="317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91440" rtlCol="0" anchor="ctr"/>
          <a:lstStyle/>
          <a:p>
            <a:pPr algn="ctr"/>
            <a:r>
              <a:rPr lang="en-US" sz="2000" b="1" dirty="0">
                <a:solidFill>
                  <a:schemeClr val="bg1"/>
                </a:solidFill>
              </a:rPr>
              <a:t>04</a:t>
            </a:r>
          </a:p>
        </p:txBody>
      </p:sp>
      <p:sp>
        <p:nvSpPr>
          <p:cNvPr id="45" name="Freeform 41">
            <a:extLst>
              <a:ext uri="{FF2B5EF4-FFF2-40B4-BE49-F238E27FC236}">
                <a16:creationId xmlns:a16="http://schemas.microsoft.com/office/drawing/2014/main" id="{2060E1D3-4FBD-4910-B024-3FDA7A7C1E88}"/>
              </a:ext>
            </a:extLst>
          </p:cNvPr>
          <p:cNvSpPr>
            <a:spLocks noChangeAspect="1" noEditPoints="1"/>
          </p:cNvSpPr>
          <p:nvPr/>
        </p:nvSpPr>
        <p:spPr bwMode="auto">
          <a:xfrm>
            <a:off x="11216518" y="5740727"/>
            <a:ext cx="470610" cy="365760"/>
          </a:xfrm>
          <a:custGeom>
            <a:avLst/>
            <a:gdLst>
              <a:gd name="T0" fmla="*/ 140 w 152"/>
              <a:gd name="T1" fmla="*/ 0 h 118"/>
              <a:gd name="T2" fmla="*/ 111 w 152"/>
              <a:gd name="T3" fmla="*/ 0 h 118"/>
              <a:gd name="T4" fmla="*/ 89 w 152"/>
              <a:gd name="T5" fmla="*/ 9 h 118"/>
              <a:gd name="T6" fmla="*/ 40 w 152"/>
              <a:gd name="T7" fmla="*/ 59 h 118"/>
              <a:gd name="T8" fmla="*/ 40 w 152"/>
              <a:gd name="T9" fmla="*/ 77 h 118"/>
              <a:gd name="T10" fmla="*/ 76 w 152"/>
              <a:gd name="T11" fmla="*/ 113 h 118"/>
              <a:gd name="T12" fmla="*/ 94 w 152"/>
              <a:gd name="T13" fmla="*/ 113 h 118"/>
              <a:gd name="T14" fmla="*/ 144 w 152"/>
              <a:gd name="T15" fmla="*/ 64 h 118"/>
              <a:gd name="T16" fmla="*/ 152 w 152"/>
              <a:gd name="T17" fmla="*/ 42 h 118"/>
              <a:gd name="T18" fmla="*/ 152 w 152"/>
              <a:gd name="T19" fmla="*/ 13 h 118"/>
              <a:gd name="T20" fmla="*/ 140 w 152"/>
              <a:gd name="T21" fmla="*/ 0 h 118"/>
              <a:gd name="T22" fmla="*/ 11 w 152"/>
              <a:gd name="T23" fmla="*/ 71 h 118"/>
              <a:gd name="T24" fmla="*/ 56 w 152"/>
              <a:gd name="T25" fmla="*/ 116 h 118"/>
              <a:gd name="T26" fmla="*/ 42 w 152"/>
              <a:gd name="T27" fmla="*/ 113 h 118"/>
              <a:gd name="T28" fmla="*/ 5 w 152"/>
              <a:gd name="T29" fmla="*/ 77 h 118"/>
              <a:gd name="T30" fmla="*/ 5 w 152"/>
              <a:gd name="T31" fmla="*/ 59 h 118"/>
              <a:gd name="T32" fmla="*/ 54 w 152"/>
              <a:gd name="T33" fmla="*/ 9 h 118"/>
              <a:gd name="T34" fmla="*/ 76 w 152"/>
              <a:gd name="T35" fmla="*/ 0 h 118"/>
              <a:gd name="T36" fmla="*/ 11 w 152"/>
              <a:gd name="T37" fmla="*/ 65 h 118"/>
              <a:gd name="T38" fmla="*/ 11 w 152"/>
              <a:gd name="T39" fmla="*/ 71 h 118"/>
              <a:gd name="T40" fmla="*/ 29 w 152"/>
              <a:gd name="T41" fmla="*/ 71 h 118"/>
              <a:gd name="T42" fmla="*/ 74 w 152"/>
              <a:gd name="T43" fmla="*/ 116 h 118"/>
              <a:gd name="T44" fmla="*/ 60 w 152"/>
              <a:gd name="T45" fmla="*/ 113 h 118"/>
              <a:gd name="T46" fmla="*/ 23 w 152"/>
              <a:gd name="T47" fmla="*/ 77 h 118"/>
              <a:gd name="T48" fmla="*/ 23 w 152"/>
              <a:gd name="T49" fmla="*/ 59 h 118"/>
              <a:gd name="T50" fmla="*/ 72 w 152"/>
              <a:gd name="T51" fmla="*/ 9 h 118"/>
              <a:gd name="T52" fmla="*/ 94 w 152"/>
              <a:gd name="T53" fmla="*/ 0 h 118"/>
              <a:gd name="T54" fmla="*/ 29 w 152"/>
              <a:gd name="T55" fmla="*/ 65 h 118"/>
              <a:gd name="T56" fmla="*/ 29 w 152"/>
              <a:gd name="T57" fmla="*/ 71 h 118"/>
              <a:gd name="T58" fmla="*/ 123 w 152"/>
              <a:gd name="T59" fmla="*/ 42 h 118"/>
              <a:gd name="T60" fmla="*/ 111 w 152"/>
              <a:gd name="T61" fmla="*/ 30 h 118"/>
              <a:gd name="T62" fmla="*/ 123 w 152"/>
              <a:gd name="T63" fmla="*/ 17 h 118"/>
              <a:gd name="T64" fmla="*/ 136 w 152"/>
              <a:gd name="T65" fmla="*/ 30 h 118"/>
              <a:gd name="T66" fmla="*/ 123 w 152"/>
              <a:gd name="T67" fmla="*/ 4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2" h="118">
                <a:moveTo>
                  <a:pt x="140" y="0"/>
                </a:moveTo>
                <a:cubicBezTo>
                  <a:pt x="111" y="0"/>
                  <a:pt x="111" y="0"/>
                  <a:pt x="111" y="0"/>
                </a:cubicBezTo>
                <a:cubicBezTo>
                  <a:pt x="104" y="0"/>
                  <a:pt x="94" y="4"/>
                  <a:pt x="89" y="9"/>
                </a:cubicBezTo>
                <a:cubicBezTo>
                  <a:pt x="40" y="59"/>
                  <a:pt x="40" y="59"/>
                  <a:pt x="40" y="59"/>
                </a:cubicBezTo>
                <a:cubicBezTo>
                  <a:pt x="35" y="64"/>
                  <a:pt x="35" y="72"/>
                  <a:pt x="40" y="77"/>
                </a:cubicBezTo>
                <a:cubicBezTo>
                  <a:pt x="76" y="113"/>
                  <a:pt x="76" y="113"/>
                  <a:pt x="76" y="113"/>
                </a:cubicBezTo>
                <a:cubicBezTo>
                  <a:pt x="81" y="118"/>
                  <a:pt x="89" y="118"/>
                  <a:pt x="94" y="113"/>
                </a:cubicBezTo>
                <a:cubicBezTo>
                  <a:pt x="144" y="64"/>
                  <a:pt x="144" y="64"/>
                  <a:pt x="144" y="64"/>
                </a:cubicBezTo>
                <a:cubicBezTo>
                  <a:pt x="148" y="59"/>
                  <a:pt x="152" y="49"/>
                  <a:pt x="152" y="42"/>
                </a:cubicBezTo>
                <a:cubicBezTo>
                  <a:pt x="152" y="13"/>
                  <a:pt x="152" y="13"/>
                  <a:pt x="152" y="13"/>
                </a:cubicBezTo>
                <a:cubicBezTo>
                  <a:pt x="152" y="6"/>
                  <a:pt x="147" y="0"/>
                  <a:pt x="140" y="0"/>
                </a:cubicBezTo>
                <a:close/>
                <a:moveTo>
                  <a:pt x="11" y="71"/>
                </a:moveTo>
                <a:cubicBezTo>
                  <a:pt x="56" y="116"/>
                  <a:pt x="56" y="116"/>
                  <a:pt x="56" y="116"/>
                </a:cubicBezTo>
                <a:cubicBezTo>
                  <a:pt x="52" y="118"/>
                  <a:pt x="46" y="117"/>
                  <a:pt x="42" y="113"/>
                </a:cubicBezTo>
                <a:cubicBezTo>
                  <a:pt x="5" y="77"/>
                  <a:pt x="5" y="77"/>
                  <a:pt x="5" y="77"/>
                </a:cubicBezTo>
                <a:cubicBezTo>
                  <a:pt x="0" y="72"/>
                  <a:pt x="0" y="64"/>
                  <a:pt x="5" y="59"/>
                </a:cubicBezTo>
                <a:cubicBezTo>
                  <a:pt x="54" y="9"/>
                  <a:pt x="54" y="9"/>
                  <a:pt x="54" y="9"/>
                </a:cubicBezTo>
                <a:cubicBezTo>
                  <a:pt x="59" y="4"/>
                  <a:pt x="69" y="0"/>
                  <a:pt x="76" y="0"/>
                </a:cubicBezTo>
                <a:cubicBezTo>
                  <a:pt x="11" y="65"/>
                  <a:pt x="11" y="65"/>
                  <a:pt x="11" y="65"/>
                </a:cubicBezTo>
                <a:cubicBezTo>
                  <a:pt x="10" y="66"/>
                  <a:pt x="10" y="69"/>
                  <a:pt x="11" y="71"/>
                </a:cubicBezTo>
                <a:close/>
                <a:moveTo>
                  <a:pt x="29" y="71"/>
                </a:moveTo>
                <a:cubicBezTo>
                  <a:pt x="74" y="116"/>
                  <a:pt x="74" y="116"/>
                  <a:pt x="74" y="116"/>
                </a:cubicBezTo>
                <a:cubicBezTo>
                  <a:pt x="70" y="118"/>
                  <a:pt x="64" y="117"/>
                  <a:pt x="60" y="113"/>
                </a:cubicBezTo>
                <a:cubicBezTo>
                  <a:pt x="23" y="77"/>
                  <a:pt x="23" y="77"/>
                  <a:pt x="23" y="77"/>
                </a:cubicBezTo>
                <a:cubicBezTo>
                  <a:pt x="18" y="72"/>
                  <a:pt x="18" y="64"/>
                  <a:pt x="23" y="59"/>
                </a:cubicBezTo>
                <a:cubicBezTo>
                  <a:pt x="72" y="9"/>
                  <a:pt x="72" y="9"/>
                  <a:pt x="72" y="9"/>
                </a:cubicBezTo>
                <a:cubicBezTo>
                  <a:pt x="77" y="4"/>
                  <a:pt x="87" y="0"/>
                  <a:pt x="94" y="0"/>
                </a:cubicBezTo>
                <a:cubicBezTo>
                  <a:pt x="29" y="65"/>
                  <a:pt x="29" y="65"/>
                  <a:pt x="29" y="65"/>
                </a:cubicBezTo>
                <a:cubicBezTo>
                  <a:pt x="28" y="66"/>
                  <a:pt x="28" y="69"/>
                  <a:pt x="29" y="71"/>
                </a:cubicBezTo>
                <a:close/>
                <a:moveTo>
                  <a:pt x="123" y="42"/>
                </a:moveTo>
                <a:cubicBezTo>
                  <a:pt x="116" y="42"/>
                  <a:pt x="111" y="37"/>
                  <a:pt x="111" y="30"/>
                </a:cubicBezTo>
                <a:cubicBezTo>
                  <a:pt x="111" y="23"/>
                  <a:pt x="116" y="17"/>
                  <a:pt x="123" y="17"/>
                </a:cubicBezTo>
                <a:cubicBezTo>
                  <a:pt x="130" y="17"/>
                  <a:pt x="136" y="23"/>
                  <a:pt x="136" y="30"/>
                </a:cubicBezTo>
                <a:cubicBezTo>
                  <a:pt x="136" y="37"/>
                  <a:pt x="130" y="42"/>
                  <a:pt x="123" y="42"/>
                </a:cubicBezTo>
                <a:close/>
              </a:path>
            </a:pathLst>
          </a:custGeom>
          <a:solidFill>
            <a:srgbClr val="76717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Text Box 10">
            <a:extLst>
              <a:ext uri="{FF2B5EF4-FFF2-40B4-BE49-F238E27FC236}">
                <a16:creationId xmlns:a16="http://schemas.microsoft.com/office/drawing/2014/main" id="{4D27ECA4-073B-4691-86C8-538CC5D9AE47}"/>
              </a:ext>
            </a:extLst>
          </p:cNvPr>
          <p:cNvSpPr txBox="1">
            <a:spLocks noChangeArrowheads="1"/>
          </p:cNvSpPr>
          <p:nvPr/>
        </p:nvSpPr>
        <p:spPr bwMode="auto">
          <a:xfrm>
            <a:off x="11105547" y="5209706"/>
            <a:ext cx="1256095" cy="276999"/>
          </a:xfrm>
          <a:prstGeom prst="rect">
            <a:avLst/>
          </a:prstGeom>
          <a:noFill/>
          <a:ln w="9525">
            <a:noFill/>
            <a:miter lim="800000"/>
            <a:headEnd/>
            <a:tailEnd/>
          </a:ln>
        </p:spPr>
        <p:txBody>
          <a:bodyPr wrap="square" lIns="60960" tIns="30480" rIns="60960" bIns="30480">
            <a:spAutoFit/>
          </a:bodyPr>
          <a:lstStyle/>
          <a:p>
            <a:r>
              <a:rPr lang="en-GB" sz="1400" b="1" dirty="0"/>
              <a:t>Hybrid</a:t>
            </a:r>
          </a:p>
        </p:txBody>
      </p:sp>
      <p:sp>
        <p:nvSpPr>
          <p:cNvPr id="47" name="Freeform 5">
            <a:extLst>
              <a:ext uri="{FF2B5EF4-FFF2-40B4-BE49-F238E27FC236}">
                <a16:creationId xmlns:a16="http://schemas.microsoft.com/office/drawing/2014/main" id="{CF44DC15-0870-40AC-8863-748B32619996}"/>
              </a:ext>
            </a:extLst>
          </p:cNvPr>
          <p:cNvSpPr>
            <a:spLocks/>
          </p:cNvSpPr>
          <p:nvPr/>
        </p:nvSpPr>
        <p:spPr bwMode="auto">
          <a:xfrm rot="18000000">
            <a:off x="5275750" y="2549026"/>
            <a:ext cx="1820333" cy="2101851"/>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a:noFill/>
            <a:round/>
            <a:headEnd/>
            <a:tailEnd/>
          </a:ln>
          <a:effectLst>
            <a:outerShdw blurRad="317500" sx="105000" sy="105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48" name="Freeform 6">
            <a:extLst>
              <a:ext uri="{FF2B5EF4-FFF2-40B4-BE49-F238E27FC236}">
                <a16:creationId xmlns:a16="http://schemas.microsoft.com/office/drawing/2014/main" id="{2B4BCCC3-6F0D-400B-ABC9-A5DCCF0CE319}"/>
              </a:ext>
            </a:extLst>
          </p:cNvPr>
          <p:cNvSpPr>
            <a:spLocks/>
          </p:cNvSpPr>
          <p:nvPr/>
        </p:nvSpPr>
        <p:spPr bwMode="auto">
          <a:xfrm rot="7200000">
            <a:off x="5033292" y="3185307"/>
            <a:ext cx="1147233" cy="812800"/>
          </a:xfrm>
          <a:custGeom>
            <a:avLst/>
            <a:gdLst/>
            <a:ahLst/>
            <a:cxnLst>
              <a:cxn ang="0">
                <a:pos x="0" y="320"/>
              </a:cxn>
              <a:cxn ang="0">
                <a:pos x="542" y="0"/>
              </a:cxn>
              <a:cxn ang="0">
                <a:pos x="542" y="135"/>
              </a:cxn>
              <a:cxn ang="0">
                <a:pos x="111" y="384"/>
              </a:cxn>
              <a:cxn ang="0">
                <a:pos x="0" y="320"/>
              </a:cxn>
            </a:cxnLst>
            <a:rect l="0" t="0" r="r" b="b"/>
            <a:pathLst>
              <a:path w="542" h="384">
                <a:moveTo>
                  <a:pt x="0" y="320"/>
                </a:moveTo>
                <a:lnTo>
                  <a:pt x="542" y="0"/>
                </a:lnTo>
                <a:lnTo>
                  <a:pt x="542" y="135"/>
                </a:lnTo>
                <a:lnTo>
                  <a:pt x="111" y="384"/>
                </a:lnTo>
                <a:lnTo>
                  <a:pt x="0" y="320"/>
                </a:lnTo>
                <a:close/>
              </a:path>
            </a:pathLst>
          </a:custGeom>
          <a:solidFill>
            <a:srgbClr val="ABABAB"/>
          </a:solidFill>
          <a:ln w="9525">
            <a:noFill/>
            <a:round/>
            <a:headEnd/>
            <a:tailEnd/>
          </a:ln>
          <a:effectLst/>
        </p:spPr>
        <p:txBody>
          <a:bodyPr vert="horz" wrap="square" lIns="121920" tIns="60960" rIns="121920" bIns="60960" numCol="1" anchor="t" anchorCtr="0" compatLnSpc="1">
            <a:prstTxWarp prst="textNoShape">
              <a:avLst/>
            </a:prstTxWarp>
          </a:bodyPr>
          <a:lstStyle/>
          <a:p>
            <a:endParaRPr lang="en-US" sz="2400" dirty="0"/>
          </a:p>
        </p:txBody>
      </p:sp>
      <p:sp>
        <p:nvSpPr>
          <p:cNvPr id="53" name="Oval 41">
            <a:extLst>
              <a:ext uri="{FF2B5EF4-FFF2-40B4-BE49-F238E27FC236}">
                <a16:creationId xmlns:a16="http://schemas.microsoft.com/office/drawing/2014/main" id="{B7839B1E-6F45-41B1-80CD-18060E995889}"/>
              </a:ext>
            </a:extLst>
          </p:cNvPr>
          <p:cNvSpPr>
            <a:spLocks noChangeAspect="1"/>
          </p:cNvSpPr>
          <p:nvPr/>
        </p:nvSpPr>
        <p:spPr>
          <a:xfrm>
            <a:off x="5296644" y="3075496"/>
            <a:ext cx="640059" cy="640080"/>
          </a:xfrm>
          <a:prstGeom prst="ellipse">
            <a:avLst/>
          </a:prstGeom>
          <a:solidFill>
            <a:srgbClr val="ABABAB"/>
          </a:solidFill>
          <a:ln w="6350">
            <a:noFill/>
          </a:ln>
          <a:effectLst>
            <a:outerShdw blurRad="317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91440" rtlCol="0" anchor="ctr"/>
          <a:lstStyle/>
          <a:p>
            <a:pPr algn="ctr"/>
            <a:r>
              <a:rPr lang="en-US" sz="2000" b="1" dirty="0">
                <a:solidFill>
                  <a:schemeClr val="bg1"/>
                </a:solidFill>
              </a:rPr>
              <a:t>06</a:t>
            </a:r>
          </a:p>
        </p:txBody>
      </p:sp>
      <p:sp>
        <p:nvSpPr>
          <p:cNvPr id="54" name="Freeform 41">
            <a:extLst>
              <a:ext uri="{FF2B5EF4-FFF2-40B4-BE49-F238E27FC236}">
                <a16:creationId xmlns:a16="http://schemas.microsoft.com/office/drawing/2014/main" id="{605292EE-323F-458A-ACA9-B1491746DDE1}"/>
              </a:ext>
            </a:extLst>
          </p:cNvPr>
          <p:cNvSpPr>
            <a:spLocks noChangeAspect="1" noEditPoints="1"/>
          </p:cNvSpPr>
          <p:nvPr/>
        </p:nvSpPr>
        <p:spPr bwMode="auto">
          <a:xfrm>
            <a:off x="6200035" y="3947595"/>
            <a:ext cx="470610" cy="365760"/>
          </a:xfrm>
          <a:custGeom>
            <a:avLst/>
            <a:gdLst>
              <a:gd name="T0" fmla="*/ 140 w 152"/>
              <a:gd name="T1" fmla="*/ 0 h 118"/>
              <a:gd name="T2" fmla="*/ 111 w 152"/>
              <a:gd name="T3" fmla="*/ 0 h 118"/>
              <a:gd name="T4" fmla="*/ 89 w 152"/>
              <a:gd name="T5" fmla="*/ 9 h 118"/>
              <a:gd name="T6" fmla="*/ 40 w 152"/>
              <a:gd name="T7" fmla="*/ 59 h 118"/>
              <a:gd name="T8" fmla="*/ 40 w 152"/>
              <a:gd name="T9" fmla="*/ 77 h 118"/>
              <a:gd name="T10" fmla="*/ 76 w 152"/>
              <a:gd name="T11" fmla="*/ 113 h 118"/>
              <a:gd name="T12" fmla="*/ 94 w 152"/>
              <a:gd name="T13" fmla="*/ 113 h 118"/>
              <a:gd name="T14" fmla="*/ 144 w 152"/>
              <a:gd name="T15" fmla="*/ 64 h 118"/>
              <a:gd name="T16" fmla="*/ 152 w 152"/>
              <a:gd name="T17" fmla="*/ 42 h 118"/>
              <a:gd name="T18" fmla="*/ 152 w 152"/>
              <a:gd name="T19" fmla="*/ 13 h 118"/>
              <a:gd name="T20" fmla="*/ 140 w 152"/>
              <a:gd name="T21" fmla="*/ 0 h 118"/>
              <a:gd name="T22" fmla="*/ 11 w 152"/>
              <a:gd name="T23" fmla="*/ 71 h 118"/>
              <a:gd name="T24" fmla="*/ 56 w 152"/>
              <a:gd name="T25" fmla="*/ 116 h 118"/>
              <a:gd name="T26" fmla="*/ 42 w 152"/>
              <a:gd name="T27" fmla="*/ 113 h 118"/>
              <a:gd name="T28" fmla="*/ 5 w 152"/>
              <a:gd name="T29" fmla="*/ 77 h 118"/>
              <a:gd name="T30" fmla="*/ 5 w 152"/>
              <a:gd name="T31" fmla="*/ 59 h 118"/>
              <a:gd name="T32" fmla="*/ 54 w 152"/>
              <a:gd name="T33" fmla="*/ 9 h 118"/>
              <a:gd name="T34" fmla="*/ 76 w 152"/>
              <a:gd name="T35" fmla="*/ 0 h 118"/>
              <a:gd name="T36" fmla="*/ 11 w 152"/>
              <a:gd name="T37" fmla="*/ 65 h 118"/>
              <a:gd name="T38" fmla="*/ 11 w 152"/>
              <a:gd name="T39" fmla="*/ 71 h 118"/>
              <a:gd name="T40" fmla="*/ 29 w 152"/>
              <a:gd name="T41" fmla="*/ 71 h 118"/>
              <a:gd name="T42" fmla="*/ 74 w 152"/>
              <a:gd name="T43" fmla="*/ 116 h 118"/>
              <a:gd name="T44" fmla="*/ 60 w 152"/>
              <a:gd name="T45" fmla="*/ 113 h 118"/>
              <a:gd name="T46" fmla="*/ 23 w 152"/>
              <a:gd name="T47" fmla="*/ 77 h 118"/>
              <a:gd name="T48" fmla="*/ 23 w 152"/>
              <a:gd name="T49" fmla="*/ 59 h 118"/>
              <a:gd name="T50" fmla="*/ 72 w 152"/>
              <a:gd name="T51" fmla="*/ 9 h 118"/>
              <a:gd name="T52" fmla="*/ 94 w 152"/>
              <a:gd name="T53" fmla="*/ 0 h 118"/>
              <a:gd name="T54" fmla="*/ 29 w 152"/>
              <a:gd name="T55" fmla="*/ 65 h 118"/>
              <a:gd name="T56" fmla="*/ 29 w 152"/>
              <a:gd name="T57" fmla="*/ 71 h 118"/>
              <a:gd name="T58" fmla="*/ 123 w 152"/>
              <a:gd name="T59" fmla="*/ 42 h 118"/>
              <a:gd name="T60" fmla="*/ 111 w 152"/>
              <a:gd name="T61" fmla="*/ 30 h 118"/>
              <a:gd name="T62" fmla="*/ 123 w 152"/>
              <a:gd name="T63" fmla="*/ 17 h 118"/>
              <a:gd name="T64" fmla="*/ 136 w 152"/>
              <a:gd name="T65" fmla="*/ 30 h 118"/>
              <a:gd name="T66" fmla="*/ 123 w 152"/>
              <a:gd name="T67" fmla="*/ 4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2" h="118">
                <a:moveTo>
                  <a:pt x="140" y="0"/>
                </a:moveTo>
                <a:cubicBezTo>
                  <a:pt x="111" y="0"/>
                  <a:pt x="111" y="0"/>
                  <a:pt x="111" y="0"/>
                </a:cubicBezTo>
                <a:cubicBezTo>
                  <a:pt x="104" y="0"/>
                  <a:pt x="94" y="4"/>
                  <a:pt x="89" y="9"/>
                </a:cubicBezTo>
                <a:cubicBezTo>
                  <a:pt x="40" y="59"/>
                  <a:pt x="40" y="59"/>
                  <a:pt x="40" y="59"/>
                </a:cubicBezTo>
                <a:cubicBezTo>
                  <a:pt x="35" y="64"/>
                  <a:pt x="35" y="72"/>
                  <a:pt x="40" y="77"/>
                </a:cubicBezTo>
                <a:cubicBezTo>
                  <a:pt x="76" y="113"/>
                  <a:pt x="76" y="113"/>
                  <a:pt x="76" y="113"/>
                </a:cubicBezTo>
                <a:cubicBezTo>
                  <a:pt x="81" y="118"/>
                  <a:pt x="89" y="118"/>
                  <a:pt x="94" y="113"/>
                </a:cubicBezTo>
                <a:cubicBezTo>
                  <a:pt x="144" y="64"/>
                  <a:pt x="144" y="64"/>
                  <a:pt x="144" y="64"/>
                </a:cubicBezTo>
                <a:cubicBezTo>
                  <a:pt x="148" y="59"/>
                  <a:pt x="152" y="49"/>
                  <a:pt x="152" y="42"/>
                </a:cubicBezTo>
                <a:cubicBezTo>
                  <a:pt x="152" y="13"/>
                  <a:pt x="152" y="13"/>
                  <a:pt x="152" y="13"/>
                </a:cubicBezTo>
                <a:cubicBezTo>
                  <a:pt x="152" y="6"/>
                  <a:pt x="147" y="0"/>
                  <a:pt x="140" y="0"/>
                </a:cubicBezTo>
                <a:close/>
                <a:moveTo>
                  <a:pt x="11" y="71"/>
                </a:moveTo>
                <a:cubicBezTo>
                  <a:pt x="56" y="116"/>
                  <a:pt x="56" y="116"/>
                  <a:pt x="56" y="116"/>
                </a:cubicBezTo>
                <a:cubicBezTo>
                  <a:pt x="52" y="118"/>
                  <a:pt x="46" y="117"/>
                  <a:pt x="42" y="113"/>
                </a:cubicBezTo>
                <a:cubicBezTo>
                  <a:pt x="5" y="77"/>
                  <a:pt x="5" y="77"/>
                  <a:pt x="5" y="77"/>
                </a:cubicBezTo>
                <a:cubicBezTo>
                  <a:pt x="0" y="72"/>
                  <a:pt x="0" y="64"/>
                  <a:pt x="5" y="59"/>
                </a:cubicBezTo>
                <a:cubicBezTo>
                  <a:pt x="54" y="9"/>
                  <a:pt x="54" y="9"/>
                  <a:pt x="54" y="9"/>
                </a:cubicBezTo>
                <a:cubicBezTo>
                  <a:pt x="59" y="4"/>
                  <a:pt x="69" y="0"/>
                  <a:pt x="76" y="0"/>
                </a:cubicBezTo>
                <a:cubicBezTo>
                  <a:pt x="11" y="65"/>
                  <a:pt x="11" y="65"/>
                  <a:pt x="11" y="65"/>
                </a:cubicBezTo>
                <a:cubicBezTo>
                  <a:pt x="10" y="66"/>
                  <a:pt x="10" y="69"/>
                  <a:pt x="11" y="71"/>
                </a:cubicBezTo>
                <a:close/>
                <a:moveTo>
                  <a:pt x="29" y="71"/>
                </a:moveTo>
                <a:cubicBezTo>
                  <a:pt x="74" y="116"/>
                  <a:pt x="74" y="116"/>
                  <a:pt x="74" y="116"/>
                </a:cubicBezTo>
                <a:cubicBezTo>
                  <a:pt x="70" y="118"/>
                  <a:pt x="64" y="117"/>
                  <a:pt x="60" y="113"/>
                </a:cubicBezTo>
                <a:cubicBezTo>
                  <a:pt x="23" y="77"/>
                  <a:pt x="23" y="77"/>
                  <a:pt x="23" y="77"/>
                </a:cubicBezTo>
                <a:cubicBezTo>
                  <a:pt x="18" y="72"/>
                  <a:pt x="18" y="64"/>
                  <a:pt x="23" y="59"/>
                </a:cubicBezTo>
                <a:cubicBezTo>
                  <a:pt x="72" y="9"/>
                  <a:pt x="72" y="9"/>
                  <a:pt x="72" y="9"/>
                </a:cubicBezTo>
                <a:cubicBezTo>
                  <a:pt x="77" y="4"/>
                  <a:pt x="87" y="0"/>
                  <a:pt x="94" y="0"/>
                </a:cubicBezTo>
                <a:cubicBezTo>
                  <a:pt x="29" y="65"/>
                  <a:pt x="29" y="65"/>
                  <a:pt x="29" y="65"/>
                </a:cubicBezTo>
                <a:cubicBezTo>
                  <a:pt x="28" y="66"/>
                  <a:pt x="28" y="69"/>
                  <a:pt x="29" y="71"/>
                </a:cubicBezTo>
                <a:close/>
                <a:moveTo>
                  <a:pt x="123" y="42"/>
                </a:moveTo>
                <a:cubicBezTo>
                  <a:pt x="116" y="42"/>
                  <a:pt x="111" y="37"/>
                  <a:pt x="111" y="30"/>
                </a:cubicBezTo>
                <a:cubicBezTo>
                  <a:pt x="111" y="23"/>
                  <a:pt x="116" y="17"/>
                  <a:pt x="123" y="17"/>
                </a:cubicBezTo>
                <a:cubicBezTo>
                  <a:pt x="130" y="17"/>
                  <a:pt x="136" y="23"/>
                  <a:pt x="136" y="30"/>
                </a:cubicBezTo>
                <a:cubicBezTo>
                  <a:pt x="136" y="37"/>
                  <a:pt x="130" y="42"/>
                  <a:pt x="123" y="42"/>
                </a:cubicBezTo>
                <a:close/>
              </a:path>
            </a:pathLst>
          </a:custGeom>
          <a:solidFill>
            <a:srgbClr val="76717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Text Box 10">
            <a:extLst>
              <a:ext uri="{FF2B5EF4-FFF2-40B4-BE49-F238E27FC236}">
                <a16:creationId xmlns:a16="http://schemas.microsoft.com/office/drawing/2014/main" id="{3B1270FA-41BF-4D0D-BB5F-C231BD8080D2}"/>
              </a:ext>
            </a:extLst>
          </p:cNvPr>
          <p:cNvSpPr txBox="1">
            <a:spLocks noChangeArrowheads="1"/>
          </p:cNvSpPr>
          <p:nvPr/>
        </p:nvSpPr>
        <p:spPr bwMode="auto">
          <a:xfrm>
            <a:off x="5986819" y="3177125"/>
            <a:ext cx="1256095" cy="492443"/>
          </a:xfrm>
          <a:prstGeom prst="rect">
            <a:avLst/>
          </a:prstGeom>
          <a:noFill/>
          <a:ln w="9525">
            <a:noFill/>
            <a:miter lim="800000"/>
            <a:headEnd/>
            <a:tailEnd/>
          </a:ln>
        </p:spPr>
        <p:txBody>
          <a:bodyPr wrap="square" lIns="60960" tIns="30480" rIns="60960" bIns="30480">
            <a:spAutoFit/>
          </a:bodyPr>
          <a:lstStyle/>
          <a:p>
            <a:r>
              <a:rPr lang="en-GB" sz="1400" b="1" dirty="0"/>
              <a:t>Metachronal motion</a:t>
            </a:r>
          </a:p>
        </p:txBody>
      </p:sp>
    </p:spTree>
    <p:extLst>
      <p:ext uri="{BB962C8B-B14F-4D97-AF65-F5344CB8AC3E}">
        <p14:creationId xmlns:p14="http://schemas.microsoft.com/office/powerpoint/2010/main" val="47394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left)">
                                      <p:cBhvr>
                                        <p:cTn id="10" dur="500"/>
                                        <p:tgtEl>
                                          <p:spTgt spid="63"/>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64">
                                            <p:txEl>
                                              <p:pRg st="0" end="0"/>
                                            </p:txEl>
                                          </p:spTgt>
                                        </p:tgtEl>
                                        <p:attrNameLst>
                                          <p:attrName>style.visibility</p:attrName>
                                        </p:attrNameLst>
                                      </p:cBhvr>
                                      <p:to>
                                        <p:strVal val="visible"/>
                                      </p:to>
                                    </p:set>
                                    <p:animEffect transition="in" filter="fade">
                                      <p:cBhvr>
                                        <p:cTn id="14" dur="500"/>
                                        <p:tgtEl>
                                          <p:spTgt spid="64">
                                            <p:txEl>
                                              <p:pRg st="0" end="0"/>
                                            </p:txEl>
                                          </p:spTgt>
                                        </p:tgtEl>
                                      </p:cBhvr>
                                    </p:animEffect>
                                    <p:anim calcmode="lin" valueType="num">
                                      <p:cBhvr>
                                        <p:cTn id="15"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528"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fltVal val="0.5"/>
                                          </p:val>
                                        </p:tav>
                                        <p:tav tm="100000">
                                          <p:val>
                                            <p:strVal val="#ppt_y"/>
                                          </p:val>
                                        </p:tav>
                                      </p:tavLst>
                                    </p:anim>
                                  </p:childTnLst>
                                </p:cTn>
                              </p:par>
                              <p:par>
                                <p:cTn id="25" presetID="53" presetClass="entr" presetSubtype="528"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anim calcmode="lin" valueType="num">
                                      <p:cBhvr>
                                        <p:cTn id="30" dur="500" fill="hold"/>
                                        <p:tgtEl>
                                          <p:spTgt spid="28"/>
                                        </p:tgtEl>
                                        <p:attrNameLst>
                                          <p:attrName>ppt_x</p:attrName>
                                        </p:attrNameLst>
                                      </p:cBhvr>
                                      <p:tavLst>
                                        <p:tav tm="0">
                                          <p:val>
                                            <p:fltVal val="0.5"/>
                                          </p:val>
                                        </p:tav>
                                        <p:tav tm="100000">
                                          <p:val>
                                            <p:strVal val="#ppt_x"/>
                                          </p:val>
                                        </p:tav>
                                      </p:tavLst>
                                    </p:anim>
                                    <p:anim calcmode="lin" valueType="num">
                                      <p:cBhvr>
                                        <p:cTn id="31" dur="500" fill="hold"/>
                                        <p:tgtEl>
                                          <p:spTgt spid="28"/>
                                        </p:tgtEl>
                                        <p:attrNameLst>
                                          <p:attrName>ppt_y</p:attrName>
                                        </p:attrNameLst>
                                      </p:cBhvr>
                                      <p:tavLst>
                                        <p:tav tm="0">
                                          <p:val>
                                            <p:fltVal val="0.5"/>
                                          </p:val>
                                        </p:tav>
                                        <p:tav tm="100000">
                                          <p:val>
                                            <p:strVal val="#ppt_y"/>
                                          </p:val>
                                        </p:tav>
                                      </p:tavLst>
                                    </p:anim>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animEffect transition="in" filter="fade">
                                      <p:cBhvr>
                                        <p:cTn id="37" dur="500"/>
                                        <p:tgtEl>
                                          <p:spTgt spid="39"/>
                                        </p:tgtEl>
                                      </p:cBhvr>
                                    </p:animEffect>
                                  </p:childTnLst>
                                </p:cTn>
                              </p:par>
                            </p:childTnLst>
                          </p:cTn>
                        </p:par>
                        <p:par>
                          <p:cTn id="38" fill="hold">
                            <p:stCondLst>
                              <p:cond delay="2000"/>
                            </p:stCondLst>
                            <p:childTnLst>
                              <p:par>
                                <p:cTn id="39" presetID="42" presetClass="entr" presetSubtype="0" fill="hold" grpId="0"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1000"/>
                                        <p:tgtEl>
                                          <p:spTgt spid="57"/>
                                        </p:tgtEl>
                                      </p:cBhvr>
                                    </p:animEffect>
                                    <p:anim calcmode="lin" valueType="num">
                                      <p:cBhvr>
                                        <p:cTn id="42" dur="1000" fill="hold"/>
                                        <p:tgtEl>
                                          <p:spTgt spid="57"/>
                                        </p:tgtEl>
                                        <p:attrNameLst>
                                          <p:attrName>ppt_x</p:attrName>
                                        </p:attrNameLst>
                                      </p:cBhvr>
                                      <p:tavLst>
                                        <p:tav tm="0">
                                          <p:val>
                                            <p:strVal val="#ppt_x"/>
                                          </p:val>
                                        </p:tav>
                                        <p:tav tm="100000">
                                          <p:val>
                                            <p:strVal val="#ppt_x"/>
                                          </p:val>
                                        </p:tav>
                                      </p:tavLst>
                                    </p:anim>
                                    <p:anim calcmode="lin" valueType="num">
                                      <p:cBhvr>
                                        <p:cTn id="43" dur="1000" fill="hold"/>
                                        <p:tgtEl>
                                          <p:spTgt spid="5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1000"/>
                                        <p:tgtEl>
                                          <p:spTgt spid="55"/>
                                        </p:tgtEl>
                                      </p:cBhvr>
                                    </p:animEffect>
                                    <p:anim calcmode="lin" valueType="num">
                                      <p:cBhvr>
                                        <p:cTn id="47" dur="1000" fill="hold"/>
                                        <p:tgtEl>
                                          <p:spTgt spid="55"/>
                                        </p:tgtEl>
                                        <p:attrNameLst>
                                          <p:attrName>ppt_x</p:attrName>
                                        </p:attrNameLst>
                                      </p:cBhvr>
                                      <p:tavLst>
                                        <p:tav tm="0">
                                          <p:val>
                                            <p:strVal val="#ppt_x"/>
                                          </p:val>
                                        </p:tav>
                                        <p:tav tm="100000">
                                          <p:val>
                                            <p:strVal val="#ppt_x"/>
                                          </p:val>
                                        </p:tav>
                                      </p:tavLst>
                                    </p:anim>
                                    <p:anim calcmode="lin" valueType="num">
                                      <p:cBhvr>
                                        <p:cTn id="48" dur="1000" fill="hold"/>
                                        <p:tgtEl>
                                          <p:spTgt spid="55"/>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53" presetClass="entr" presetSubtype="528"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anim calcmode="lin" valueType="num">
                                      <p:cBhvr>
                                        <p:cTn id="55" dur="500" fill="hold"/>
                                        <p:tgtEl>
                                          <p:spTgt spid="30"/>
                                        </p:tgtEl>
                                        <p:attrNameLst>
                                          <p:attrName>ppt_x</p:attrName>
                                        </p:attrNameLst>
                                      </p:cBhvr>
                                      <p:tavLst>
                                        <p:tav tm="0">
                                          <p:val>
                                            <p:fltVal val="0.5"/>
                                          </p:val>
                                        </p:tav>
                                        <p:tav tm="100000">
                                          <p:val>
                                            <p:strVal val="#ppt_x"/>
                                          </p:val>
                                        </p:tav>
                                      </p:tavLst>
                                    </p:anim>
                                    <p:anim calcmode="lin" valueType="num">
                                      <p:cBhvr>
                                        <p:cTn id="56" dur="500" fill="hold"/>
                                        <p:tgtEl>
                                          <p:spTgt spid="30"/>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Effect transition="in" filter="fade">
                                      <p:cBhvr>
                                        <p:cTn id="61" dur="500"/>
                                        <p:tgtEl>
                                          <p:spTgt spid="24"/>
                                        </p:tgtEl>
                                      </p:cBhvr>
                                    </p:animEffect>
                                    <p:anim calcmode="lin" valueType="num">
                                      <p:cBhvr>
                                        <p:cTn id="62" dur="500" fill="hold"/>
                                        <p:tgtEl>
                                          <p:spTgt spid="24"/>
                                        </p:tgtEl>
                                        <p:attrNameLst>
                                          <p:attrName>ppt_x</p:attrName>
                                        </p:attrNameLst>
                                      </p:cBhvr>
                                      <p:tavLst>
                                        <p:tav tm="0">
                                          <p:val>
                                            <p:fltVal val="0.5"/>
                                          </p:val>
                                        </p:tav>
                                        <p:tav tm="100000">
                                          <p:val>
                                            <p:strVal val="#ppt_x"/>
                                          </p:val>
                                        </p:tav>
                                      </p:tavLst>
                                    </p:anim>
                                    <p:anim calcmode="lin" valueType="num">
                                      <p:cBhvr>
                                        <p:cTn id="63" dur="500" fill="hold"/>
                                        <p:tgtEl>
                                          <p:spTgt spid="24"/>
                                        </p:tgtEl>
                                        <p:attrNameLst>
                                          <p:attrName>ppt_y</p:attrName>
                                        </p:attrNameLst>
                                      </p:cBhvr>
                                      <p:tavLst>
                                        <p:tav tm="0">
                                          <p:val>
                                            <p:fltVal val="0.5"/>
                                          </p:val>
                                        </p:tav>
                                        <p:tav tm="100000">
                                          <p:val>
                                            <p:strVal val="#ppt_y"/>
                                          </p:val>
                                        </p:tav>
                                      </p:tavLst>
                                    </p:anim>
                                  </p:childTnLst>
                                </p:cTn>
                              </p:par>
                            </p:childTnLst>
                          </p:cTn>
                        </p:par>
                        <p:par>
                          <p:cTn id="64" fill="hold">
                            <p:stCondLst>
                              <p:cond delay="3500"/>
                            </p:stCondLst>
                            <p:childTnLst>
                              <p:par>
                                <p:cTn id="65" presetID="53" presetClass="entr" presetSubtype="16"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childTnLst>
                          </p:cTn>
                        </p:par>
                        <p:par>
                          <p:cTn id="70" fill="hold">
                            <p:stCondLst>
                              <p:cond delay="4000"/>
                            </p:stCondLst>
                            <p:childTnLst>
                              <p:par>
                                <p:cTn id="71" presetID="42" presetClass="entr" presetSubtype="0" fill="hold" grpId="0" nodeType="after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1000"/>
                                        <p:tgtEl>
                                          <p:spTgt spid="58"/>
                                        </p:tgtEl>
                                      </p:cBhvr>
                                    </p:animEffect>
                                    <p:anim calcmode="lin" valueType="num">
                                      <p:cBhvr>
                                        <p:cTn id="74" dur="1000" fill="hold"/>
                                        <p:tgtEl>
                                          <p:spTgt spid="58"/>
                                        </p:tgtEl>
                                        <p:attrNameLst>
                                          <p:attrName>ppt_x</p:attrName>
                                        </p:attrNameLst>
                                      </p:cBhvr>
                                      <p:tavLst>
                                        <p:tav tm="0">
                                          <p:val>
                                            <p:strVal val="#ppt_x"/>
                                          </p:val>
                                        </p:tav>
                                        <p:tav tm="100000">
                                          <p:val>
                                            <p:strVal val="#ppt_x"/>
                                          </p:val>
                                        </p:tav>
                                      </p:tavLst>
                                    </p:anim>
                                    <p:anim calcmode="lin" valueType="num">
                                      <p:cBhvr>
                                        <p:cTn id="75" dur="1000" fill="hold"/>
                                        <p:tgtEl>
                                          <p:spTgt spid="5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1000"/>
                                        <p:tgtEl>
                                          <p:spTgt spid="56"/>
                                        </p:tgtEl>
                                      </p:cBhvr>
                                    </p:animEffect>
                                    <p:anim calcmode="lin" valueType="num">
                                      <p:cBhvr>
                                        <p:cTn id="79" dur="1000" fill="hold"/>
                                        <p:tgtEl>
                                          <p:spTgt spid="56"/>
                                        </p:tgtEl>
                                        <p:attrNameLst>
                                          <p:attrName>ppt_x</p:attrName>
                                        </p:attrNameLst>
                                      </p:cBhvr>
                                      <p:tavLst>
                                        <p:tav tm="0">
                                          <p:val>
                                            <p:strVal val="#ppt_x"/>
                                          </p:val>
                                        </p:tav>
                                        <p:tav tm="100000">
                                          <p:val>
                                            <p:strVal val="#ppt_x"/>
                                          </p:val>
                                        </p:tav>
                                      </p:tavLst>
                                    </p:anim>
                                    <p:anim calcmode="lin" valueType="num">
                                      <p:cBhvr>
                                        <p:cTn id="80" dur="1000" fill="hold"/>
                                        <p:tgtEl>
                                          <p:spTgt spid="56"/>
                                        </p:tgtEl>
                                        <p:attrNameLst>
                                          <p:attrName>ppt_y</p:attrName>
                                        </p:attrNameLst>
                                      </p:cBhvr>
                                      <p:tavLst>
                                        <p:tav tm="0">
                                          <p:val>
                                            <p:strVal val="#ppt_y+.1"/>
                                          </p:val>
                                        </p:tav>
                                        <p:tav tm="100000">
                                          <p:val>
                                            <p:strVal val="#ppt_y"/>
                                          </p:val>
                                        </p:tav>
                                      </p:tavLst>
                                    </p:anim>
                                  </p:childTnLst>
                                </p:cTn>
                              </p:par>
                            </p:childTnLst>
                          </p:cTn>
                        </p:par>
                        <p:par>
                          <p:cTn id="81" fill="hold">
                            <p:stCondLst>
                              <p:cond delay="5000"/>
                            </p:stCondLst>
                            <p:childTnLst>
                              <p:par>
                                <p:cTn id="82" presetID="53" presetClass="entr" presetSubtype="528" fill="hold" grpId="0" nodeType="after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p:cTn id="84" dur="500" fill="hold"/>
                                        <p:tgtEl>
                                          <p:spTgt spid="29"/>
                                        </p:tgtEl>
                                        <p:attrNameLst>
                                          <p:attrName>ppt_w</p:attrName>
                                        </p:attrNameLst>
                                      </p:cBhvr>
                                      <p:tavLst>
                                        <p:tav tm="0">
                                          <p:val>
                                            <p:fltVal val="0"/>
                                          </p:val>
                                        </p:tav>
                                        <p:tav tm="100000">
                                          <p:val>
                                            <p:strVal val="#ppt_w"/>
                                          </p:val>
                                        </p:tav>
                                      </p:tavLst>
                                    </p:anim>
                                    <p:anim calcmode="lin" valueType="num">
                                      <p:cBhvr>
                                        <p:cTn id="85" dur="500" fill="hold"/>
                                        <p:tgtEl>
                                          <p:spTgt spid="29"/>
                                        </p:tgtEl>
                                        <p:attrNameLst>
                                          <p:attrName>ppt_h</p:attrName>
                                        </p:attrNameLst>
                                      </p:cBhvr>
                                      <p:tavLst>
                                        <p:tav tm="0">
                                          <p:val>
                                            <p:fltVal val="0"/>
                                          </p:val>
                                        </p:tav>
                                        <p:tav tm="100000">
                                          <p:val>
                                            <p:strVal val="#ppt_h"/>
                                          </p:val>
                                        </p:tav>
                                      </p:tavLst>
                                    </p:anim>
                                    <p:animEffect transition="in" filter="fade">
                                      <p:cBhvr>
                                        <p:cTn id="86" dur="500"/>
                                        <p:tgtEl>
                                          <p:spTgt spid="29"/>
                                        </p:tgtEl>
                                      </p:cBhvr>
                                    </p:animEffect>
                                    <p:anim calcmode="lin" valueType="num">
                                      <p:cBhvr>
                                        <p:cTn id="87" dur="500" fill="hold"/>
                                        <p:tgtEl>
                                          <p:spTgt spid="29"/>
                                        </p:tgtEl>
                                        <p:attrNameLst>
                                          <p:attrName>ppt_x</p:attrName>
                                        </p:attrNameLst>
                                      </p:cBhvr>
                                      <p:tavLst>
                                        <p:tav tm="0">
                                          <p:val>
                                            <p:fltVal val="0.5"/>
                                          </p:val>
                                        </p:tav>
                                        <p:tav tm="100000">
                                          <p:val>
                                            <p:strVal val="#ppt_x"/>
                                          </p:val>
                                        </p:tav>
                                      </p:tavLst>
                                    </p:anim>
                                    <p:anim calcmode="lin" valueType="num">
                                      <p:cBhvr>
                                        <p:cTn id="88" dur="500" fill="hold"/>
                                        <p:tgtEl>
                                          <p:spTgt spid="29"/>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fltVal val="0"/>
                                          </p:val>
                                        </p:tav>
                                        <p:tav tm="100000">
                                          <p:val>
                                            <p:strVal val="#ppt_w"/>
                                          </p:val>
                                        </p:tav>
                                      </p:tavLst>
                                    </p:anim>
                                    <p:anim calcmode="lin" valueType="num">
                                      <p:cBhvr>
                                        <p:cTn id="92" dur="500" fill="hold"/>
                                        <p:tgtEl>
                                          <p:spTgt spid="23"/>
                                        </p:tgtEl>
                                        <p:attrNameLst>
                                          <p:attrName>ppt_h</p:attrName>
                                        </p:attrNameLst>
                                      </p:cBhvr>
                                      <p:tavLst>
                                        <p:tav tm="0">
                                          <p:val>
                                            <p:fltVal val="0"/>
                                          </p:val>
                                        </p:tav>
                                        <p:tav tm="100000">
                                          <p:val>
                                            <p:strVal val="#ppt_h"/>
                                          </p:val>
                                        </p:tav>
                                      </p:tavLst>
                                    </p:anim>
                                    <p:animEffect transition="in" filter="fade">
                                      <p:cBhvr>
                                        <p:cTn id="93" dur="500"/>
                                        <p:tgtEl>
                                          <p:spTgt spid="23"/>
                                        </p:tgtEl>
                                      </p:cBhvr>
                                    </p:animEffect>
                                    <p:anim calcmode="lin" valueType="num">
                                      <p:cBhvr>
                                        <p:cTn id="94" dur="500" fill="hold"/>
                                        <p:tgtEl>
                                          <p:spTgt spid="23"/>
                                        </p:tgtEl>
                                        <p:attrNameLst>
                                          <p:attrName>ppt_x</p:attrName>
                                        </p:attrNameLst>
                                      </p:cBhvr>
                                      <p:tavLst>
                                        <p:tav tm="0">
                                          <p:val>
                                            <p:fltVal val="0.5"/>
                                          </p:val>
                                        </p:tav>
                                        <p:tav tm="100000">
                                          <p:val>
                                            <p:strVal val="#ppt_x"/>
                                          </p:val>
                                        </p:tav>
                                      </p:tavLst>
                                    </p:anim>
                                    <p:anim calcmode="lin" valueType="num">
                                      <p:cBhvr>
                                        <p:cTn id="95" dur="500" fill="hold"/>
                                        <p:tgtEl>
                                          <p:spTgt spid="23"/>
                                        </p:tgtEl>
                                        <p:attrNameLst>
                                          <p:attrName>ppt_y</p:attrName>
                                        </p:attrNameLst>
                                      </p:cBhvr>
                                      <p:tavLst>
                                        <p:tav tm="0">
                                          <p:val>
                                            <p:fltVal val="0.5"/>
                                          </p:val>
                                        </p:tav>
                                        <p:tav tm="100000">
                                          <p:val>
                                            <p:strVal val="#ppt_y"/>
                                          </p:val>
                                        </p:tav>
                                      </p:tavLst>
                                    </p:anim>
                                  </p:childTnLst>
                                </p:cTn>
                              </p:par>
                            </p:childTnLst>
                          </p:cTn>
                        </p:par>
                        <p:par>
                          <p:cTn id="96" fill="hold">
                            <p:stCondLst>
                              <p:cond delay="5500"/>
                            </p:stCondLst>
                            <p:childTnLst>
                              <p:par>
                                <p:cTn id="97" presetID="53" presetClass="entr" presetSubtype="16"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 calcmode="lin" valueType="num">
                                      <p:cBhvr>
                                        <p:cTn id="99" dur="500" fill="hold"/>
                                        <p:tgtEl>
                                          <p:spTgt spid="41"/>
                                        </p:tgtEl>
                                        <p:attrNameLst>
                                          <p:attrName>ppt_w</p:attrName>
                                        </p:attrNameLst>
                                      </p:cBhvr>
                                      <p:tavLst>
                                        <p:tav tm="0">
                                          <p:val>
                                            <p:fltVal val="0"/>
                                          </p:val>
                                        </p:tav>
                                        <p:tav tm="100000">
                                          <p:val>
                                            <p:strVal val="#ppt_w"/>
                                          </p:val>
                                        </p:tav>
                                      </p:tavLst>
                                    </p:anim>
                                    <p:anim calcmode="lin" valueType="num">
                                      <p:cBhvr>
                                        <p:cTn id="100" dur="500" fill="hold"/>
                                        <p:tgtEl>
                                          <p:spTgt spid="41"/>
                                        </p:tgtEl>
                                        <p:attrNameLst>
                                          <p:attrName>ppt_h</p:attrName>
                                        </p:attrNameLst>
                                      </p:cBhvr>
                                      <p:tavLst>
                                        <p:tav tm="0">
                                          <p:val>
                                            <p:fltVal val="0"/>
                                          </p:val>
                                        </p:tav>
                                        <p:tav tm="100000">
                                          <p:val>
                                            <p:strVal val="#ppt_h"/>
                                          </p:val>
                                        </p:tav>
                                      </p:tavLst>
                                    </p:anim>
                                    <p:animEffect transition="in" filter="fade">
                                      <p:cBhvr>
                                        <p:cTn id="101" dur="500"/>
                                        <p:tgtEl>
                                          <p:spTgt spid="41"/>
                                        </p:tgtEl>
                                      </p:cBhvr>
                                    </p:animEffect>
                                  </p:childTnLst>
                                </p:cTn>
                              </p:par>
                            </p:childTnLst>
                          </p:cTn>
                        </p:par>
                        <p:par>
                          <p:cTn id="102" fill="hold">
                            <p:stCondLst>
                              <p:cond delay="6000"/>
                            </p:stCondLst>
                            <p:childTnLst>
                              <p:par>
                                <p:cTn id="103" presetID="42" presetClass="entr" presetSubtype="0"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fade">
                                      <p:cBhvr>
                                        <p:cTn id="105" dur="1000"/>
                                        <p:tgtEl>
                                          <p:spTgt spid="62"/>
                                        </p:tgtEl>
                                      </p:cBhvr>
                                    </p:animEffect>
                                    <p:anim calcmode="lin" valueType="num">
                                      <p:cBhvr>
                                        <p:cTn id="106" dur="1000" fill="hold"/>
                                        <p:tgtEl>
                                          <p:spTgt spid="62"/>
                                        </p:tgtEl>
                                        <p:attrNameLst>
                                          <p:attrName>ppt_x</p:attrName>
                                        </p:attrNameLst>
                                      </p:cBhvr>
                                      <p:tavLst>
                                        <p:tav tm="0">
                                          <p:val>
                                            <p:strVal val="#ppt_x"/>
                                          </p:val>
                                        </p:tav>
                                        <p:tav tm="100000">
                                          <p:val>
                                            <p:strVal val="#ppt_x"/>
                                          </p:val>
                                        </p:tav>
                                      </p:tavLst>
                                    </p:anim>
                                    <p:anim calcmode="lin" valueType="num">
                                      <p:cBhvr>
                                        <p:cTn id="107" dur="1000" fill="hold"/>
                                        <p:tgtEl>
                                          <p:spTgt spid="62"/>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1000"/>
                                        <p:tgtEl>
                                          <p:spTgt spid="51"/>
                                        </p:tgtEl>
                                      </p:cBhvr>
                                    </p:animEffect>
                                    <p:anim calcmode="lin" valueType="num">
                                      <p:cBhvr>
                                        <p:cTn id="111" dur="1000" fill="hold"/>
                                        <p:tgtEl>
                                          <p:spTgt spid="51"/>
                                        </p:tgtEl>
                                        <p:attrNameLst>
                                          <p:attrName>ppt_x</p:attrName>
                                        </p:attrNameLst>
                                      </p:cBhvr>
                                      <p:tavLst>
                                        <p:tav tm="0">
                                          <p:val>
                                            <p:strVal val="#ppt_x"/>
                                          </p:val>
                                        </p:tav>
                                        <p:tav tm="100000">
                                          <p:val>
                                            <p:strVal val="#ppt_x"/>
                                          </p:val>
                                        </p:tav>
                                      </p:tavLst>
                                    </p:anim>
                                    <p:anim calcmode="lin" valueType="num">
                                      <p:cBhvr>
                                        <p:cTn id="112" dur="1000" fill="hold"/>
                                        <p:tgtEl>
                                          <p:spTgt spid="51"/>
                                        </p:tgtEl>
                                        <p:attrNameLst>
                                          <p:attrName>ppt_y</p:attrName>
                                        </p:attrNameLst>
                                      </p:cBhvr>
                                      <p:tavLst>
                                        <p:tav tm="0">
                                          <p:val>
                                            <p:strVal val="#ppt_y+.1"/>
                                          </p:val>
                                        </p:tav>
                                        <p:tav tm="100000">
                                          <p:val>
                                            <p:strVal val="#ppt_y"/>
                                          </p:val>
                                        </p:tav>
                                      </p:tavLst>
                                    </p:anim>
                                  </p:childTnLst>
                                </p:cTn>
                              </p:par>
                            </p:childTnLst>
                          </p:cTn>
                        </p:par>
                        <p:par>
                          <p:cTn id="113" fill="hold">
                            <p:stCondLst>
                              <p:cond delay="7000"/>
                            </p:stCondLst>
                            <p:childTnLst>
                              <p:par>
                                <p:cTn id="114" presetID="53" presetClass="entr" presetSubtype="528" fill="hold" grpId="0" nodeType="after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p:cTn id="116" dur="500" fill="hold"/>
                                        <p:tgtEl>
                                          <p:spTgt spid="31"/>
                                        </p:tgtEl>
                                        <p:attrNameLst>
                                          <p:attrName>ppt_w</p:attrName>
                                        </p:attrNameLst>
                                      </p:cBhvr>
                                      <p:tavLst>
                                        <p:tav tm="0">
                                          <p:val>
                                            <p:fltVal val="0"/>
                                          </p:val>
                                        </p:tav>
                                        <p:tav tm="100000">
                                          <p:val>
                                            <p:strVal val="#ppt_w"/>
                                          </p:val>
                                        </p:tav>
                                      </p:tavLst>
                                    </p:anim>
                                    <p:anim calcmode="lin" valueType="num">
                                      <p:cBhvr>
                                        <p:cTn id="117" dur="500" fill="hold"/>
                                        <p:tgtEl>
                                          <p:spTgt spid="31"/>
                                        </p:tgtEl>
                                        <p:attrNameLst>
                                          <p:attrName>ppt_h</p:attrName>
                                        </p:attrNameLst>
                                      </p:cBhvr>
                                      <p:tavLst>
                                        <p:tav tm="0">
                                          <p:val>
                                            <p:fltVal val="0"/>
                                          </p:val>
                                        </p:tav>
                                        <p:tav tm="100000">
                                          <p:val>
                                            <p:strVal val="#ppt_h"/>
                                          </p:val>
                                        </p:tav>
                                      </p:tavLst>
                                    </p:anim>
                                    <p:animEffect transition="in" filter="fade">
                                      <p:cBhvr>
                                        <p:cTn id="118" dur="500"/>
                                        <p:tgtEl>
                                          <p:spTgt spid="31"/>
                                        </p:tgtEl>
                                      </p:cBhvr>
                                    </p:animEffect>
                                    <p:anim calcmode="lin" valueType="num">
                                      <p:cBhvr>
                                        <p:cTn id="119" dur="500" fill="hold"/>
                                        <p:tgtEl>
                                          <p:spTgt spid="31"/>
                                        </p:tgtEl>
                                        <p:attrNameLst>
                                          <p:attrName>ppt_x</p:attrName>
                                        </p:attrNameLst>
                                      </p:cBhvr>
                                      <p:tavLst>
                                        <p:tav tm="0">
                                          <p:val>
                                            <p:fltVal val="0.5"/>
                                          </p:val>
                                        </p:tav>
                                        <p:tav tm="100000">
                                          <p:val>
                                            <p:strVal val="#ppt_x"/>
                                          </p:val>
                                        </p:tav>
                                      </p:tavLst>
                                    </p:anim>
                                    <p:anim calcmode="lin" valueType="num">
                                      <p:cBhvr>
                                        <p:cTn id="120" dur="500" fill="hold"/>
                                        <p:tgtEl>
                                          <p:spTgt spid="31"/>
                                        </p:tgtEl>
                                        <p:attrNameLst>
                                          <p:attrName>ppt_y</p:attrName>
                                        </p:attrNameLst>
                                      </p:cBhvr>
                                      <p:tavLst>
                                        <p:tav tm="0">
                                          <p:val>
                                            <p:fltVal val="0.5"/>
                                          </p:val>
                                        </p:tav>
                                        <p:tav tm="100000">
                                          <p:val>
                                            <p:strVal val="#ppt_y"/>
                                          </p:val>
                                        </p:tav>
                                      </p:tavLst>
                                    </p:anim>
                                  </p:childTnLst>
                                </p:cTn>
                              </p:par>
                              <p:par>
                                <p:cTn id="121" presetID="53" presetClass="entr" presetSubtype="528"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 calcmode="lin" valueType="num">
                                      <p:cBhvr>
                                        <p:cTn id="123" dur="500" fill="hold"/>
                                        <p:tgtEl>
                                          <p:spTgt spid="25"/>
                                        </p:tgtEl>
                                        <p:attrNameLst>
                                          <p:attrName>ppt_w</p:attrName>
                                        </p:attrNameLst>
                                      </p:cBhvr>
                                      <p:tavLst>
                                        <p:tav tm="0">
                                          <p:val>
                                            <p:fltVal val="0"/>
                                          </p:val>
                                        </p:tav>
                                        <p:tav tm="100000">
                                          <p:val>
                                            <p:strVal val="#ppt_w"/>
                                          </p:val>
                                        </p:tav>
                                      </p:tavLst>
                                    </p:anim>
                                    <p:anim calcmode="lin" valueType="num">
                                      <p:cBhvr>
                                        <p:cTn id="124" dur="500" fill="hold"/>
                                        <p:tgtEl>
                                          <p:spTgt spid="25"/>
                                        </p:tgtEl>
                                        <p:attrNameLst>
                                          <p:attrName>ppt_h</p:attrName>
                                        </p:attrNameLst>
                                      </p:cBhvr>
                                      <p:tavLst>
                                        <p:tav tm="0">
                                          <p:val>
                                            <p:fltVal val="0"/>
                                          </p:val>
                                        </p:tav>
                                        <p:tav tm="100000">
                                          <p:val>
                                            <p:strVal val="#ppt_h"/>
                                          </p:val>
                                        </p:tav>
                                      </p:tavLst>
                                    </p:anim>
                                    <p:animEffect transition="in" filter="fade">
                                      <p:cBhvr>
                                        <p:cTn id="125" dur="500"/>
                                        <p:tgtEl>
                                          <p:spTgt spid="25"/>
                                        </p:tgtEl>
                                      </p:cBhvr>
                                    </p:animEffect>
                                    <p:anim calcmode="lin" valueType="num">
                                      <p:cBhvr>
                                        <p:cTn id="126" dur="500" fill="hold"/>
                                        <p:tgtEl>
                                          <p:spTgt spid="25"/>
                                        </p:tgtEl>
                                        <p:attrNameLst>
                                          <p:attrName>ppt_x</p:attrName>
                                        </p:attrNameLst>
                                      </p:cBhvr>
                                      <p:tavLst>
                                        <p:tav tm="0">
                                          <p:val>
                                            <p:fltVal val="0.5"/>
                                          </p:val>
                                        </p:tav>
                                        <p:tav tm="100000">
                                          <p:val>
                                            <p:strVal val="#ppt_x"/>
                                          </p:val>
                                        </p:tav>
                                      </p:tavLst>
                                    </p:anim>
                                    <p:anim calcmode="lin" valueType="num">
                                      <p:cBhvr>
                                        <p:cTn id="127" dur="500" fill="hold"/>
                                        <p:tgtEl>
                                          <p:spTgt spid="25"/>
                                        </p:tgtEl>
                                        <p:attrNameLst>
                                          <p:attrName>ppt_y</p:attrName>
                                        </p:attrNameLst>
                                      </p:cBhvr>
                                      <p:tavLst>
                                        <p:tav tm="0">
                                          <p:val>
                                            <p:fltVal val="0.5"/>
                                          </p:val>
                                        </p:tav>
                                        <p:tav tm="100000">
                                          <p:val>
                                            <p:strVal val="#ppt_y"/>
                                          </p:val>
                                        </p:tav>
                                      </p:tavLst>
                                    </p:anim>
                                  </p:childTnLst>
                                </p:cTn>
                              </p:par>
                            </p:childTnLst>
                          </p:cTn>
                        </p:par>
                        <p:par>
                          <p:cTn id="128" fill="hold">
                            <p:stCondLst>
                              <p:cond delay="7500"/>
                            </p:stCondLst>
                            <p:childTnLst>
                              <p:par>
                                <p:cTn id="129" presetID="53" presetClass="entr" presetSubtype="16"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 calcmode="lin" valueType="num">
                                      <p:cBhvr>
                                        <p:cTn id="131" dur="500" fill="hold"/>
                                        <p:tgtEl>
                                          <p:spTgt spid="44"/>
                                        </p:tgtEl>
                                        <p:attrNameLst>
                                          <p:attrName>ppt_w</p:attrName>
                                        </p:attrNameLst>
                                      </p:cBhvr>
                                      <p:tavLst>
                                        <p:tav tm="0">
                                          <p:val>
                                            <p:fltVal val="0"/>
                                          </p:val>
                                        </p:tav>
                                        <p:tav tm="100000">
                                          <p:val>
                                            <p:strVal val="#ppt_w"/>
                                          </p:val>
                                        </p:tav>
                                      </p:tavLst>
                                    </p:anim>
                                    <p:anim calcmode="lin" valueType="num">
                                      <p:cBhvr>
                                        <p:cTn id="132" dur="500" fill="hold"/>
                                        <p:tgtEl>
                                          <p:spTgt spid="44"/>
                                        </p:tgtEl>
                                        <p:attrNameLst>
                                          <p:attrName>ppt_h</p:attrName>
                                        </p:attrNameLst>
                                      </p:cBhvr>
                                      <p:tavLst>
                                        <p:tav tm="0">
                                          <p:val>
                                            <p:fltVal val="0"/>
                                          </p:val>
                                        </p:tav>
                                        <p:tav tm="100000">
                                          <p:val>
                                            <p:strVal val="#ppt_h"/>
                                          </p:val>
                                        </p:tav>
                                      </p:tavLst>
                                    </p:anim>
                                    <p:animEffect transition="in" filter="fade">
                                      <p:cBhvr>
                                        <p:cTn id="133" dur="500"/>
                                        <p:tgtEl>
                                          <p:spTgt spid="44"/>
                                        </p:tgtEl>
                                      </p:cBhvr>
                                    </p:animEffect>
                                  </p:childTnLst>
                                </p:cTn>
                              </p:par>
                            </p:childTnLst>
                          </p:cTn>
                        </p:par>
                        <p:par>
                          <p:cTn id="134" fill="hold">
                            <p:stCondLst>
                              <p:cond delay="8000"/>
                            </p:stCondLst>
                            <p:childTnLst>
                              <p:par>
                                <p:cTn id="135" presetID="42" presetClass="entr" presetSubtype="0" fill="hold" grpId="0" nodeType="afterEffect">
                                  <p:stCondLst>
                                    <p:cond delay="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1000"/>
                                        <p:tgtEl>
                                          <p:spTgt spid="60"/>
                                        </p:tgtEl>
                                      </p:cBhvr>
                                    </p:animEffect>
                                    <p:anim calcmode="lin" valueType="num">
                                      <p:cBhvr>
                                        <p:cTn id="138" dur="1000" fill="hold"/>
                                        <p:tgtEl>
                                          <p:spTgt spid="60"/>
                                        </p:tgtEl>
                                        <p:attrNameLst>
                                          <p:attrName>ppt_x</p:attrName>
                                        </p:attrNameLst>
                                      </p:cBhvr>
                                      <p:tavLst>
                                        <p:tav tm="0">
                                          <p:val>
                                            <p:strVal val="#ppt_x"/>
                                          </p:val>
                                        </p:tav>
                                        <p:tav tm="100000">
                                          <p:val>
                                            <p:strVal val="#ppt_x"/>
                                          </p:val>
                                        </p:tav>
                                      </p:tavLst>
                                    </p:anim>
                                    <p:anim calcmode="lin" valueType="num">
                                      <p:cBhvr>
                                        <p:cTn id="139" dur="1000" fill="hold"/>
                                        <p:tgtEl>
                                          <p:spTgt spid="60"/>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fade">
                                      <p:cBhvr>
                                        <p:cTn id="142" dur="1000"/>
                                        <p:tgtEl>
                                          <p:spTgt spid="49"/>
                                        </p:tgtEl>
                                      </p:cBhvr>
                                    </p:animEffect>
                                    <p:anim calcmode="lin" valueType="num">
                                      <p:cBhvr>
                                        <p:cTn id="143" dur="1000" fill="hold"/>
                                        <p:tgtEl>
                                          <p:spTgt spid="49"/>
                                        </p:tgtEl>
                                        <p:attrNameLst>
                                          <p:attrName>ppt_x</p:attrName>
                                        </p:attrNameLst>
                                      </p:cBhvr>
                                      <p:tavLst>
                                        <p:tav tm="0">
                                          <p:val>
                                            <p:strVal val="#ppt_x"/>
                                          </p:val>
                                        </p:tav>
                                        <p:tav tm="100000">
                                          <p:val>
                                            <p:strVal val="#ppt_x"/>
                                          </p:val>
                                        </p:tav>
                                      </p:tavLst>
                                    </p:anim>
                                    <p:anim calcmode="lin" valueType="num">
                                      <p:cBhvr>
                                        <p:cTn id="144" dur="1000" fill="hold"/>
                                        <p:tgtEl>
                                          <p:spTgt spid="49"/>
                                        </p:tgtEl>
                                        <p:attrNameLst>
                                          <p:attrName>ppt_y</p:attrName>
                                        </p:attrNameLst>
                                      </p:cBhvr>
                                      <p:tavLst>
                                        <p:tav tm="0">
                                          <p:val>
                                            <p:strVal val="#ppt_y+.1"/>
                                          </p:val>
                                        </p:tav>
                                        <p:tav tm="100000">
                                          <p:val>
                                            <p:strVal val="#ppt_y"/>
                                          </p:val>
                                        </p:tav>
                                      </p:tavLst>
                                    </p:anim>
                                  </p:childTnLst>
                                </p:cTn>
                              </p:par>
                            </p:childTnLst>
                          </p:cTn>
                        </p:par>
                        <p:par>
                          <p:cTn id="145" fill="hold">
                            <p:stCondLst>
                              <p:cond delay="9000"/>
                            </p:stCondLst>
                            <p:childTnLst>
                              <p:par>
                                <p:cTn id="146" presetID="53" presetClass="entr" presetSubtype="528" fill="hold" grpId="0" nodeType="afterEffect">
                                  <p:stCondLst>
                                    <p:cond delay="0"/>
                                  </p:stCondLst>
                                  <p:childTnLst>
                                    <p:set>
                                      <p:cBhvr>
                                        <p:cTn id="147" dur="1" fill="hold">
                                          <p:stCondLst>
                                            <p:cond delay="0"/>
                                          </p:stCondLst>
                                        </p:cTn>
                                        <p:tgtEl>
                                          <p:spTgt spid="32"/>
                                        </p:tgtEl>
                                        <p:attrNameLst>
                                          <p:attrName>style.visibility</p:attrName>
                                        </p:attrNameLst>
                                      </p:cBhvr>
                                      <p:to>
                                        <p:strVal val="visible"/>
                                      </p:to>
                                    </p:set>
                                    <p:anim calcmode="lin" valueType="num">
                                      <p:cBhvr>
                                        <p:cTn id="148" dur="500" fill="hold"/>
                                        <p:tgtEl>
                                          <p:spTgt spid="32"/>
                                        </p:tgtEl>
                                        <p:attrNameLst>
                                          <p:attrName>ppt_w</p:attrName>
                                        </p:attrNameLst>
                                      </p:cBhvr>
                                      <p:tavLst>
                                        <p:tav tm="0">
                                          <p:val>
                                            <p:fltVal val="0"/>
                                          </p:val>
                                        </p:tav>
                                        <p:tav tm="100000">
                                          <p:val>
                                            <p:strVal val="#ppt_w"/>
                                          </p:val>
                                        </p:tav>
                                      </p:tavLst>
                                    </p:anim>
                                    <p:anim calcmode="lin" valueType="num">
                                      <p:cBhvr>
                                        <p:cTn id="149" dur="500" fill="hold"/>
                                        <p:tgtEl>
                                          <p:spTgt spid="32"/>
                                        </p:tgtEl>
                                        <p:attrNameLst>
                                          <p:attrName>ppt_h</p:attrName>
                                        </p:attrNameLst>
                                      </p:cBhvr>
                                      <p:tavLst>
                                        <p:tav tm="0">
                                          <p:val>
                                            <p:fltVal val="0"/>
                                          </p:val>
                                        </p:tav>
                                        <p:tav tm="100000">
                                          <p:val>
                                            <p:strVal val="#ppt_h"/>
                                          </p:val>
                                        </p:tav>
                                      </p:tavLst>
                                    </p:anim>
                                    <p:animEffect transition="in" filter="fade">
                                      <p:cBhvr>
                                        <p:cTn id="150" dur="500"/>
                                        <p:tgtEl>
                                          <p:spTgt spid="32"/>
                                        </p:tgtEl>
                                      </p:cBhvr>
                                    </p:animEffect>
                                    <p:anim calcmode="lin" valueType="num">
                                      <p:cBhvr>
                                        <p:cTn id="151" dur="500" fill="hold"/>
                                        <p:tgtEl>
                                          <p:spTgt spid="32"/>
                                        </p:tgtEl>
                                        <p:attrNameLst>
                                          <p:attrName>ppt_x</p:attrName>
                                        </p:attrNameLst>
                                      </p:cBhvr>
                                      <p:tavLst>
                                        <p:tav tm="0">
                                          <p:val>
                                            <p:fltVal val="0.5"/>
                                          </p:val>
                                        </p:tav>
                                        <p:tav tm="100000">
                                          <p:val>
                                            <p:strVal val="#ppt_x"/>
                                          </p:val>
                                        </p:tav>
                                      </p:tavLst>
                                    </p:anim>
                                    <p:anim calcmode="lin" valueType="num">
                                      <p:cBhvr>
                                        <p:cTn id="152" dur="500" fill="hold"/>
                                        <p:tgtEl>
                                          <p:spTgt spid="32"/>
                                        </p:tgtEl>
                                        <p:attrNameLst>
                                          <p:attrName>ppt_y</p:attrName>
                                        </p:attrNameLst>
                                      </p:cBhvr>
                                      <p:tavLst>
                                        <p:tav tm="0">
                                          <p:val>
                                            <p:fltVal val="0.5"/>
                                          </p:val>
                                        </p:tav>
                                        <p:tav tm="100000">
                                          <p:val>
                                            <p:strVal val="#ppt_y"/>
                                          </p:val>
                                        </p:tav>
                                      </p:tavLst>
                                    </p:anim>
                                  </p:childTnLst>
                                </p:cTn>
                              </p:par>
                              <p:par>
                                <p:cTn id="153" presetID="53" presetClass="entr" presetSubtype="528" fill="hold" grpId="0" nodeType="withEffect">
                                  <p:stCondLst>
                                    <p:cond delay="0"/>
                                  </p:stCondLst>
                                  <p:childTnLst>
                                    <p:set>
                                      <p:cBhvr>
                                        <p:cTn id="154" dur="1" fill="hold">
                                          <p:stCondLst>
                                            <p:cond delay="0"/>
                                          </p:stCondLst>
                                        </p:cTn>
                                        <p:tgtEl>
                                          <p:spTgt spid="26"/>
                                        </p:tgtEl>
                                        <p:attrNameLst>
                                          <p:attrName>style.visibility</p:attrName>
                                        </p:attrNameLst>
                                      </p:cBhvr>
                                      <p:to>
                                        <p:strVal val="visible"/>
                                      </p:to>
                                    </p:set>
                                    <p:anim calcmode="lin" valueType="num">
                                      <p:cBhvr>
                                        <p:cTn id="155" dur="500" fill="hold"/>
                                        <p:tgtEl>
                                          <p:spTgt spid="26"/>
                                        </p:tgtEl>
                                        <p:attrNameLst>
                                          <p:attrName>ppt_w</p:attrName>
                                        </p:attrNameLst>
                                      </p:cBhvr>
                                      <p:tavLst>
                                        <p:tav tm="0">
                                          <p:val>
                                            <p:fltVal val="0"/>
                                          </p:val>
                                        </p:tav>
                                        <p:tav tm="100000">
                                          <p:val>
                                            <p:strVal val="#ppt_w"/>
                                          </p:val>
                                        </p:tav>
                                      </p:tavLst>
                                    </p:anim>
                                    <p:anim calcmode="lin" valueType="num">
                                      <p:cBhvr>
                                        <p:cTn id="156" dur="500" fill="hold"/>
                                        <p:tgtEl>
                                          <p:spTgt spid="26"/>
                                        </p:tgtEl>
                                        <p:attrNameLst>
                                          <p:attrName>ppt_h</p:attrName>
                                        </p:attrNameLst>
                                      </p:cBhvr>
                                      <p:tavLst>
                                        <p:tav tm="0">
                                          <p:val>
                                            <p:fltVal val="0"/>
                                          </p:val>
                                        </p:tav>
                                        <p:tav tm="100000">
                                          <p:val>
                                            <p:strVal val="#ppt_h"/>
                                          </p:val>
                                        </p:tav>
                                      </p:tavLst>
                                    </p:anim>
                                    <p:animEffect transition="in" filter="fade">
                                      <p:cBhvr>
                                        <p:cTn id="157" dur="500"/>
                                        <p:tgtEl>
                                          <p:spTgt spid="26"/>
                                        </p:tgtEl>
                                      </p:cBhvr>
                                    </p:animEffect>
                                    <p:anim calcmode="lin" valueType="num">
                                      <p:cBhvr>
                                        <p:cTn id="158" dur="500" fill="hold"/>
                                        <p:tgtEl>
                                          <p:spTgt spid="26"/>
                                        </p:tgtEl>
                                        <p:attrNameLst>
                                          <p:attrName>ppt_x</p:attrName>
                                        </p:attrNameLst>
                                      </p:cBhvr>
                                      <p:tavLst>
                                        <p:tav tm="0">
                                          <p:val>
                                            <p:fltVal val="0.5"/>
                                          </p:val>
                                        </p:tav>
                                        <p:tav tm="100000">
                                          <p:val>
                                            <p:strVal val="#ppt_x"/>
                                          </p:val>
                                        </p:tav>
                                      </p:tavLst>
                                    </p:anim>
                                    <p:anim calcmode="lin" valueType="num">
                                      <p:cBhvr>
                                        <p:cTn id="159" dur="500" fill="hold"/>
                                        <p:tgtEl>
                                          <p:spTgt spid="26"/>
                                        </p:tgtEl>
                                        <p:attrNameLst>
                                          <p:attrName>ppt_y</p:attrName>
                                        </p:attrNameLst>
                                      </p:cBhvr>
                                      <p:tavLst>
                                        <p:tav tm="0">
                                          <p:val>
                                            <p:fltVal val="0.5"/>
                                          </p:val>
                                        </p:tav>
                                        <p:tav tm="100000">
                                          <p:val>
                                            <p:strVal val="#ppt_y"/>
                                          </p:val>
                                        </p:tav>
                                      </p:tavLst>
                                    </p:anim>
                                  </p:childTnLst>
                                </p:cTn>
                              </p:par>
                            </p:childTnLst>
                          </p:cTn>
                        </p:par>
                        <p:par>
                          <p:cTn id="160" fill="hold">
                            <p:stCondLst>
                              <p:cond delay="9500"/>
                            </p:stCondLst>
                            <p:childTnLst>
                              <p:par>
                                <p:cTn id="161" presetID="53" presetClass="entr" presetSubtype="16" fill="hold" grpId="0" nodeType="afterEffect">
                                  <p:stCondLst>
                                    <p:cond delay="0"/>
                                  </p:stCondLst>
                                  <p:childTnLst>
                                    <p:set>
                                      <p:cBhvr>
                                        <p:cTn id="162" dur="1" fill="hold">
                                          <p:stCondLst>
                                            <p:cond delay="0"/>
                                          </p:stCondLst>
                                        </p:cTn>
                                        <p:tgtEl>
                                          <p:spTgt spid="43"/>
                                        </p:tgtEl>
                                        <p:attrNameLst>
                                          <p:attrName>style.visibility</p:attrName>
                                        </p:attrNameLst>
                                      </p:cBhvr>
                                      <p:to>
                                        <p:strVal val="visible"/>
                                      </p:to>
                                    </p:set>
                                    <p:anim calcmode="lin" valueType="num">
                                      <p:cBhvr>
                                        <p:cTn id="163" dur="500" fill="hold"/>
                                        <p:tgtEl>
                                          <p:spTgt spid="43"/>
                                        </p:tgtEl>
                                        <p:attrNameLst>
                                          <p:attrName>ppt_w</p:attrName>
                                        </p:attrNameLst>
                                      </p:cBhvr>
                                      <p:tavLst>
                                        <p:tav tm="0">
                                          <p:val>
                                            <p:fltVal val="0"/>
                                          </p:val>
                                        </p:tav>
                                        <p:tav tm="100000">
                                          <p:val>
                                            <p:strVal val="#ppt_w"/>
                                          </p:val>
                                        </p:tav>
                                      </p:tavLst>
                                    </p:anim>
                                    <p:anim calcmode="lin" valueType="num">
                                      <p:cBhvr>
                                        <p:cTn id="164" dur="500" fill="hold"/>
                                        <p:tgtEl>
                                          <p:spTgt spid="43"/>
                                        </p:tgtEl>
                                        <p:attrNameLst>
                                          <p:attrName>ppt_h</p:attrName>
                                        </p:attrNameLst>
                                      </p:cBhvr>
                                      <p:tavLst>
                                        <p:tav tm="0">
                                          <p:val>
                                            <p:fltVal val="0"/>
                                          </p:val>
                                        </p:tav>
                                        <p:tav tm="100000">
                                          <p:val>
                                            <p:strVal val="#ppt_h"/>
                                          </p:val>
                                        </p:tav>
                                      </p:tavLst>
                                    </p:anim>
                                    <p:animEffect transition="in" filter="fade">
                                      <p:cBhvr>
                                        <p:cTn id="165" dur="500"/>
                                        <p:tgtEl>
                                          <p:spTgt spid="43"/>
                                        </p:tgtEl>
                                      </p:cBhvr>
                                    </p:animEffect>
                                  </p:childTnLst>
                                </p:cTn>
                              </p:par>
                            </p:childTnLst>
                          </p:cTn>
                        </p:par>
                        <p:par>
                          <p:cTn id="166" fill="hold">
                            <p:stCondLst>
                              <p:cond delay="10000"/>
                            </p:stCondLst>
                            <p:childTnLst>
                              <p:par>
                                <p:cTn id="167" presetID="42" presetClass="entr" presetSubtype="0" fill="hold" grpId="0" nodeType="afterEffect">
                                  <p:stCondLst>
                                    <p:cond delay="0"/>
                                  </p:stCondLst>
                                  <p:childTnLst>
                                    <p:set>
                                      <p:cBhvr>
                                        <p:cTn id="168" dur="1" fill="hold">
                                          <p:stCondLst>
                                            <p:cond delay="0"/>
                                          </p:stCondLst>
                                        </p:cTn>
                                        <p:tgtEl>
                                          <p:spTgt spid="59"/>
                                        </p:tgtEl>
                                        <p:attrNameLst>
                                          <p:attrName>style.visibility</p:attrName>
                                        </p:attrNameLst>
                                      </p:cBhvr>
                                      <p:to>
                                        <p:strVal val="visible"/>
                                      </p:to>
                                    </p:set>
                                    <p:animEffect transition="in" filter="fade">
                                      <p:cBhvr>
                                        <p:cTn id="169" dur="1000"/>
                                        <p:tgtEl>
                                          <p:spTgt spid="59"/>
                                        </p:tgtEl>
                                      </p:cBhvr>
                                    </p:animEffect>
                                    <p:anim calcmode="lin" valueType="num">
                                      <p:cBhvr>
                                        <p:cTn id="170" dur="1000" fill="hold"/>
                                        <p:tgtEl>
                                          <p:spTgt spid="59"/>
                                        </p:tgtEl>
                                        <p:attrNameLst>
                                          <p:attrName>ppt_x</p:attrName>
                                        </p:attrNameLst>
                                      </p:cBhvr>
                                      <p:tavLst>
                                        <p:tav tm="0">
                                          <p:val>
                                            <p:strVal val="#ppt_x"/>
                                          </p:val>
                                        </p:tav>
                                        <p:tav tm="100000">
                                          <p:val>
                                            <p:strVal val="#ppt_x"/>
                                          </p:val>
                                        </p:tav>
                                      </p:tavLst>
                                    </p:anim>
                                    <p:anim calcmode="lin" valueType="num">
                                      <p:cBhvr>
                                        <p:cTn id="171" dur="1000" fill="hold"/>
                                        <p:tgtEl>
                                          <p:spTgt spid="59"/>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52"/>
                                        </p:tgtEl>
                                        <p:attrNameLst>
                                          <p:attrName>style.visibility</p:attrName>
                                        </p:attrNameLst>
                                      </p:cBhvr>
                                      <p:to>
                                        <p:strVal val="visible"/>
                                      </p:to>
                                    </p:set>
                                    <p:animEffect transition="in" filter="fade">
                                      <p:cBhvr>
                                        <p:cTn id="174" dur="1000"/>
                                        <p:tgtEl>
                                          <p:spTgt spid="52"/>
                                        </p:tgtEl>
                                      </p:cBhvr>
                                    </p:animEffect>
                                    <p:anim calcmode="lin" valueType="num">
                                      <p:cBhvr>
                                        <p:cTn id="175" dur="1000" fill="hold"/>
                                        <p:tgtEl>
                                          <p:spTgt spid="52"/>
                                        </p:tgtEl>
                                        <p:attrNameLst>
                                          <p:attrName>ppt_x</p:attrName>
                                        </p:attrNameLst>
                                      </p:cBhvr>
                                      <p:tavLst>
                                        <p:tav tm="0">
                                          <p:val>
                                            <p:strVal val="#ppt_x"/>
                                          </p:val>
                                        </p:tav>
                                        <p:tav tm="100000">
                                          <p:val>
                                            <p:strVal val="#ppt_x"/>
                                          </p:val>
                                        </p:tav>
                                      </p:tavLst>
                                    </p:anim>
                                    <p:anim calcmode="lin" valueType="num">
                                      <p:cBhvr>
                                        <p:cTn id="176" dur="1000" fill="hold"/>
                                        <p:tgtEl>
                                          <p:spTgt spid="52"/>
                                        </p:tgtEl>
                                        <p:attrNameLst>
                                          <p:attrName>ppt_y</p:attrName>
                                        </p:attrNameLst>
                                      </p:cBhvr>
                                      <p:tavLst>
                                        <p:tav tm="0">
                                          <p:val>
                                            <p:strVal val="#ppt_y+.1"/>
                                          </p:val>
                                        </p:tav>
                                        <p:tav tm="100000">
                                          <p:val>
                                            <p:strVal val="#ppt_y"/>
                                          </p:val>
                                        </p:tav>
                                      </p:tavLst>
                                    </p:anim>
                                  </p:childTnLst>
                                </p:cTn>
                              </p:par>
                            </p:childTnLst>
                          </p:cTn>
                        </p:par>
                        <p:par>
                          <p:cTn id="177" fill="hold">
                            <p:stCondLst>
                              <p:cond delay="11000"/>
                            </p:stCondLst>
                            <p:childTnLst>
                              <p:par>
                                <p:cTn id="178" presetID="53" presetClass="entr" presetSubtype="528" fill="hold" grpId="0" nodeType="afterEffect">
                                  <p:stCondLst>
                                    <p:cond delay="0"/>
                                  </p:stCondLst>
                                  <p:childTnLst>
                                    <p:set>
                                      <p:cBhvr>
                                        <p:cTn id="179" dur="1" fill="hold">
                                          <p:stCondLst>
                                            <p:cond delay="0"/>
                                          </p:stCondLst>
                                        </p:cTn>
                                        <p:tgtEl>
                                          <p:spTgt spid="34"/>
                                        </p:tgtEl>
                                        <p:attrNameLst>
                                          <p:attrName>style.visibility</p:attrName>
                                        </p:attrNameLst>
                                      </p:cBhvr>
                                      <p:to>
                                        <p:strVal val="visible"/>
                                      </p:to>
                                    </p:set>
                                    <p:anim calcmode="lin" valueType="num">
                                      <p:cBhvr>
                                        <p:cTn id="180" dur="500" fill="hold"/>
                                        <p:tgtEl>
                                          <p:spTgt spid="34"/>
                                        </p:tgtEl>
                                        <p:attrNameLst>
                                          <p:attrName>ppt_w</p:attrName>
                                        </p:attrNameLst>
                                      </p:cBhvr>
                                      <p:tavLst>
                                        <p:tav tm="0">
                                          <p:val>
                                            <p:fltVal val="0"/>
                                          </p:val>
                                        </p:tav>
                                        <p:tav tm="100000">
                                          <p:val>
                                            <p:strVal val="#ppt_w"/>
                                          </p:val>
                                        </p:tav>
                                      </p:tavLst>
                                    </p:anim>
                                    <p:anim calcmode="lin" valueType="num">
                                      <p:cBhvr>
                                        <p:cTn id="181" dur="500" fill="hold"/>
                                        <p:tgtEl>
                                          <p:spTgt spid="34"/>
                                        </p:tgtEl>
                                        <p:attrNameLst>
                                          <p:attrName>ppt_h</p:attrName>
                                        </p:attrNameLst>
                                      </p:cBhvr>
                                      <p:tavLst>
                                        <p:tav tm="0">
                                          <p:val>
                                            <p:fltVal val="0"/>
                                          </p:val>
                                        </p:tav>
                                        <p:tav tm="100000">
                                          <p:val>
                                            <p:strVal val="#ppt_h"/>
                                          </p:val>
                                        </p:tav>
                                      </p:tavLst>
                                    </p:anim>
                                    <p:animEffect transition="in" filter="fade">
                                      <p:cBhvr>
                                        <p:cTn id="182" dur="500"/>
                                        <p:tgtEl>
                                          <p:spTgt spid="34"/>
                                        </p:tgtEl>
                                      </p:cBhvr>
                                    </p:animEffect>
                                    <p:anim calcmode="lin" valueType="num">
                                      <p:cBhvr>
                                        <p:cTn id="183" dur="500" fill="hold"/>
                                        <p:tgtEl>
                                          <p:spTgt spid="34"/>
                                        </p:tgtEl>
                                        <p:attrNameLst>
                                          <p:attrName>ppt_x</p:attrName>
                                        </p:attrNameLst>
                                      </p:cBhvr>
                                      <p:tavLst>
                                        <p:tav tm="0">
                                          <p:val>
                                            <p:fltVal val="0.5"/>
                                          </p:val>
                                        </p:tav>
                                        <p:tav tm="100000">
                                          <p:val>
                                            <p:strVal val="#ppt_x"/>
                                          </p:val>
                                        </p:tav>
                                      </p:tavLst>
                                    </p:anim>
                                    <p:anim calcmode="lin" valueType="num">
                                      <p:cBhvr>
                                        <p:cTn id="184" dur="500" fill="hold"/>
                                        <p:tgtEl>
                                          <p:spTgt spid="34"/>
                                        </p:tgtEl>
                                        <p:attrNameLst>
                                          <p:attrName>ppt_y</p:attrName>
                                        </p:attrNameLst>
                                      </p:cBhvr>
                                      <p:tavLst>
                                        <p:tav tm="0">
                                          <p:val>
                                            <p:fltVal val="0.5"/>
                                          </p:val>
                                        </p:tav>
                                        <p:tav tm="100000">
                                          <p:val>
                                            <p:strVal val="#ppt_y"/>
                                          </p:val>
                                        </p:tav>
                                      </p:tavLst>
                                    </p:anim>
                                  </p:childTnLst>
                                </p:cTn>
                              </p:par>
                              <p:par>
                                <p:cTn id="185" presetID="53" presetClass="entr" presetSubtype="528" fill="hold" grpId="0" nodeType="withEffect">
                                  <p:stCondLst>
                                    <p:cond delay="0"/>
                                  </p:stCondLst>
                                  <p:childTnLst>
                                    <p:set>
                                      <p:cBhvr>
                                        <p:cTn id="186" dur="1" fill="hold">
                                          <p:stCondLst>
                                            <p:cond delay="0"/>
                                          </p:stCondLst>
                                        </p:cTn>
                                        <p:tgtEl>
                                          <p:spTgt spid="27"/>
                                        </p:tgtEl>
                                        <p:attrNameLst>
                                          <p:attrName>style.visibility</p:attrName>
                                        </p:attrNameLst>
                                      </p:cBhvr>
                                      <p:to>
                                        <p:strVal val="visible"/>
                                      </p:to>
                                    </p:set>
                                    <p:anim calcmode="lin" valueType="num">
                                      <p:cBhvr>
                                        <p:cTn id="187" dur="500" fill="hold"/>
                                        <p:tgtEl>
                                          <p:spTgt spid="27"/>
                                        </p:tgtEl>
                                        <p:attrNameLst>
                                          <p:attrName>ppt_w</p:attrName>
                                        </p:attrNameLst>
                                      </p:cBhvr>
                                      <p:tavLst>
                                        <p:tav tm="0">
                                          <p:val>
                                            <p:fltVal val="0"/>
                                          </p:val>
                                        </p:tav>
                                        <p:tav tm="100000">
                                          <p:val>
                                            <p:strVal val="#ppt_w"/>
                                          </p:val>
                                        </p:tav>
                                      </p:tavLst>
                                    </p:anim>
                                    <p:anim calcmode="lin" valueType="num">
                                      <p:cBhvr>
                                        <p:cTn id="188" dur="500" fill="hold"/>
                                        <p:tgtEl>
                                          <p:spTgt spid="27"/>
                                        </p:tgtEl>
                                        <p:attrNameLst>
                                          <p:attrName>ppt_h</p:attrName>
                                        </p:attrNameLst>
                                      </p:cBhvr>
                                      <p:tavLst>
                                        <p:tav tm="0">
                                          <p:val>
                                            <p:fltVal val="0"/>
                                          </p:val>
                                        </p:tav>
                                        <p:tav tm="100000">
                                          <p:val>
                                            <p:strVal val="#ppt_h"/>
                                          </p:val>
                                        </p:tav>
                                      </p:tavLst>
                                    </p:anim>
                                    <p:animEffect transition="in" filter="fade">
                                      <p:cBhvr>
                                        <p:cTn id="189" dur="500"/>
                                        <p:tgtEl>
                                          <p:spTgt spid="27"/>
                                        </p:tgtEl>
                                      </p:cBhvr>
                                    </p:animEffect>
                                    <p:anim calcmode="lin" valueType="num">
                                      <p:cBhvr>
                                        <p:cTn id="190" dur="500" fill="hold"/>
                                        <p:tgtEl>
                                          <p:spTgt spid="27"/>
                                        </p:tgtEl>
                                        <p:attrNameLst>
                                          <p:attrName>ppt_x</p:attrName>
                                        </p:attrNameLst>
                                      </p:cBhvr>
                                      <p:tavLst>
                                        <p:tav tm="0">
                                          <p:val>
                                            <p:fltVal val="0.5"/>
                                          </p:val>
                                        </p:tav>
                                        <p:tav tm="100000">
                                          <p:val>
                                            <p:strVal val="#ppt_x"/>
                                          </p:val>
                                        </p:tav>
                                      </p:tavLst>
                                    </p:anim>
                                    <p:anim calcmode="lin" valueType="num">
                                      <p:cBhvr>
                                        <p:cTn id="191" dur="500" fill="hold"/>
                                        <p:tgtEl>
                                          <p:spTgt spid="27"/>
                                        </p:tgtEl>
                                        <p:attrNameLst>
                                          <p:attrName>ppt_y</p:attrName>
                                        </p:attrNameLst>
                                      </p:cBhvr>
                                      <p:tavLst>
                                        <p:tav tm="0">
                                          <p:val>
                                            <p:fltVal val="0.5"/>
                                          </p:val>
                                        </p:tav>
                                        <p:tav tm="100000">
                                          <p:val>
                                            <p:strVal val="#ppt_y"/>
                                          </p:val>
                                        </p:tav>
                                      </p:tavLst>
                                    </p:anim>
                                  </p:childTnLst>
                                </p:cTn>
                              </p:par>
                            </p:childTnLst>
                          </p:cTn>
                        </p:par>
                        <p:par>
                          <p:cTn id="192" fill="hold">
                            <p:stCondLst>
                              <p:cond delay="11500"/>
                            </p:stCondLst>
                            <p:childTnLst>
                              <p:par>
                                <p:cTn id="193" presetID="53" presetClass="entr" presetSubtype="16" fill="hold" grpId="0" nodeType="afterEffect">
                                  <p:stCondLst>
                                    <p:cond delay="0"/>
                                  </p:stCondLst>
                                  <p:childTnLst>
                                    <p:set>
                                      <p:cBhvr>
                                        <p:cTn id="194" dur="1" fill="hold">
                                          <p:stCondLst>
                                            <p:cond delay="0"/>
                                          </p:stCondLst>
                                        </p:cTn>
                                        <p:tgtEl>
                                          <p:spTgt spid="42"/>
                                        </p:tgtEl>
                                        <p:attrNameLst>
                                          <p:attrName>style.visibility</p:attrName>
                                        </p:attrNameLst>
                                      </p:cBhvr>
                                      <p:to>
                                        <p:strVal val="visible"/>
                                      </p:to>
                                    </p:set>
                                    <p:anim calcmode="lin" valueType="num">
                                      <p:cBhvr>
                                        <p:cTn id="195" dur="500" fill="hold"/>
                                        <p:tgtEl>
                                          <p:spTgt spid="42"/>
                                        </p:tgtEl>
                                        <p:attrNameLst>
                                          <p:attrName>ppt_w</p:attrName>
                                        </p:attrNameLst>
                                      </p:cBhvr>
                                      <p:tavLst>
                                        <p:tav tm="0">
                                          <p:val>
                                            <p:fltVal val="0"/>
                                          </p:val>
                                        </p:tav>
                                        <p:tav tm="100000">
                                          <p:val>
                                            <p:strVal val="#ppt_w"/>
                                          </p:val>
                                        </p:tav>
                                      </p:tavLst>
                                    </p:anim>
                                    <p:anim calcmode="lin" valueType="num">
                                      <p:cBhvr>
                                        <p:cTn id="196" dur="500" fill="hold"/>
                                        <p:tgtEl>
                                          <p:spTgt spid="42"/>
                                        </p:tgtEl>
                                        <p:attrNameLst>
                                          <p:attrName>ppt_h</p:attrName>
                                        </p:attrNameLst>
                                      </p:cBhvr>
                                      <p:tavLst>
                                        <p:tav tm="0">
                                          <p:val>
                                            <p:fltVal val="0"/>
                                          </p:val>
                                        </p:tav>
                                        <p:tav tm="100000">
                                          <p:val>
                                            <p:strVal val="#ppt_h"/>
                                          </p:val>
                                        </p:tav>
                                      </p:tavLst>
                                    </p:anim>
                                    <p:animEffect transition="in" filter="fade">
                                      <p:cBhvr>
                                        <p:cTn id="197" dur="500"/>
                                        <p:tgtEl>
                                          <p:spTgt spid="42"/>
                                        </p:tgtEl>
                                      </p:cBhvr>
                                    </p:animEffect>
                                  </p:childTnLst>
                                </p:cTn>
                              </p:par>
                            </p:childTnLst>
                          </p:cTn>
                        </p:par>
                        <p:par>
                          <p:cTn id="198" fill="hold">
                            <p:stCondLst>
                              <p:cond delay="12000"/>
                            </p:stCondLst>
                            <p:childTnLst>
                              <p:par>
                                <p:cTn id="199" presetID="42" presetClass="entr" presetSubtype="0" fill="hold" grpId="0" nodeType="afterEffect">
                                  <p:stCondLst>
                                    <p:cond delay="0"/>
                                  </p:stCondLst>
                                  <p:childTnLst>
                                    <p:set>
                                      <p:cBhvr>
                                        <p:cTn id="200" dur="1" fill="hold">
                                          <p:stCondLst>
                                            <p:cond delay="0"/>
                                          </p:stCondLst>
                                        </p:cTn>
                                        <p:tgtEl>
                                          <p:spTgt spid="61"/>
                                        </p:tgtEl>
                                        <p:attrNameLst>
                                          <p:attrName>style.visibility</p:attrName>
                                        </p:attrNameLst>
                                      </p:cBhvr>
                                      <p:to>
                                        <p:strVal val="visible"/>
                                      </p:to>
                                    </p:set>
                                    <p:animEffect transition="in" filter="fade">
                                      <p:cBhvr>
                                        <p:cTn id="201" dur="1000"/>
                                        <p:tgtEl>
                                          <p:spTgt spid="61"/>
                                        </p:tgtEl>
                                      </p:cBhvr>
                                    </p:animEffect>
                                    <p:anim calcmode="lin" valueType="num">
                                      <p:cBhvr>
                                        <p:cTn id="202" dur="1000" fill="hold"/>
                                        <p:tgtEl>
                                          <p:spTgt spid="61"/>
                                        </p:tgtEl>
                                        <p:attrNameLst>
                                          <p:attrName>ppt_x</p:attrName>
                                        </p:attrNameLst>
                                      </p:cBhvr>
                                      <p:tavLst>
                                        <p:tav tm="0">
                                          <p:val>
                                            <p:strVal val="#ppt_x"/>
                                          </p:val>
                                        </p:tav>
                                        <p:tav tm="100000">
                                          <p:val>
                                            <p:strVal val="#ppt_x"/>
                                          </p:val>
                                        </p:tav>
                                      </p:tavLst>
                                    </p:anim>
                                    <p:anim calcmode="lin" valueType="num">
                                      <p:cBhvr>
                                        <p:cTn id="203" dur="1000" fill="hold"/>
                                        <p:tgtEl>
                                          <p:spTgt spid="61"/>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50"/>
                                        </p:tgtEl>
                                        <p:attrNameLst>
                                          <p:attrName>style.visibility</p:attrName>
                                        </p:attrNameLst>
                                      </p:cBhvr>
                                      <p:to>
                                        <p:strVal val="visible"/>
                                      </p:to>
                                    </p:set>
                                    <p:animEffect transition="in" filter="fade">
                                      <p:cBhvr>
                                        <p:cTn id="206" dur="1000"/>
                                        <p:tgtEl>
                                          <p:spTgt spid="50"/>
                                        </p:tgtEl>
                                      </p:cBhvr>
                                    </p:animEffect>
                                    <p:anim calcmode="lin" valueType="num">
                                      <p:cBhvr>
                                        <p:cTn id="207" dur="1000" fill="hold"/>
                                        <p:tgtEl>
                                          <p:spTgt spid="50"/>
                                        </p:tgtEl>
                                        <p:attrNameLst>
                                          <p:attrName>ppt_x</p:attrName>
                                        </p:attrNameLst>
                                      </p:cBhvr>
                                      <p:tavLst>
                                        <p:tav tm="0">
                                          <p:val>
                                            <p:strVal val="#ppt_x"/>
                                          </p:val>
                                        </p:tav>
                                        <p:tav tm="100000">
                                          <p:val>
                                            <p:strVal val="#ppt_x"/>
                                          </p:val>
                                        </p:tav>
                                      </p:tavLst>
                                    </p:anim>
                                    <p:anim calcmode="lin" valueType="num">
                                      <p:cBhvr>
                                        <p:cTn id="208" dur="1000" fill="hold"/>
                                        <p:tgtEl>
                                          <p:spTgt spid="50"/>
                                        </p:tgtEl>
                                        <p:attrNameLst>
                                          <p:attrName>ppt_y</p:attrName>
                                        </p:attrNameLst>
                                      </p:cBhvr>
                                      <p:tavLst>
                                        <p:tav tm="0">
                                          <p:val>
                                            <p:strVal val="#ppt_y+.1"/>
                                          </p:val>
                                        </p:tav>
                                        <p:tav tm="100000">
                                          <p:val>
                                            <p:strVal val="#ppt_y"/>
                                          </p:val>
                                        </p:tav>
                                      </p:tavLst>
                                    </p:anim>
                                  </p:childTnLst>
                                </p:cTn>
                              </p:par>
                            </p:childTnLst>
                          </p:cTn>
                        </p:par>
                        <p:par>
                          <p:cTn id="209" fill="hold">
                            <p:stCondLst>
                              <p:cond delay="13000"/>
                            </p:stCondLst>
                            <p:childTnLst>
                              <p:par>
                                <p:cTn id="210" presetID="53" presetClass="entr" presetSubtype="528" fill="hold" grpId="0" nodeType="afterEffect">
                                  <p:stCondLst>
                                    <p:cond delay="0"/>
                                  </p:stCondLst>
                                  <p:childTnLst>
                                    <p:set>
                                      <p:cBhvr>
                                        <p:cTn id="211" dur="1" fill="hold">
                                          <p:stCondLst>
                                            <p:cond delay="0"/>
                                          </p:stCondLst>
                                        </p:cTn>
                                        <p:tgtEl>
                                          <p:spTgt spid="36"/>
                                        </p:tgtEl>
                                        <p:attrNameLst>
                                          <p:attrName>style.visibility</p:attrName>
                                        </p:attrNameLst>
                                      </p:cBhvr>
                                      <p:to>
                                        <p:strVal val="visible"/>
                                      </p:to>
                                    </p:set>
                                    <p:anim calcmode="lin" valueType="num">
                                      <p:cBhvr>
                                        <p:cTn id="212" dur="500" fill="hold"/>
                                        <p:tgtEl>
                                          <p:spTgt spid="36"/>
                                        </p:tgtEl>
                                        <p:attrNameLst>
                                          <p:attrName>ppt_w</p:attrName>
                                        </p:attrNameLst>
                                      </p:cBhvr>
                                      <p:tavLst>
                                        <p:tav tm="0">
                                          <p:val>
                                            <p:fltVal val="0"/>
                                          </p:val>
                                        </p:tav>
                                        <p:tav tm="100000">
                                          <p:val>
                                            <p:strVal val="#ppt_w"/>
                                          </p:val>
                                        </p:tav>
                                      </p:tavLst>
                                    </p:anim>
                                    <p:anim calcmode="lin" valueType="num">
                                      <p:cBhvr>
                                        <p:cTn id="213" dur="500" fill="hold"/>
                                        <p:tgtEl>
                                          <p:spTgt spid="36"/>
                                        </p:tgtEl>
                                        <p:attrNameLst>
                                          <p:attrName>ppt_h</p:attrName>
                                        </p:attrNameLst>
                                      </p:cBhvr>
                                      <p:tavLst>
                                        <p:tav tm="0">
                                          <p:val>
                                            <p:fltVal val="0"/>
                                          </p:val>
                                        </p:tav>
                                        <p:tav tm="100000">
                                          <p:val>
                                            <p:strVal val="#ppt_h"/>
                                          </p:val>
                                        </p:tav>
                                      </p:tavLst>
                                    </p:anim>
                                    <p:animEffect transition="in" filter="fade">
                                      <p:cBhvr>
                                        <p:cTn id="214" dur="500"/>
                                        <p:tgtEl>
                                          <p:spTgt spid="36"/>
                                        </p:tgtEl>
                                      </p:cBhvr>
                                    </p:animEffect>
                                    <p:anim calcmode="lin" valueType="num">
                                      <p:cBhvr>
                                        <p:cTn id="215" dur="500" fill="hold"/>
                                        <p:tgtEl>
                                          <p:spTgt spid="36"/>
                                        </p:tgtEl>
                                        <p:attrNameLst>
                                          <p:attrName>ppt_x</p:attrName>
                                        </p:attrNameLst>
                                      </p:cBhvr>
                                      <p:tavLst>
                                        <p:tav tm="0">
                                          <p:val>
                                            <p:fltVal val="0.5"/>
                                          </p:val>
                                        </p:tav>
                                        <p:tav tm="100000">
                                          <p:val>
                                            <p:strVal val="#ppt_x"/>
                                          </p:val>
                                        </p:tav>
                                      </p:tavLst>
                                    </p:anim>
                                    <p:anim calcmode="lin" valueType="num">
                                      <p:cBhvr>
                                        <p:cTn id="216" dur="500" fill="hold"/>
                                        <p:tgtEl>
                                          <p:spTgt spid="36"/>
                                        </p:tgtEl>
                                        <p:attrNameLst>
                                          <p:attrName>ppt_y</p:attrName>
                                        </p:attrNameLst>
                                      </p:cBhvr>
                                      <p:tavLst>
                                        <p:tav tm="0">
                                          <p:val>
                                            <p:fltVal val="0.5"/>
                                          </p:val>
                                        </p:tav>
                                        <p:tav tm="100000">
                                          <p:val>
                                            <p:strVal val="#ppt_y"/>
                                          </p:val>
                                        </p:tav>
                                      </p:tavLst>
                                    </p:anim>
                                  </p:childTnLst>
                                </p:cTn>
                              </p:par>
                              <p:par>
                                <p:cTn id="217" presetID="53" presetClass="entr" presetSubtype="528" fill="hold" grpId="0" nodeType="withEffect">
                                  <p:stCondLst>
                                    <p:cond delay="0"/>
                                  </p:stCondLst>
                                  <p:childTnLst>
                                    <p:set>
                                      <p:cBhvr>
                                        <p:cTn id="218" dur="1" fill="hold">
                                          <p:stCondLst>
                                            <p:cond delay="0"/>
                                          </p:stCondLst>
                                        </p:cTn>
                                        <p:tgtEl>
                                          <p:spTgt spid="37"/>
                                        </p:tgtEl>
                                        <p:attrNameLst>
                                          <p:attrName>style.visibility</p:attrName>
                                        </p:attrNameLst>
                                      </p:cBhvr>
                                      <p:to>
                                        <p:strVal val="visible"/>
                                      </p:to>
                                    </p:set>
                                    <p:anim calcmode="lin" valueType="num">
                                      <p:cBhvr>
                                        <p:cTn id="219" dur="500" fill="hold"/>
                                        <p:tgtEl>
                                          <p:spTgt spid="37"/>
                                        </p:tgtEl>
                                        <p:attrNameLst>
                                          <p:attrName>ppt_w</p:attrName>
                                        </p:attrNameLst>
                                      </p:cBhvr>
                                      <p:tavLst>
                                        <p:tav tm="0">
                                          <p:val>
                                            <p:fltVal val="0"/>
                                          </p:val>
                                        </p:tav>
                                        <p:tav tm="100000">
                                          <p:val>
                                            <p:strVal val="#ppt_w"/>
                                          </p:val>
                                        </p:tav>
                                      </p:tavLst>
                                    </p:anim>
                                    <p:anim calcmode="lin" valueType="num">
                                      <p:cBhvr>
                                        <p:cTn id="220" dur="500" fill="hold"/>
                                        <p:tgtEl>
                                          <p:spTgt spid="37"/>
                                        </p:tgtEl>
                                        <p:attrNameLst>
                                          <p:attrName>ppt_h</p:attrName>
                                        </p:attrNameLst>
                                      </p:cBhvr>
                                      <p:tavLst>
                                        <p:tav tm="0">
                                          <p:val>
                                            <p:fltVal val="0"/>
                                          </p:val>
                                        </p:tav>
                                        <p:tav tm="100000">
                                          <p:val>
                                            <p:strVal val="#ppt_h"/>
                                          </p:val>
                                        </p:tav>
                                      </p:tavLst>
                                    </p:anim>
                                    <p:animEffect transition="in" filter="fade">
                                      <p:cBhvr>
                                        <p:cTn id="221" dur="500"/>
                                        <p:tgtEl>
                                          <p:spTgt spid="37"/>
                                        </p:tgtEl>
                                      </p:cBhvr>
                                    </p:animEffect>
                                    <p:anim calcmode="lin" valueType="num">
                                      <p:cBhvr>
                                        <p:cTn id="222" dur="500" fill="hold"/>
                                        <p:tgtEl>
                                          <p:spTgt spid="37"/>
                                        </p:tgtEl>
                                        <p:attrNameLst>
                                          <p:attrName>ppt_x</p:attrName>
                                        </p:attrNameLst>
                                      </p:cBhvr>
                                      <p:tavLst>
                                        <p:tav tm="0">
                                          <p:val>
                                            <p:fltVal val="0.5"/>
                                          </p:val>
                                        </p:tav>
                                        <p:tav tm="100000">
                                          <p:val>
                                            <p:strVal val="#ppt_x"/>
                                          </p:val>
                                        </p:tav>
                                      </p:tavLst>
                                    </p:anim>
                                    <p:anim calcmode="lin" valueType="num">
                                      <p:cBhvr>
                                        <p:cTn id="223" dur="500" fill="hold"/>
                                        <p:tgtEl>
                                          <p:spTgt spid="37"/>
                                        </p:tgtEl>
                                        <p:attrNameLst>
                                          <p:attrName>ppt_y</p:attrName>
                                        </p:attrNameLst>
                                      </p:cBhvr>
                                      <p:tavLst>
                                        <p:tav tm="0">
                                          <p:val>
                                            <p:fltVal val="0.5"/>
                                          </p:val>
                                        </p:tav>
                                        <p:tav tm="100000">
                                          <p:val>
                                            <p:strVal val="#ppt_y"/>
                                          </p:val>
                                        </p:tav>
                                      </p:tavLst>
                                    </p:anim>
                                  </p:childTnLst>
                                </p:cTn>
                              </p:par>
                            </p:childTnLst>
                          </p:cTn>
                        </p:par>
                        <p:par>
                          <p:cTn id="224" fill="hold">
                            <p:stCondLst>
                              <p:cond delay="13500"/>
                            </p:stCondLst>
                            <p:childTnLst>
                              <p:par>
                                <p:cTn id="225" presetID="53" presetClass="entr" presetSubtype="16" fill="hold" grpId="0" nodeType="afterEffect">
                                  <p:stCondLst>
                                    <p:cond delay="0"/>
                                  </p:stCondLst>
                                  <p:childTnLst>
                                    <p:set>
                                      <p:cBhvr>
                                        <p:cTn id="226" dur="1" fill="hold">
                                          <p:stCondLst>
                                            <p:cond delay="0"/>
                                          </p:stCondLst>
                                        </p:cTn>
                                        <p:tgtEl>
                                          <p:spTgt spid="38"/>
                                        </p:tgtEl>
                                        <p:attrNameLst>
                                          <p:attrName>style.visibility</p:attrName>
                                        </p:attrNameLst>
                                      </p:cBhvr>
                                      <p:to>
                                        <p:strVal val="visible"/>
                                      </p:to>
                                    </p:set>
                                    <p:anim calcmode="lin" valueType="num">
                                      <p:cBhvr>
                                        <p:cTn id="227" dur="500" fill="hold"/>
                                        <p:tgtEl>
                                          <p:spTgt spid="38"/>
                                        </p:tgtEl>
                                        <p:attrNameLst>
                                          <p:attrName>ppt_w</p:attrName>
                                        </p:attrNameLst>
                                      </p:cBhvr>
                                      <p:tavLst>
                                        <p:tav tm="0">
                                          <p:val>
                                            <p:fltVal val="0"/>
                                          </p:val>
                                        </p:tav>
                                        <p:tav tm="100000">
                                          <p:val>
                                            <p:strVal val="#ppt_w"/>
                                          </p:val>
                                        </p:tav>
                                      </p:tavLst>
                                    </p:anim>
                                    <p:anim calcmode="lin" valueType="num">
                                      <p:cBhvr>
                                        <p:cTn id="228" dur="500" fill="hold"/>
                                        <p:tgtEl>
                                          <p:spTgt spid="38"/>
                                        </p:tgtEl>
                                        <p:attrNameLst>
                                          <p:attrName>ppt_h</p:attrName>
                                        </p:attrNameLst>
                                      </p:cBhvr>
                                      <p:tavLst>
                                        <p:tav tm="0">
                                          <p:val>
                                            <p:fltVal val="0"/>
                                          </p:val>
                                        </p:tav>
                                        <p:tav tm="100000">
                                          <p:val>
                                            <p:strVal val="#ppt_h"/>
                                          </p:val>
                                        </p:tav>
                                      </p:tavLst>
                                    </p:anim>
                                    <p:animEffect transition="in" filter="fade">
                                      <p:cBhvr>
                                        <p:cTn id="229" dur="500"/>
                                        <p:tgtEl>
                                          <p:spTgt spid="38"/>
                                        </p:tgtEl>
                                      </p:cBhvr>
                                    </p:animEffect>
                                  </p:childTnLst>
                                </p:cTn>
                              </p:par>
                            </p:childTnLst>
                          </p:cTn>
                        </p:par>
                        <p:par>
                          <p:cTn id="230" fill="hold">
                            <p:stCondLst>
                              <p:cond delay="14000"/>
                            </p:stCondLst>
                            <p:childTnLst>
                              <p:par>
                                <p:cTn id="231" presetID="42" presetClass="entr" presetSubtype="0" fill="hold" grpId="0" nodeType="afterEffect">
                                  <p:stCondLst>
                                    <p:cond delay="0"/>
                                  </p:stCondLst>
                                  <p:childTnLst>
                                    <p:set>
                                      <p:cBhvr>
                                        <p:cTn id="232" dur="1" fill="hold">
                                          <p:stCondLst>
                                            <p:cond delay="0"/>
                                          </p:stCondLst>
                                        </p:cTn>
                                        <p:tgtEl>
                                          <p:spTgt spid="46"/>
                                        </p:tgtEl>
                                        <p:attrNameLst>
                                          <p:attrName>style.visibility</p:attrName>
                                        </p:attrNameLst>
                                      </p:cBhvr>
                                      <p:to>
                                        <p:strVal val="visible"/>
                                      </p:to>
                                    </p:set>
                                    <p:animEffect transition="in" filter="fade">
                                      <p:cBhvr>
                                        <p:cTn id="233" dur="1000"/>
                                        <p:tgtEl>
                                          <p:spTgt spid="46"/>
                                        </p:tgtEl>
                                      </p:cBhvr>
                                    </p:animEffect>
                                    <p:anim calcmode="lin" valueType="num">
                                      <p:cBhvr>
                                        <p:cTn id="234" dur="1000" fill="hold"/>
                                        <p:tgtEl>
                                          <p:spTgt spid="46"/>
                                        </p:tgtEl>
                                        <p:attrNameLst>
                                          <p:attrName>ppt_x</p:attrName>
                                        </p:attrNameLst>
                                      </p:cBhvr>
                                      <p:tavLst>
                                        <p:tav tm="0">
                                          <p:val>
                                            <p:strVal val="#ppt_x"/>
                                          </p:val>
                                        </p:tav>
                                        <p:tav tm="100000">
                                          <p:val>
                                            <p:strVal val="#ppt_x"/>
                                          </p:val>
                                        </p:tav>
                                      </p:tavLst>
                                    </p:anim>
                                    <p:anim calcmode="lin" valueType="num">
                                      <p:cBhvr>
                                        <p:cTn id="235" dur="1000" fill="hold"/>
                                        <p:tgtEl>
                                          <p:spTgt spid="46"/>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45"/>
                                        </p:tgtEl>
                                        <p:attrNameLst>
                                          <p:attrName>style.visibility</p:attrName>
                                        </p:attrNameLst>
                                      </p:cBhvr>
                                      <p:to>
                                        <p:strVal val="visible"/>
                                      </p:to>
                                    </p:set>
                                    <p:animEffect transition="in" filter="fade">
                                      <p:cBhvr>
                                        <p:cTn id="238" dur="1000"/>
                                        <p:tgtEl>
                                          <p:spTgt spid="45"/>
                                        </p:tgtEl>
                                      </p:cBhvr>
                                    </p:animEffect>
                                    <p:anim calcmode="lin" valueType="num">
                                      <p:cBhvr>
                                        <p:cTn id="239" dur="1000" fill="hold"/>
                                        <p:tgtEl>
                                          <p:spTgt spid="45"/>
                                        </p:tgtEl>
                                        <p:attrNameLst>
                                          <p:attrName>ppt_x</p:attrName>
                                        </p:attrNameLst>
                                      </p:cBhvr>
                                      <p:tavLst>
                                        <p:tav tm="0">
                                          <p:val>
                                            <p:strVal val="#ppt_x"/>
                                          </p:val>
                                        </p:tav>
                                        <p:tav tm="100000">
                                          <p:val>
                                            <p:strVal val="#ppt_x"/>
                                          </p:val>
                                        </p:tav>
                                      </p:tavLst>
                                    </p:anim>
                                    <p:anim calcmode="lin" valueType="num">
                                      <p:cBhvr>
                                        <p:cTn id="240" dur="1000" fill="hold"/>
                                        <p:tgtEl>
                                          <p:spTgt spid="45"/>
                                        </p:tgtEl>
                                        <p:attrNameLst>
                                          <p:attrName>ppt_y</p:attrName>
                                        </p:attrNameLst>
                                      </p:cBhvr>
                                      <p:tavLst>
                                        <p:tav tm="0">
                                          <p:val>
                                            <p:strVal val="#ppt_y+.1"/>
                                          </p:val>
                                        </p:tav>
                                        <p:tav tm="100000">
                                          <p:val>
                                            <p:strVal val="#ppt_y"/>
                                          </p:val>
                                        </p:tav>
                                      </p:tavLst>
                                    </p:anim>
                                  </p:childTnLst>
                                </p:cTn>
                              </p:par>
                            </p:childTnLst>
                          </p:cTn>
                        </p:par>
                        <p:par>
                          <p:cTn id="241" fill="hold">
                            <p:stCondLst>
                              <p:cond delay="15000"/>
                            </p:stCondLst>
                            <p:childTnLst>
                              <p:par>
                                <p:cTn id="242" presetID="53" presetClass="entr" presetSubtype="528" fill="hold" grpId="0" nodeType="afterEffect">
                                  <p:stCondLst>
                                    <p:cond delay="0"/>
                                  </p:stCondLst>
                                  <p:childTnLst>
                                    <p:set>
                                      <p:cBhvr>
                                        <p:cTn id="243" dur="1" fill="hold">
                                          <p:stCondLst>
                                            <p:cond delay="0"/>
                                          </p:stCondLst>
                                        </p:cTn>
                                        <p:tgtEl>
                                          <p:spTgt spid="47"/>
                                        </p:tgtEl>
                                        <p:attrNameLst>
                                          <p:attrName>style.visibility</p:attrName>
                                        </p:attrNameLst>
                                      </p:cBhvr>
                                      <p:to>
                                        <p:strVal val="visible"/>
                                      </p:to>
                                    </p:set>
                                    <p:anim calcmode="lin" valueType="num">
                                      <p:cBhvr>
                                        <p:cTn id="244" dur="500" fill="hold"/>
                                        <p:tgtEl>
                                          <p:spTgt spid="47"/>
                                        </p:tgtEl>
                                        <p:attrNameLst>
                                          <p:attrName>ppt_w</p:attrName>
                                        </p:attrNameLst>
                                      </p:cBhvr>
                                      <p:tavLst>
                                        <p:tav tm="0">
                                          <p:val>
                                            <p:fltVal val="0"/>
                                          </p:val>
                                        </p:tav>
                                        <p:tav tm="100000">
                                          <p:val>
                                            <p:strVal val="#ppt_w"/>
                                          </p:val>
                                        </p:tav>
                                      </p:tavLst>
                                    </p:anim>
                                    <p:anim calcmode="lin" valueType="num">
                                      <p:cBhvr>
                                        <p:cTn id="245" dur="500" fill="hold"/>
                                        <p:tgtEl>
                                          <p:spTgt spid="47"/>
                                        </p:tgtEl>
                                        <p:attrNameLst>
                                          <p:attrName>ppt_h</p:attrName>
                                        </p:attrNameLst>
                                      </p:cBhvr>
                                      <p:tavLst>
                                        <p:tav tm="0">
                                          <p:val>
                                            <p:fltVal val="0"/>
                                          </p:val>
                                        </p:tav>
                                        <p:tav tm="100000">
                                          <p:val>
                                            <p:strVal val="#ppt_h"/>
                                          </p:val>
                                        </p:tav>
                                      </p:tavLst>
                                    </p:anim>
                                    <p:animEffect transition="in" filter="fade">
                                      <p:cBhvr>
                                        <p:cTn id="246" dur="500"/>
                                        <p:tgtEl>
                                          <p:spTgt spid="47"/>
                                        </p:tgtEl>
                                      </p:cBhvr>
                                    </p:animEffect>
                                    <p:anim calcmode="lin" valueType="num">
                                      <p:cBhvr>
                                        <p:cTn id="247" dur="500" fill="hold"/>
                                        <p:tgtEl>
                                          <p:spTgt spid="47"/>
                                        </p:tgtEl>
                                        <p:attrNameLst>
                                          <p:attrName>ppt_x</p:attrName>
                                        </p:attrNameLst>
                                      </p:cBhvr>
                                      <p:tavLst>
                                        <p:tav tm="0">
                                          <p:val>
                                            <p:fltVal val="0.5"/>
                                          </p:val>
                                        </p:tav>
                                        <p:tav tm="100000">
                                          <p:val>
                                            <p:strVal val="#ppt_x"/>
                                          </p:val>
                                        </p:tav>
                                      </p:tavLst>
                                    </p:anim>
                                    <p:anim calcmode="lin" valueType="num">
                                      <p:cBhvr>
                                        <p:cTn id="248" dur="500" fill="hold"/>
                                        <p:tgtEl>
                                          <p:spTgt spid="47"/>
                                        </p:tgtEl>
                                        <p:attrNameLst>
                                          <p:attrName>ppt_y</p:attrName>
                                        </p:attrNameLst>
                                      </p:cBhvr>
                                      <p:tavLst>
                                        <p:tav tm="0">
                                          <p:val>
                                            <p:fltVal val="0.5"/>
                                          </p:val>
                                        </p:tav>
                                        <p:tav tm="100000">
                                          <p:val>
                                            <p:strVal val="#ppt_y"/>
                                          </p:val>
                                        </p:tav>
                                      </p:tavLst>
                                    </p:anim>
                                  </p:childTnLst>
                                </p:cTn>
                              </p:par>
                              <p:par>
                                <p:cTn id="249" presetID="53" presetClass="entr" presetSubtype="528" fill="hold" grpId="0" nodeType="withEffect">
                                  <p:stCondLst>
                                    <p:cond delay="0"/>
                                  </p:stCondLst>
                                  <p:childTnLst>
                                    <p:set>
                                      <p:cBhvr>
                                        <p:cTn id="250" dur="1" fill="hold">
                                          <p:stCondLst>
                                            <p:cond delay="0"/>
                                          </p:stCondLst>
                                        </p:cTn>
                                        <p:tgtEl>
                                          <p:spTgt spid="48"/>
                                        </p:tgtEl>
                                        <p:attrNameLst>
                                          <p:attrName>style.visibility</p:attrName>
                                        </p:attrNameLst>
                                      </p:cBhvr>
                                      <p:to>
                                        <p:strVal val="visible"/>
                                      </p:to>
                                    </p:set>
                                    <p:anim calcmode="lin" valueType="num">
                                      <p:cBhvr>
                                        <p:cTn id="251" dur="500" fill="hold"/>
                                        <p:tgtEl>
                                          <p:spTgt spid="48"/>
                                        </p:tgtEl>
                                        <p:attrNameLst>
                                          <p:attrName>ppt_w</p:attrName>
                                        </p:attrNameLst>
                                      </p:cBhvr>
                                      <p:tavLst>
                                        <p:tav tm="0">
                                          <p:val>
                                            <p:fltVal val="0"/>
                                          </p:val>
                                        </p:tav>
                                        <p:tav tm="100000">
                                          <p:val>
                                            <p:strVal val="#ppt_w"/>
                                          </p:val>
                                        </p:tav>
                                      </p:tavLst>
                                    </p:anim>
                                    <p:anim calcmode="lin" valueType="num">
                                      <p:cBhvr>
                                        <p:cTn id="252" dur="500" fill="hold"/>
                                        <p:tgtEl>
                                          <p:spTgt spid="48"/>
                                        </p:tgtEl>
                                        <p:attrNameLst>
                                          <p:attrName>ppt_h</p:attrName>
                                        </p:attrNameLst>
                                      </p:cBhvr>
                                      <p:tavLst>
                                        <p:tav tm="0">
                                          <p:val>
                                            <p:fltVal val="0"/>
                                          </p:val>
                                        </p:tav>
                                        <p:tav tm="100000">
                                          <p:val>
                                            <p:strVal val="#ppt_h"/>
                                          </p:val>
                                        </p:tav>
                                      </p:tavLst>
                                    </p:anim>
                                    <p:animEffect transition="in" filter="fade">
                                      <p:cBhvr>
                                        <p:cTn id="253" dur="500"/>
                                        <p:tgtEl>
                                          <p:spTgt spid="48"/>
                                        </p:tgtEl>
                                      </p:cBhvr>
                                    </p:animEffect>
                                    <p:anim calcmode="lin" valueType="num">
                                      <p:cBhvr>
                                        <p:cTn id="254" dur="500" fill="hold"/>
                                        <p:tgtEl>
                                          <p:spTgt spid="48"/>
                                        </p:tgtEl>
                                        <p:attrNameLst>
                                          <p:attrName>ppt_x</p:attrName>
                                        </p:attrNameLst>
                                      </p:cBhvr>
                                      <p:tavLst>
                                        <p:tav tm="0">
                                          <p:val>
                                            <p:fltVal val="0.5"/>
                                          </p:val>
                                        </p:tav>
                                        <p:tav tm="100000">
                                          <p:val>
                                            <p:strVal val="#ppt_x"/>
                                          </p:val>
                                        </p:tav>
                                      </p:tavLst>
                                    </p:anim>
                                    <p:anim calcmode="lin" valueType="num">
                                      <p:cBhvr>
                                        <p:cTn id="255" dur="500" fill="hold"/>
                                        <p:tgtEl>
                                          <p:spTgt spid="48"/>
                                        </p:tgtEl>
                                        <p:attrNameLst>
                                          <p:attrName>ppt_y</p:attrName>
                                        </p:attrNameLst>
                                      </p:cBhvr>
                                      <p:tavLst>
                                        <p:tav tm="0">
                                          <p:val>
                                            <p:fltVal val="0.5"/>
                                          </p:val>
                                        </p:tav>
                                        <p:tav tm="100000">
                                          <p:val>
                                            <p:strVal val="#ppt_y"/>
                                          </p:val>
                                        </p:tav>
                                      </p:tavLst>
                                    </p:anim>
                                  </p:childTnLst>
                                </p:cTn>
                              </p:par>
                            </p:childTnLst>
                          </p:cTn>
                        </p:par>
                        <p:par>
                          <p:cTn id="256" fill="hold">
                            <p:stCondLst>
                              <p:cond delay="15500"/>
                            </p:stCondLst>
                            <p:childTnLst>
                              <p:par>
                                <p:cTn id="257" presetID="53" presetClass="entr" presetSubtype="16" fill="hold" grpId="0" nodeType="afterEffect">
                                  <p:stCondLst>
                                    <p:cond delay="0"/>
                                  </p:stCondLst>
                                  <p:childTnLst>
                                    <p:set>
                                      <p:cBhvr>
                                        <p:cTn id="258" dur="1" fill="hold">
                                          <p:stCondLst>
                                            <p:cond delay="0"/>
                                          </p:stCondLst>
                                        </p:cTn>
                                        <p:tgtEl>
                                          <p:spTgt spid="53"/>
                                        </p:tgtEl>
                                        <p:attrNameLst>
                                          <p:attrName>style.visibility</p:attrName>
                                        </p:attrNameLst>
                                      </p:cBhvr>
                                      <p:to>
                                        <p:strVal val="visible"/>
                                      </p:to>
                                    </p:set>
                                    <p:anim calcmode="lin" valueType="num">
                                      <p:cBhvr>
                                        <p:cTn id="259" dur="500" fill="hold"/>
                                        <p:tgtEl>
                                          <p:spTgt spid="53"/>
                                        </p:tgtEl>
                                        <p:attrNameLst>
                                          <p:attrName>ppt_w</p:attrName>
                                        </p:attrNameLst>
                                      </p:cBhvr>
                                      <p:tavLst>
                                        <p:tav tm="0">
                                          <p:val>
                                            <p:fltVal val="0"/>
                                          </p:val>
                                        </p:tav>
                                        <p:tav tm="100000">
                                          <p:val>
                                            <p:strVal val="#ppt_w"/>
                                          </p:val>
                                        </p:tav>
                                      </p:tavLst>
                                    </p:anim>
                                    <p:anim calcmode="lin" valueType="num">
                                      <p:cBhvr>
                                        <p:cTn id="260" dur="500" fill="hold"/>
                                        <p:tgtEl>
                                          <p:spTgt spid="53"/>
                                        </p:tgtEl>
                                        <p:attrNameLst>
                                          <p:attrName>ppt_h</p:attrName>
                                        </p:attrNameLst>
                                      </p:cBhvr>
                                      <p:tavLst>
                                        <p:tav tm="0">
                                          <p:val>
                                            <p:fltVal val="0"/>
                                          </p:val>
                                        </p:tav>
                                        <p:tav tm="100000">
                                          <p:val>
                                            <p:strVal val="#ppt_h"/>
                                          </p:val>
                                        </p:tav>
                                      </p:tavLst>
                                    </p:anim>
                                    <p:animEffect transition="in" filter="fade">
                                      <p:cBhvr>
                                        <p:cTn id="261" dur="500"/>
                                        <p:tgtEl>
                                          <p:spTgt spid="53"/>
                                        </p:tgtEl>
                                      </p:cBhvr>
                                    </p:animEffect>
                                  </p:childTnLst>
                                </p:cTn>
                              </p:par>
                            </p:childTnLst>
                          </p:cTn>
                        </p:par>
                        <p:par>
                          <p:cTn id="262" fill="hold">
                            <p:stCondLst>
                              <p:cond delay="16000"/>
                            </p:stCondLst>
                            <p:childTnLst>
                              <p:par>
                                <p:cTn id="263" presetID="42" presetClass="entr" presetSubtype="0" fill="hold" grpId="0" nodeType="afterEffect">
                                  <p:stCondLst>
                                    <p:cond delay="0"/>
                                  </p:stCondLst>
                                  <p:childTnLst>
                                    <p:set>
                                      <p:cBhvr>
                                        <p:cTn id="264" dur="1" fill="hold">
                                          <p:stCondLst>
                                            <p:cond delay="0"/>
                                          </p:stCondLst>
                                        </p:cTn>
                                        <p:tgtEl>
                                          <p:spTgt spid="65"/>
                                        </p:tgtEl>
                                        <p:attrNameLst>
                                          <p:attrName>style.visibility</p:attrName>
                                        </p:attrNameLst>
                                      </p:cBhvr>
                                      <p:to>
                                        <p:strVal val="visible"/>
                                      </p:to>
                                    </p:set>
                                    <p:animEffect transition="in" filter="fade">
                                      <p:cBhvr>
                                        <p:cTn id="265" dur="1000"/>
                                        <p:tgtEl>
                                          <p:spTgt spid="65"/>
                                        </p:tgtEl>
                                      </p:cBhvr>
                                    </p:animEffect>
                                    <p:anim calcmode="lin" valueType="num">
                                      <p:cBhvr>
                                        <p:cTn id="266" dur="1000" fill="hold"/>
                                        <p:tgtEl>
                                          <p:spTgt spid="65"/>
                                        </p:tgtEl>
                                        <p:attrNameLst>
                                          <p:attrName>ppt_x</p:attrName>
                                        </p:attrNameLst>
                                      </p:cBhvr>
                                      <p:tavLst>
                                        <p:tav tm="0">
                                          <p:val>
                                            <p:strVal val="#ppt_x"/>
                                          </p:val>
                                        </p:tav>
                                        <p:tav tm="100000">
                                          <p:val>
                                            <p:strVal val="#ppt_x"/>
                                          </p:val>
                                        </p:tav>
                                      </p:tavLst>
                                    </p:anim>
                                    <p:anim calcmode="lin" valueType="num">
                                      <p:cBhvr>
                                        <p:cTn id="267" dur="1000" fill="hold"/>
                                        <p:tgtEl>
                                          <p:spTgt spid="65"/>
                                        </p:tgtEl>
                                        <p:attrNameLst>
                                          <p:attrName>ppt_y</p:attrName>
                                        </p:attrNameLst>
                                      </p:cBhvr>
                                      <p:tavLst>
                                        <p:tav tm="0">
                                          <p:val>
                                            <p:strVal val="#ppt_y+.1"/>
                                          </p:val>
                                        </p:tav>
                                        <p:tav tm="100000">
                                          <p:val>
                                            <p:strVal val="#ppt_y"/>
                                          </p:val>
                                        </p:tav>
                                      </p:tavLst>
                                    </p:anim>
                                  </p:childTnLst>
                                </p:cTn>
                              </p:par>
                              <p:par>
                                <p:cTn id="268" presetID="42" presetClass="entr" presetSubtype="0" fill="hold" grpId="0" nodeType="withEffect">
                                  <p:stCondLst>
                                    <p:cond delay="0"/>
                                  </p:stCondLst>
                                  <p:childTnLst>
                                    <p:set>
                                      <p:cBhvr>
                                        <p:cTn id="269" dur="1" fill="hold">
                                          <p:stCondLst>
                                            <p:cond delay="0"/>
                                          </p:stCondLst>
                                        </p:cTn>
                                        <p:tgtEl>
                                          <p:spTgt spid="54"/>
                                        </p:tgtEl>
                                        <p:attrNameLst>
                                          <p:attrName>style.visibility</p:attrName>
                                        </p:attrNameLst>
                                      </p:cBhvr>
                                      <p:to>
                                        <p:strVal val="visible"/>
                                      </p:to>
                                    </p:set>
                                    <p:animEffect transition="in" filter="fade">
                                      <p:cBhvr>
                                        <p:cTn id="270" dur="1000"/>
                                        <p:tgtEl>
                                          <p:spTgt spid="54"/>
                                        </p:tgtEl>
                                      </p:cBhvr>
                                    </p:animEffect>
                                    <p:anim calcmode="lin" valueType="num">
                                      <p:cBhvr>
                                        <p:cTn id="271" dur="1000" fill="hold"/>
                                        <p:tgtEl>
                                          <p:spTgt spid="54"/>
                                        </p:tgtEl>
                                        <p:attrNameLst>
                                          <p:attrName>ppt_x</p:attrName>
                                        </p:attrNameLst>
                                      </p:cBhvr>
                                      <p:tavLst>
                                        <p:tav tm="0">
                                          <p:val>
                                            <p:strVal val="#ppt_x"/>
                                          </p:val>
                                        </p:tav>
                                        <p:tav tm="100000">
                                          <p:val>
                                            <p:strVal val="#ppt_x"/>
                                          </p:val>
                                        </p:tav>
                                      </p:tavLst>
                                    </p:anim>
                                    <p:anim calcmode="lin" valueType="num">
                                      <p:cBhvr>
                                        <p:cTn id="272"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 grpId="0"/>
      <p:bldP spid="29" grpId="0" animBg="1"/>
      <p:bldP spid="30" grpId="0" animBg="1"/>
      <p:bldP spid="31" grpId="0" animBg="1"/>
      <p:bldP spid="32" grpId="0" animBg="1"/>
      <p:bldP spid="33" grpId="0" animBg="1"/>
      <p:bldP spid="34" grpId="0" animBg="1"/>
      <p:bldP spid="23" grpId="0" animBg="1"/>
      <p:bldP spid="24" grpId="0" animBg="1"/>
      <p:bldP spid="25" grpId="0" animBg="1"/>
      <p:bldP spid="26" grpId="0" animBg="1"/>
      <p:bldP spid="27" grpId="0" animBg="1"/>
      <p:bldP spid="28" grpId="0" animBg="1"/>
      <p:bldP spid="39" grpId="0" animBg="1"/>
      <p:bldP spid="40" grpId="0" animBg="1"/>
      <p:bldP spid="41" grpId="0" animBg="1"/>
      <p:bldP spid="42" grpId="0" animBg="1"/>
      <p:bldP spid="43" grpId="0" animBg="1"/>
      <p:bldP spid="44" grpId="0" animBg="1"/>
      <p:bldP spid="49" grpId="0" animBg="1"/>
      <p:bldP spid="50" grpId="0" animBg="1"/>
      <p:bldP spid="51" grpId="0" animBg="1"/>
      <p:bldP spid="52" grpId="0" animBg="1"/>
      <p:bldP spid="55" grpId="0" animBg="1"/>
      <p:bldP spid="56" grpId="0" animBg="1"/>
      <p:bldP spid="57" grpId="0"/>
      <p:bldP spid="58" grpId="0"/>
      <p:bldP spid="59" grpId="0"/>
      <p:bldP spid="60" grpId="0"/>
      <p:bldP spid="61" grpId="0"/>
      <p:bldP spid="62" grpId="0"/>
      <p:bldP spid="64" grpId="0" build="p"/>
      <p:bldP spid="36" grpId="0" animBg="1"/>
      <p:bldP spid="37" grpId="0" animBg="1"/>
      <p:bldP spid="38" grpId="0" animBg="1"/>
      <p:bldP spid="45" grpId="0" animBg="1"/>
      <p:bldP spid="46" grpId="0"/>
      <p:bldP spid="47" grpId="0" animBg="1"/>
      <p:bldP spid="48" grpId="0" animBg="1"/>
      <p:bldP spid="53" grpId="0" animBg="1"/>
      <p:bldP spid="54" grpId="0" animBg="1"/>
      <p:bldP spid="6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6866EC21-3C4E-481F-BEBC-4D367EA50E1F}"/>
              </a:ext>
            </a:extLst>
          </p:cNvPr>
          <p:cNvSpPr/>
          <p:nvPr/>
        </p:nvSpPr>
        <p:spPr>
          <a:xfrm>
            <a:off x="44373" y="0"/>
            <a:ext cx="5540279" cy="6858000"/>
          </a:xfrm>
          <a:custGeom>
            <a:avLst/>
            <a:gdLst>
              <a:gd name="connsiteX0" fmla="*/ 0 w 4261991"/>
              <a:gd name="connsiteY0" fmla="*/ 0 h 6858000"/>
              <a:gd name="connsiteX1" fmla="*/ 4261991 w 4261991"/>
              <a:gd name="connsiteY1" fmla="*/ 0 h 6858000"/>
              <a:gd name="connsiteX2" fmla="*/ 2865870 w 4261991"/>
              <a:gd name="connsiteY2" fmla="*/ 6858000 h 6858000"/>
              <a:gd name="connsiteX3" fmla="*/ 0 w 42619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61991" h="6858000">
                <a:moveTo>
                  <a:pt x="0" y="0"/>
                </a:moveTo>
                <a:lnTo>
                  <a:pt x="4261991" y="0"/>
                </a:lnTo>
                <a:lnTo>
                  <a:pt x="2865870" y="6858000"/>
                </a:lnTo>
                <a:lnTo>
                  <a:pt x="0" y="6858000"/>
                </a:lnTo>
                <a:close/>
              </a:path>
            </a:pathLst>
          </a:custGeom>
          <a:solidFill>
            <a:srgbClr val="222A49">
              <a:alpha val="75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dirty="0"/>
              <a:t> </a:t>
            </a:r>
          </a:p>
          <a:p>
            <a:pPr algn="ctr"/>
            <a:endParaRPr lang="en-US" dirty="0"/>
          </a:p>
        </p:txBody>
      </p:sp>
      <p:sp>
        <p:nvSpPr>
          <p:cNvPr id="33" name="Freeform 5">
            <a:extLst>
              <a:ext uri="{FF2B5EF4-FFF2-40B4-BE49-F238E27FC236}">
                <a16:creationId xmlns:a16="http://schemas.microsoft.com/office/drawing/2014/main" id="{1892A4BB-B3DD-4A59-A76D-79463D400C8D}"/>
              </a:ext>
            </a:extLst>
          </p:cNvPr>
          <p:cNvSpPr>
            <a:spLocks/>
          </p:cNvSpPr>
          <p:nvPr/>
        </p:nvSpPr>
        <p:spPr bwMode="auto">
          <a:xfrm rot="18000000">
            <a:off x="4038268" y="1046000"/>
            <a:ext cx="1820333" cy="2101851"/>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a:noFill/>
            <a:round/>
            <a:headEnd/>
            <a:tailEnd/>
          </a:ln>
          <a:effectLst>
            <a:outerShdw blurRad="317500" sx="105000" sy="105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sp>
        <p:nvSpPr>
          <p:cNvPr id="28" name="Freeform 6">
            <a:extLst>
              <a:ext uri="{FF2B5EF4-FFF2-40B4-BE49-F238E27FC236}">
                <a16:creationId xmlns:a16="http://schemas.microsoft.com/office/drawing/2014/main" id="{B0E19F9D-2F29-4FCD-9158-F5267FC11578}"/>
              </a:ext>
            </a:extLst>
          </p:cNvPr>
          <p:cNvSpPr>
            <a:spLocks/>
          </p:cNvSpPr>
          <p:nvPr/>
        </p:nvSpPr>
        <p:spPr bwMode="auto">
          <a:xfrm rot="10800000">
            <a:off x="4103835" y="1105153"/>
            <a:ext cx="1147233" cy="812800"/>
          </a:xfrm>
          <a:custGeom>
            <a:avLst/>
            <a:gdLst/>
            <a:ahLst/>
            <a:cxnLst>
              <a:cxn ang="0">
                <a:pos x="0" y="320"/>
              </a:cxn>
              <a:cxn ang="0">
                <a:pos x="542" y="0"/>
              </a:cxn>
              <a:cxn ang="0">
                <a:pos x="542" y="135"/>
              </a:cxn>
              <a:cxn ang="0">
                <a:pos x="111" y="384"/>
              </a:cxn>
              <a:cxn ang="0">
                <a:pos x="0" y="320"/>
              </a:cxn>
            </a:cxnLst>
            <a:rect l="0" t="0" r="r" b="b"/>
            <a:pathLst>
              <a:path w="542" h="384">
                <a:moveTo>
                  <a:pt x="0" y="320"/>
                </a:moveTo>
                <a:lnTo>
                  <a:pt x="542" y="0"/>
                </a:lnTo>
                <a:lnTo>
                  <a:pt x="542" y="135"/>
                </a:lnTo>
                <a:lnTo>
                  <a:pt x="111" y="384"/>
                </a:lnTo>
                <a:lnTo>
                  <a:pt x="0" y="320"/>
                </a:lnTo>
                <a:close/>
              </a:path>
            </a:pathLst>
          </a:custGeom>
          <a:solidFill>
            <a:srgbClr val="EF3425"/>
          </a:solidFill>
          <a:ln w="9525">
            <a:noFill/>
            <a:round/>
            <a:headEnd/>
            <a:tailEnd/>
          </a:ln>
          <a:effectLst/>
        </p:spPr>
        <p:txBody>
          <a:bodyPr vert="horz" wrap="square" lIns="121920" tIns="60960" rIns="121920" bIns="60960" numCol="1" anchor="t" anchorCtr="0" compatLnSpc="1">
            <a:prstTxWarp prst="textNoShape">
              <a:avLst/>
            </a:prstTxWarp>
          </a:bodyPr>
          <a:lstStyle/>
          <a:p>
            <a:endParaRPr lang="en-US" sz="2400" dirty="0"/>
          </a:p>
        </p:txBody>
      </p:sp>
      <p:sp>
        <p:nvSpPr>
          <p:cNvPr id="39" name="Oval 38">
            <a:extLst>
              <a:ext uri="{FF2B5EF4-FFF2-40B4-BE49-F238E27FC236}">
                <a16:creationId xmlns:a16="http://schemas.microsoft.com/office/drawing/2014/main" id="{D7122EF0-54A4-46AE-BEE3-B966E44096FE}"/>
              </a:ext>
            </a:extLst>
          </p:cNvPr>
          <p:cNvSpPr>
            <a:spLocks noChangeAspect="1"/>
          </p:cNvSpPr>
          <p:nvPr/>
        </p:nvSpPr>
        <p:spPr>
          <a:xfrm>
            <a:off x="4263239" y="1124595"/>
            <a:ext cx="640059" cy="640080"/>
          </a:xfrm>
          <a:prstGeom prst="ellipse">
            <a:avLst/>
          </a:prstGeom>
          <a:solidFill>
            <a:srgbClr val="EF3425"/>
          </a:solidFill>
          <a:ln w="6350">
            <a:noFill/>
          </a:ln>
          <a:effectLst>
            <a:outerShdw blurRad="317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91440" rtlCol="0" anchor="ctr"/>
          <a:lstStyle/>
          <a:p>
            <a:pPr algn="ctr"/>
            <a:r>
              <a:rPr lang="en-US" sz="2000" b="1" dirty="0">
                <a:solidFill>
                  <a:schemeClr val="bg1"/>
                </a:solidFill>
              </a:rPr>
              <a:t>01</a:t>
            </a:r>
          </a:p>
        </p:txBody>
      </p:sp>
      <p:sp>
        <p:nvSpPr>
          <p:cNvPr id="55" name="Freeform 171">
            <a:extLst>
              <a:ext uri="{FF2B5EF4-FFF2-40B4-BE49-F238E27FC236}">
                <a16:creationId xmlns:a16="http://schemas.microsoft.com/office/drawing/2014/main" id="{7BFEEF49-DAC3-4C69-9234-44BF5D16E8A7}"/>
              </a:ext>
            </a:extLst>
          </p:cNvPr>
          <p:cNvSpPr>
            <a:spLocks noChangeAspect="1" noEditPoints="1"/>
          </p:cNvSpPr>
          <p:nvPr/>
        </p:nvSpPr>
        <p:spPr bwMode="auto">
          <a:xfrm>
            <a:off x="4805632" y="2627381"/>
            <a:ext cx="409468" cy="365760"/>
          </a:xfrm>
          <a:custGeom>
            <a:avLst/>
            <a:gdLst>
              <a:gd name="T0" fmla="*/ 19 w 140"/>
              <a:gd name="T1" fmla="*/ 122 h 125"/>
              <a:gd name="T2" fmla="*/ 22 w 140"/>
              <a:gd name="T3" fmla="*/ 125 h 125"/>
              <a:gd name="T4" fmla="*/ 57 w 140"/>
              <a:gd name="T5" fmla="*/ 125 h 125"/>
              <a:gd name="T6" fmla="*/ 57 w 140"/>
              <a:gd name="T7" fmla="*/ 96 h 125"/>
              <a:gd name="T8" fmla="*/ 61 w 140"/>
              <a:gd name="T9" fmla="*/ 91 h 125"/>
              <a:gd name="T10" fmla="*/ 76 w 140"/>
              <a:gd name="T11" fmla="*/ 91 h 125"/>
              <a:gd name="T12" fmla="*/ 81 w 140"/>
              <a:gd name="T13" fmla="*/ 96 h 125"/>
              <a:gd name="T14" fmla="*/ 81 w 140"/>
              <a:gd name="T15" fmla="*/ 125 h 125"/>
              <a:gd name="T16" fmla="*/ 116 w 140"/>
              <a:gd name="T17" fmla="*/ 125 h 125"/>
              <a:gd name="T18" fmla="*/ 120 w 140"/>
              <a:gd name="T19" fmla="*/ 121 h 125"/>
              <a:gd name="T20" fmla="*/ 120 w 140"/>
              <a:gd name="T21" fmla="*/ 67 h 125"/>
              <a:gd name="T22" fmla="*/ 71 w 140"/>
              <a:gd name="T23" fmla="*/ 24 h 125"/>
              <a:gd name="T24" fmla="*/ 19 w 140"/>
              <a:gd name="T25" fmla="*/ 67 h 125"/>
              <a:gd name="T26" fmla="*/ 19 w 140"/>
              <a:gd name="T27" fmla="*/ 122 h 125"/>
              <a:gd name="T28" fmla="*/ 124 w 140"/>
              <a:gd name="T29" fmla="*/ 15 h 125"/>
              <a:gd name="T30" fmla="*/ 110 w 140"/>
              <a:gd name="T31" fmla="*/ 15 h 125"/>
              <a:gd name="T32" fmla="*/ 110 w 140"/>
              <a:gd name="T33" fmla="*/ 31 h 125"/>
              <a:gd name="T34" fmla="*/ 124 w 140"/>
              <a:gd name="T35" fmla="*/ 43 h 125"/>
              <a:gd name="T36" fmla="*/ 124 w 140"/>
              <a:gd name="T37" fmla="*/ 15 h 125"/>
              <a:gd name="T38" fmla="*/ 0 w 140"/>
              <a:gd name="T39" fmla="*/ 63 h 125"/>
              <a:gd name="T40" fmla="*/ 14 w 140"/>
              <a:gd name="T41" fmla="*/ 63 h 125"/>
              <a:gd name="T42" fmla="*/ 71 w 140"/>
              <a:gd name="T43" fmla="*/ 15 h 125"/>
              <a:gd name="T44" fmla="*/ 125 w 140"/>
              <a:gd name="T45" fmla="*/ 63 h 125"/>
              <a:gd name="T46" fmla="*/ 140 w 140"/>
              <a:gd name="T47" fmla="*/ 63 h 125"/>
              <a:gd name="T48" fmla="*/ 71 w 140"/>
              <a:gd name="T49" fmla="*/ 0 h 125"/>
              <a:gd name="T50" fmla="*/ 0 w 140"/>
              <a:gd name="T51" fmla="*/ 6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 h="125">
                <a:moveTo>
                  <a:pt x="19" y="122"/>
                </a:moveTo>
                <a:cubicBezTo>
                  <a:pt x="19" y="122"/>
                  <a:pt x="19" y="125"/>
                  <a:pt x="22" y="125"/>
                </a:cubicBezTo>
                <a:cubicBezTo>
                  <a:pt x="25" y="125"/>
                  <a:pt x="57" y="125"/>
                  <a:pt x="57" y="125"/>
                </a:cubicBezTo>
                <a:cubicBezTo>
                  <a:pt x="57" y="96"/>
                  <a:pt x="57" y="96"/>
                  <a:pt x="57" y="96"/>
                </a:cubicBezTo>
                <a:cubicBezTo>
                  <a:pt x="57" y="96"/>
                  <a:pt x="57" y="91"/>
                  <a:pt x="61" y="91"/>
                </a:cubicBezTo>
                <a:cubicBezTo>
                  <a:pt x="76" y="91"/>
                  <a:pt x="76" y="91"/>
                  <a:pt x="76" y="91"/>
                </a:cubicBezTo>
                <a:cubicBezTo>
                  <a:pt x="82" y="91"/>
                  <a:pt x="81" y="96"/>
                  <a:pt x="81" y="96"/>
                </a:cubicBezTo>
                <a:cubicBezTo>
                  <a:pt x="81" y="125"/>
                  <a:pt x="81" y="125"/>
                  <a:pt x="81" y="125"/>
                </a:cubicBezTo>
                <a:cubicBezTo>
                  <a:pt x="81" y="125"/>
                  <a:pt x="111" y="125"/>
                  <a:pt x="116" y="125"/>
                </a:cubicBezTo>
                <a:cubicBezTo>
                  <a:pt x="120" y="125"/>
                  <a:pt x="120" y="121"/>
                  <a:pt x="120" y="121"/>
                </a:cubicBezTo>
                <a:cubicBezTo>
                  <a:pt x="120" y="67"/>
                  <a:pt x="120" y="67"/>
                  <a:pt x="120" y="67"/>
                </a:cubicBezTo>
                <a:cubicBezTo>
                  <a:pt x="71" y="24"/>
                  <a:pt x="71" y="24"/>
                  <a:pt x="71" y="24"/>
                </a:cubicBezTo>
                <a:cubicBezTo>
                  <a:pt x="19" y="67"/>
                  <a:pt x="19" y="67"/>
                  <a:pt x="19" y="67"/>
                </a:cubicBezTo>
                <a:cubicBezTo>
                  <a:pt x="19" y="122"/>
                  <a:pt x="19" y="122"/>
                  <a:pt x="19" y="122"/>
                </a:cubicBezTo>
                <a:close/>
                <a:moveTo>
                  <a:pt x="124" y="15"/>
                </a:moveTo>
                <a:cubicBezTo>
                  <a:pt x="110" y="15"/>
                  <a:pt x="110" y="15"/>
                  <a:pt x="110" y="15"/>
                </a:cubicBezTo>
                <a:cubicBezTo>
                  <a:pt x="110" y="31"/>
                  <a:pt x="110" y="31"/>
                  <a:pt x="110" y="31"/>
                </a:cubicBezTo>
                <a:cubicBezTo>
                  <a:pt x="124" y="43"/>
                  <a:pt x="124" y="43"/>
                  <a:pt x="124" y="43"/>
                </a:cubicBezTo>
                <a:cubicBezTo>
                  <a:pt x="124" y="15"/>
                  <a:pt x="124" y="15"/>
                  <a:pt x="124" y="15"/>
                </a:cubicBezTo>
                <a:close/>
                <a:moveTo>
                  <a:pt x="0" y="63"/>
                </a:moveTo>
                <a:cubicBezTo>
                  <a:pt x="0" y="63"/>
                  <a:pt x="4" y="72"/>
                  <a:pt x="14" y="63"/>
                </a:cubicBezTo>
                <a:cubicBezTo>
                  <a:pt x="71" y="15"/>
                  <a:pt x="71" y="15"/>
                  <a:pt x="71" y="15"/>
                </a:cubicBezTo>
                <a:cubicBezTo>
                  <a:pt x="125" y="63"/>
                  <a:pt x="125" y="63"/>
                  <a:pt x="125" y="63"/>
                </a:cubicBezTo>
                <a:cubicBezTo>
                  <a:pt x="136" y="71"/>
                  <a:pt x="140" y="63"/>
                  <a:pt x="140" y="63"/>
                </a:cubicBezTo>
                <a:cubicBezTo>
                  <a:pt x="71" y="0"/>
                  <a:pt x="71" y="0"/>
                  <a:pt x="71" y="0"/>
                </a:cubicBezTo>
                <a:cubicBezTo>
                  <a:pt x="0" y="63"/>
                  <a:pt x="0" y="63"/>
                  <a:pt x="0" y="63"/>
                </a:cubicBezTo>
                <a:close/>
              </a:path>
            </a:pathLst>
          </a:custGeom>
          <a:solidFill>
            <a:schemeClr val="bg2">
              <a:lumMod val="50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7" name="Text Box 10">
            <a:extLst>
              <a:ext uri="{FF2B5EF4-FFF2-40B4-BE49-F238E27FC236}">
                <a16:creationId xmlns:a16="http://schemas.microsoft.com/office/drawing/2014/main" id="{C4CA86C6-5B93-4DAD-BCA1-C61A50B3BBA6}"/>
              </a:ext>
            </a:extLst>
          </p:cNvPr>
          <p:cNvSpPr txBox="1">
            <a:spLocks noChangeArrowheads="1"/>
          </p:cNvSpPr>
          <p:nvPr/>
        </p:nvSpPr>
        <p:spPr bwMode="auto">
          <a:xfrm>
            <a:off x="4263239" y="1920618"/>
            <a:ext cx="1256095" cy="369332"/>
          </a:xfrm>
          <a:prstGeom prst="rect">
            <a:avLst/>
          </a:prstGeom>
          <a:noFill/>
          <a:ln w="9525">
            <a:noFill/>
            <a:miter lim="800000"/>
            <a:headEnd/>
            <a:tailEnd/>
          </a:ln>
        </p:spPr>
        <p:txBody>
          <a:bodyPr wrap="square" lIns="60960" tIns="30480" rIns="60960" bIns="30480">
            <a:spAutoFit/>
          </a:bodyPr>
          <a:lstStyle/>
          <a:p>
            <a:r>
              <a:rPr lang="en-GB" sz="2000" b="1" dirty="0">
                <a:solidFill>
                  <a:srgbClr val="0070C0"/>
                </a:solidFill>
              </a:rPr>
              <a:t>Walking</a:t>
            </a:r>
          </a:p>
        </p:txBody>
      </p:sp>
      <p:sp>
        <p:nvSpPr>
          <p:cNvPr id="3" name="ZoneTexte 2">
            <a:extLst>
              <a:ext uri="{FF2B5EF4-FFF2-40B4-BE49-F238E27FC236}">
                <a16:creationId xmlns:a16="http://schemas.microsoft.com/office/drawing/2014/main" id="{46E7FD38-3C38-488C-BFBD-068871580538}"/>
              </a:ext>
            </a:extLst>
          </p:cNvPr>
          <p:cNvSpPr txBox="1"/>
          <p:nvPr/>
        </p:nvSpPr>
        <p:spPr>
          <a:xfrm>
            <a:off x="290922" y="2627381"/>
            <a:ext cx="3834768" cy="3693319"/>
          </a:xfrm>
          <a:prstGeom prst="rect">
            <a:avLst/>
          </a:prstGeom>
          <a:noFill/>
        </p:spPr>
        <p:txBody>
          <a:bodyPr wrap="square" rtlCol="0">
            <a:spAutoFit/>
          </a:bodyPr>
          <a:lstStyle/>
          <a:p>
            <a:endParaRPr lang="en-US" b="1" dirty="0">
              <a:solidFill>
                <a:schemeClr val="bg1"/>
              </a:solidFill>
            </a:endParaRPr>
          </a:p>
          <a:p>
            <a:r>
              <a:rPr lang="en-US" b="1" dirty="0">
                <a:solidFill>
                  <a:schemeClr val="bg1"/>
                </a:solidFill>
              </a:rPr>
              <a:t>A </a:t>
            </a:r>
            <a:r>
              <a:rPr lang="en-US" b="1" dirty="0">
                <a:solidFill>
                  <a:srgbClr val="FF0000"/>
                </a:solidFill>
              </a:rPr>
              <a:t>leg mechanism </a:t>
            </a:r>
            <a:r>
              <a:rPr lang="en-US" b="1" dirty="0">
                <a:solidFill>
                  <a:schemeClr val="bg1"/>
                </a:solidFill>
              </a:rPr>
              <a:t>is an assembly of links and joints intended to simulate the walking motion of humans or animals. </a:t>
            </a:r>
          </a:p>
          <a:p>
            <a:r>
              <a:rPr lang="en-US" b="1" dirty="0">
                <a:solidFill>
                  <a:srgbClr val="FF0000"/>
                </a:solidFill>
              </a:rPr>
              <a:t>Mechanical legs </a:t>
            </a:r>
            <a:r>
              <a:rPr lang="en-US" b="1" dirty="0">
                <a:solidFill>
                  <a:schemeClr val="bg1"/>
                </a:solidFill>
              </a:rPr>
              <a:t>can have one or more actuators, and can perform simple planar or complex motion. </a:t>
            </a:r>
          </a:p>
          <a:p>
            <a:r>
              <a:rPr lang="en-US" b="1" dirty="0">
                <a:solidFill>
                  <a:schemeClr val="bg1"/>
                </a:solidFill>
              </a:rPr>
              <a:t>Compared to a wheel, a leg mechanism is potentially better fitted to uneven terrain, as it can step over obstacles.</a:t>
            </a:r>
          </a:p>
          <a:p>
            <a:endParaRPr lang="en-GB" dirty="0"/>
          </a:p>
        </p:txBody>
      </p:sp>
      <p:pic>
        <p:nvPicPr>
          <p:cNvPr id="10" name="Image 9">
            <a:extLst>
              <a:ext uri="{FF2B5EF4-FFF2-40B4-BE49-F238E27FC236}">
                <a16:creationId xmlns:a16="http://schemas.microsoft.com/office/drawing/2014/main" id="{10570DFE-9723-45BA-B4BF-0731CB0AC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6145" y="4607584"/>
            <a:ext cx="2186830" cy="1312098"/>
          </a:xfrm>
          <a:prstGeom prst="rect">
            <a:avLst/>
          </a:prstGeom>
        </p:spPr>
      </p:pic>
      <p:pic>
        <p:nvPicPr>
          <p:cNvPr id="12" name="Image 11">
            <a:extLst>
              <a:ext uri="{FF2B5EF4-FFF2-40B4-BE49-F238E27FC236}">
                <a16:creationId xmlns:a16="http://schemas.microsoft.com/office/drawing/2014/main" id="{6C4396AB-F795-4599-9315-0451F25AE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6493" y="304456"/>
            <a:ext cx="1731969" cy="1312098"/>
          </a:xfrm>
          <a:prstGeom prst="rect">
            <a:avLst/>
          </a:prstGeom>
        </p:spPr>
      </p:pic>
      <p:pic>
        <p:nvPicPr>
          <p:cNvPr id="14" name="Image 13">
            <a:extLst>
              <a:ext uri="{FF2B5EF4-FFF2-40B4-BE49-F238E27FC236}">
                <a16:creationId xmlns:a16="http://schemas.microsoft.com/office/drawing/2014/main" id="{BC5ED9A1-20FA-41AE-A74A-A597946447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1454" y="2452127"/>
            <a:ext cx="1776213" cy="1291394"/>
          </a:xfrm>
          <a:prstGeom prst="rect">
            <a:avLst/>
          </a:prstGeom>
        </p:spPr>
      </p:pic>
      <p:pic>
        <p:nvPicPr>
          <p:cNvPr id="20" name="Image 19">
            <a:extLst>
              <a:ext uri="{FF2B5EF4-FFF2-40B4-BE49-F238E27FC236}">
                <a16:creationId xmlns:a16="http://schemas.microsoft.com/office/drawing/2014/main" id="{841736AF-C234-4158-9BA6-5DE947D3E5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9553" y="4814800"/>
            <a:ext cx="2730423" cy="1729407"/>
          </a:xfrm>
          <a:prstGeom prst="rect">
            <a:avLst/>
          </a:prstGeom>
        </p:spPr>
      </p:pic>
      <p:sp>
        <p:nvSpPr>
          <p:cNvPr id="15" name="TextBox 7">
            <a:extLst>
              <a:ext uri="{FF2B5EF4-FFF2-40B4-BE49-F238E27FC236}">
                <a16:creationId xmlns:a16="http://schemas.microsoft.com/office/drawing/2014/main" id="{1DD28F6E-1419-4E9F-AAC1-1A68CBCE04DB}"/>
              </a:ext>
            </a:extLst>
          </p:cNvPr>
          <p:cNvSpPr txBox="1"/>
          <p:nvPr/>
        </p:nvSpPr>
        <p:spPr>
          <a:xfrm>
            <a:off x="370046" y="304456"/>
            <a:ext cx="5943600" cy="769441"/>
          </a:xfrm>
          <a:prstGeom prst="rect">
            <a:avLst/>
          </a:prstGeom>
          <a:noFill/>
        </p:spPr>
        <p:txBody>
          <a:bodyPr wrap="square" rtlCol="0">
            <a:spAutoFit/>
          </a:bodyPr>
          <a:lstStyle/>
          <a:p>
            <a:r>
              <a:rPr lang="en-GB" sz="4400" b="1" dirty="0">
                <a:solidFill>
                  <a:schemeClr val="bg1"/>
                </a:solidFill>
              </a:rPr>
              <a:t>Robot locomotion</a:t>
            </a:r>
          </a:p>
        </p:txBody>
      </p:sp>
    </p:spTree>
    <p:extLst>
      <p:ext uri="{BB962C8B-B14F-4D97-AF65-F5344CB8AC3E}">
        <p14:creationId xmlns:p14="http://schemas.microsoft.com/office/powerpoint/2010/main" val="140415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53" presetClass="entr" presetSubtype="52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anim calcmode="lin" valueType="num">
                                      <p:cBhvr>
                                        <p:cTn id="14" dur="500" fill="hold"/>
                                        <p:tgtEl>
                                          <p:spTgt spid="33"/>
                                        </p:tgtEl>
                                        <p:attrNameLst>
                                          <p:attrName>ppt_x</p:attrName>
                                        </p:attrNameLst>
                                      </p:cBhvr>
                                      <p:tavLst>
                                        <p:tav tm="0">
                                          <p:val>
                                            <p:fltVal val="0.5"/>
                                          </p:val>
                                        </p:tav>
                                        <p:tav tm="100000">
                                          <p:val>
                                            <p:strVal val="#ppt_x"/>
                                          </p:val>
                                        </p:tav>
                                      </p:tavLst>
                                    </p:anim>
                                    <p:anim calcmode="lin" valueType="num">
                                      <p:cBhvr>
                                        <p:cTn id="15" dur="500" fill="hold"/>
                                        <p:tgtEl>
                                          <p:spTgt spid="33"/>
                                        </p:tgtEl>
                                        <p:attrNameLst>
                                          <p:attrName>ppt_y</p:attrName>
                                        </p:attrNameLst>
                                      </p:cBhvr>
                                      <p:tavLst>
                                        <p:tav tm="0">
                                          <p:val>
                                            <p:fltVal val="0.5"/>
                                          </p:val>
                                        </p:tav>
                                        <p:tav tm="100000">
                                          <p:val>
                                            <p:strVal val="#ppt_y"/>
                                          </p:val>
                                        </p:tav>
                                      </p:tavLst>
                                    </p:anim>
                                  </p:childTnLst>
                                </p:cTn>
                              </p:par>
                              <p:par>
                                <p:cTn id="16" presetID="53" presetClass="entr" presetSubtype="528"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anim calcmode="lin" valueType="num">
                                      <p:cBhvr>
                                        <p:cTn id="21" dur="500" fill="hold"/>
                                        <p:tgtEl>
                                          <p:spTgt spid="28"/>
                                        </p:tgtEl>
                                        <p:attrNameLst>
                                          <p:attrName>ppt_x</p:attrName>
                                        </p:attrNameLst>
                                      </p:cBhvr>
                                      <p:tavLst>
                                        <p:tav tm="0">
                                          <p:val>
                                            <p:fltVal val="0.5"/>
                                          </p:val>
                                        </p:tav>
                                        <p:tav tm="100000">
                                          <p:val>
                                            <p:strVal val="#ppt_x"/>
                                          </p:val>
                                        </p:tav>
                                      </p:tavLst>
                                    </p:anim>
                                    <p:anim calcmode="lin" valueType="num">
                                      <p:cBhvr>
                                        <p:cTn id="22" dur="500" fill="hold"/>
                                        <p:tgtEl>
                                          <p:spTgt spid="28"/>
                                        </p:tgtEl>
                                        <p:attrNameLst>
                                          <p:attrName>ppt_y</p:attrName>
                                        </p:attrNameLst>
                                      </p:cBhvr>
                                      <p:tavLst>
                                        <p:tav tm="0">
                                          <p:val>
                                            <p:fltVal val="0.5"/>
                                          </p:val>
                                        </p:tav>
                                        <p:tav tm="100000">
                                          <p:val>
                                            <p:strVal val="#ppt_y"/>
                                          </p:val>
                                        </p:tav>
                                      </p:tavLst>
                                    </p:anim>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childTnLst>
                          </p:cTn>
                        </p:par>
                        <p:par>
                          <p:cTn id="29" fill="hold">
                            <p:stCondLst>
                              <p:cond delay="1500"/>
                            </p:stCondLst>
                            <p:childTnLst>
                              <p:par>
                                <p:cTn id="30" presetID="42"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1000"/>
                                        <p:tgtEl>
                                          <p:spTgt spid="57"/>
                                        </p:tgtEl>
                                      </p:cBhvr>
                                    </p:animEffect>
                                    <p:anim calcmode="lin" valueType="num">
                                      <p:cBhvr>
                                        <p:cTn id="33" dur="1000" fill="hold"/>
                                        <p:tgtEl>
                                          <p:spTgt spid="57"/>
                                        </p:tgtEl>
                                        <p:attrNameLst>
                                          <p:attrName>ppt_x</p:attrName>
                                        </p:attrNameLst>
                                      </p:cBhvr>
                                      <p:tavLst>
                                        <p:tav tm="0">
                                          <p:val>
                                            <p:strVal val="#ppt_x"/>
                                          </p:val>
                                        </p:tav>
                                        <p:tav tm="100000">
                                          <p:val>
                                            <p:strVal val="#ppt_x"/>
                                          </p:val>
                                        </p:tav>
                                      </p:tavLst>
                                    </p:anim>
                                    <p:anim calcmode="lin" valueType="num">
                                      <p:cBhvr>
                                        <p:cTn id="34" dur="1000" fill="hold"/>
                                        <p:tgtEl>
                                          <p:spTgt spid="5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1000"/>
                                        <p:tgtEl>
                                          <p:spTgt spid="55"/>
                                        </p:tgtEl>
                                      </p:cBhvr>
                                    </p:animEffect>
                                    <p:anim calcmode="lin" valueType="num">
                                      <p:cBhvr>
                                        <p:cTn id="38" dur="1000" fill="hold"/>
                                        <p:tgtEl>
                                          <p:spTgt spid="55"/>
                                        </p:tgtEl>
                                        <p:attrNameLst>
                                          <p:attrName>ppt_x</p:attrName>
                                        </p:attrNameLst>
                                      </p:cBhvr>
                                      <p:tavLst>
                                        <p:tav tm="0">
                                          <p:val>
                                            <p:strVal val="#ppt_x"/>
                                          </p:val>
                                        </p:tav>
                                        <p:tav tm="100000">
                                          <p:val>
                                            <p:strVal val="#ppt_x"/>
                                          </p:val>
                                        </p:tav>
                                      </p:tavLst>
                                    </p:anim>
                                    <p:anim calcmode="lin" valueType="num">
                                      <p:cBhvr>
                                        <p:cTn id="39" dur="1000" fill="hold"/>
                                        <p:tgtEl>
                                          <p:spTgt spid="55"/>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animBg="1"/>
      <p:bldP spid="28" grpId="0" animBg="1"/>
      <p:bldP spid="39" grpId="0" animBg="1"/>
      <p:bldP spid="55" grpId="0" animBg="1"/>
      <p:bldP spid="57"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6866EC21-3C4E-481F-BEBC-4D367EA50E1F}"/>
              </a:ext>
            </a:extLst>
          </p:cNvPr>
          <p:cNvSpPr/>
          <p:nvPr/>
        </p:nvSpPr>
        <p:spPr>
          <a:xfrm>
            <a:off x="-5754" y="0"/>
            <a:ext cx="5540279" cy="6858000"/>
          </a:xfrm>
          <a:custGeom>
            <a:avLst/>
            <a:gdLst>
              <a:gd name="connsiteX0" fmla="*/ 0 w 4261991"/>
              <a:gd name="connsiteY0" fmla="*/ 0 h 6858000"/>
              <a:gd name="connsiteX1" fmla="*/ 4261991 w 4261991"/>
              <a:gd name="connsiteY1" fmla="*/ 0 h 6858000"/>
              <a:gd name="connsiteX2" fmla="*/ 2865870 w 4261991"/>
              <a:gd name="connsiteY2" fmla="*/ 6858000 h 6858000"/>
              <a:gd name="connsiteX3" fmla="*/ 0 w 42619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61991" h="6858000">
                <a:moveTo>
                  <a:pt x="0" y="0"/>
                </a:moveTo>
                <a:lnTo>
                  <a:pt x="4261991" y="0"/>
                </a:lnTo>
                <a:lnTo>
                  <a:pt x="2865870" y="6858000"/>
                </a:lnTo>
                <a:lnTo>
                  <a:pt x="0" y="6858000"/>
                </a:lnTo>
                <a:close/>
              </a:path>
            </a:pathLst>
          </a:custGeom>
          <a:solidFill>
            <a:srgbClr val="222A49">
              <a:alpha val="75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dirty="0"/>
              <a:t> </a:t>
            </a:r>
          </a:p>
          <a:p>
            <a:pPr algn="ctr"/>
            <a:endParaRPr lang="en-US" dirty="0"/>
          </a:p>
        </p:txBody>
      </p:sp>
      <p:sp>
        <p:nvSpPr>
          <p:cNvPr id="8" name="TextBox 7">
            <a:extLst>
              <a:ext uri="{FF2B5EF4-FFF2-40B4-BE49-F238E27FC236}">
                <a16:creationId xmlns:a16="http://schemas.microsoft.com/office/drawing/2014/main" id="{C9C80D54-78BE-4451-8EA5-61C2EDE4F46E}"/>
              </a:ext>
            </a:extLst>
          </p:cNvPr>
          <p:cNvSpPr txBox="1"/>
          <p:nvPr/>
        </p:nvSpPr>
        <p:spPr>
          <a:xfrm>
            <a:off x="370046" y="304456"/>
            <a:ext cx="5943600" cy="769441"/>
          </a:xfrm>
          <a:prstGeom prst="rect">
            <a:avLst/>
          </a:prstGeom>
          <a:noFill/>
        </p:spPr>
        <p:txBody>
          <a:bodyPr wrap="square" rtlCol="0">
            <a:spAutoFit/>
          </a:bodyPr>
          <a:lstStyle/>
          <a:p>
            <a:r>
              <a:rPr lang="en-GB" sz="4400" b="1" dirty="0">
                <a:solidFill>
                  <a:schemeClr val="bg1"/>
                </a:solidFill>
              </a:rPr>
              <a:t>Robot locomotion</a:t>
            </a:r>
          </a:p>
        </p:txBody>
      </p:sp>
      <p:sp>
        <p:nvSpPr>
          <p:cNvPr id="33" name="Freeform 5">
            <a:extLst>
              <a:ext uri="{FF2B5EF4-FFF2-40B4-BE49-F238E27FC236}">
                <a16:creationId xmlns:a16="http://schemas.microsoft.com/office/drawing/2014/main" id="{1892A4BB-B3DD-4A59-A76D-79463D400C8D}"/>
              </a:ext>
            </a:extLst>
          </p:cNvPr>
          <p:cNvSpPr>
            <a:spLocks/>
          </p:cNvSpPr>
          <p:nvPr/>
        </p:nvSpPr>
        <p:spPr bwMode="auto">
          <a:xfrm rot="18000000">
            <a:off x="4181717" y="1006677"/>
            <a:ext cx="1820333" cy="2101851"/>
          </a:xfrm>
          <a:custGeom>
            <a:avLst/>
            <a:gdLst/>
            <a:ahLst/>
            <a:cxnLst>
              <a:cxn ang="0">
                <a:pos x="431" y="0"/>
              </a:cxn>
              <a:cxn ang="0">
                <a:pos x="860" y="249"/>
              </a:cxn>
              <a:cxn ang="0">
                <a:pos x="860" y="744"/>
              </a:cxn>
              <a:cxn ang="0">
                <a:pos x="429" y="993"/>
              </a:cxn>
              <a:cxn ang="0">
                <a:pos x="0" y="744"/>
              </a:cxn>
              <a:cxn ang="0">
                <a:pos x="0" y="249"/>
              </a:cxn>
              <a:cxn ang="0">
                <a:pos x="431" y="0"/>
              </a:cxn>
            </a:cxnLst>
            <a:rect l="0" t="0" r="r" b="b"/>
            <a:pathLst>
              <a:path w="860" h="993">
                <a:moveTo>
                  <a:pt x="431" y="0"/>
                </a:moveTo>
                <a:lnTo>
                  <a:pt x="860" y="249"/>
                </a:lnTo>
                <a:lnTo>
                  <a:pt x="860" y="744"/>
                </a:lnTo>
                <a:lnTo>
                  <a:pt x="429" y="993"/>
                </a:lnTo>
                <a:lnTo>
                  <a:pt x="0" y="744"/>
                </a:lnTo>
                <a:lnTo>
                  <a:pt x="0" y="249"/>
                </a:lnTo>
                <a:lnTo>
                  <a:pt x="431" y="0"/>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a:noFill/>
            <a:round/>
            <a:headEnd/>
            <a:tailEnd/>
          </a:ln>
          <a:effectLst>
            <a:outerShdw blurRad="317500" sx="105000" sy="105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8" name="Freeform 6">
            <a:extLst>
              <a:ext uri="{FF2B5EF4-FFF2-40B4-BE49-F238E27FC236}">
                <a16:creationId xmlns:a16="http://schemas.microsoft.com/office/drawing/2014/main" id="{B0E19F9D-2F29-4FCD-9158-F5267FC11578}"/>
              </a:ext>
            </a:extLst>
          </p:cNvPr>
          <p:cNvSpPr>
            <a:spLocks/>
          </p:cNvSpPr>
          <p:nvPr/>
        </p:nvSpPr>
        <p:spPr bwMode="auto">
          <a:xfrm rot="10800000">
            <a:off x="4184313" y="1000048"/>
            <a:ext cx="1147233" cy="812800"/>
          </a:xfrm>
          <a:custGeom>
            <a:avLst/>
            <a:gdLst/>
            <a:ahLst/>
            <a:cxnLst>
              <a:cxn ang="0">
                <a:pos x="0" y="320"/>
              </a:cxn>
              <a:cxn ang="0">
                <a:pos x="542" y="0"/>
              </a:cxn>
              <a:cxn ang="0">
                <a:pos x="542" y="135"/>
              </a:cxn>
              <a:cxn ang="0">
                <a:pos x="111" y="384"/>
              </a:cxn>
              <a:cxn ang="0">
                <a:pos x="0" y="320"/>
              </a:cxn>
            </a:cxnLst>
            <a:rect l="0" t="0" r="r" b="b"/>
            <a:pathLst>
              <a:path w="542" h="384">
                <a:moveTo>
                  <a:pt x="0" y="320"/>
                </a:moveTo>
                <a:lnTo>
                  <a:pt x="542" y="0"/>
                </a:lnTo>
                <a:lnTo>
                  <a:pt x="542" y="135"/>
                </a:lnTo>
                <a:lnTo>
                  <a:pt x="111" y="384"/>
                </a:lnTo>
                <a:lnTo>
                  <a:pt x="0" y="320"/>
                </a:lnTo>
                <a:close/>
              </a:path>
            </a:pathLst>
          </a:custGeom>
          <a:solidFill>
            <a:srgbClr val="EF3425"/>
          </a:solidFill>
          <a:ln w="9525">
            <a:noFill/>
            <a:round/>
            <a:headEnd/>
            <a:tailEnd/>
          </a:ln>
          <a:effectLst/>
        </p:spPr>
        <p:txBody>
          <a:bodyPr vert="horz" wrap="square" lIns="121920" tIns="60960" rIns="121920" bIns="60960" numCol="1" anchor="t" anchorCtr="0" compatLnSpc="1">
            <a:prstTxWarp prst="textNoShape">
              <a:avLst/>
            </a:prstTxWarp>
          </a:bodyPr>
          <a:lstStyle/>
          <a:p>
            <a:endParaRPr lang="en-US" sz="2400" dirty="0"/>
          </a:p>
        </p:txBody>
      </p:sp>
      <p:sp>
        <p:nvSpPr>
          <p:cNvPr id="39" name="Oval 38">
            <a:extLst>
              <a:ext uri="{FF2B5EF4-FFF2-40B4-BE49-F238E27FC236}">
                <a16:creationId xmlns:a16="http://schemas.microsoft.com/office/drawing/2014/main" id="{D7122EF0-54A4-46AE-BEE3-B966E44096FE}"/>
              </a:ext>
            </a:extLst>
          </p:cNvPr>
          <p:cNvSpPr>
            <a:spLocks noChangeAspect="1"/>
          </p:cNvSpPr>
          <p:nvPr/>
        </p:nvSpPr>
        <p:spPr>
          <a:xfrm>
            <a:off x="4343717" y="1019490"/>
            <a:ext cx="640059" cy="640080"/>
          </a:xfrm>
          <a:prstGeom prst="ellipse">
            <a:avLst/>
          </a:prstGeom>
          <a:solidFill>
            <a:schemeClr val="accent1"/>
          </a:solidFill>
          <a:ln w="6350">
            <a:noFill/>
          </a:ln>
          <a:effectLst>
            <a:outerShdw blurRad="3175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91440" rtlCol="0" anchor="ctr"/>
          <a:lstStyle/>
          <a:p>
            <a:pPr algn="ctr"/>
            <a:r>
              <a:rPr lang="en-US" sz="2000" b="1" dirty="0">
                <a:solidFill>
                  <a:schemeClr val="bg1"/>
                </a:solidFill>
              </a:rPr>
              <a:t>02</a:t>
            </a:r>
          </a:p>
        </p:txBody>
      </p:sp>
      <p:sp>
        <p:nvSpPr>
          <p:cNvPr id="55" name="Freeform 171">
            <a:extLst>
              <a:ext uri="{FF2B5EF4-FFF2-40B4-BE49-F238E27FC236}">
                <a16:creationId xmlns:a16="http://schemas.microsoft.com/office/drawing/2014/main" id="{7BFEEF49-DAC3-4C69-9234-44BF5D16E8A7}"/>
              </a:ext>
            </a:extLst>
          </p:cNvPr>
          <p:cNvSpPr>
            <a:spLocks noChangeAspect="1" noEditPoints="1"/>
          </p:cNvSpPr>
          <p:nvPr/>
        </p:nvSpPr>
        <p:spPr bwMode="auto">
          <a:xfrm>
            <a:off x="4886110" y="2522276"/>
            <a:ext cx="409468" cy="365760"/>
          </a:xfrm>
          <a:custGeom>
            <a:avLst/>
            <a:gdLst>
              <a:gd name="T0" fmla="*/ 19 w 140"/>
              <a:gd name="T1" fmla="*/ 122 h 125"/>
              <a:gd name="T2" fmla="*/ 22 w 140"/>
              <a:gd name="T3" fmla="*/ 125 h 125"/>
              <a:gd name="T4" fmla="*/ 57 w 140"/>
              <a:gd name="T5" fmla="*/ 125 h 125"/>
              <a:gd name="T6" fmla="*/ 57 w 140"/>
              <a:gd name="T7" fmla="*/ 96 h 125"/>
              <a:gd name="T8" fmla="*/ 61 w 140"/>
              <a:gd name="T9" fmla="*/ 91 h 125"/>
              <a:gd name="T10" fmla="*/ 76 w 140"/>
              <a:gd name="T11" fmla="*/ 91 h 125"/>
              <a:gd name="T12" fmla="*/ 81 w 140"/>
              <a:gd name="T13" fmla="*/ 96 h 125"/>
              <a:gd name="T14" fmla="*/ 81 w 140"/>
              <a:gd name="T15" fmla="*/ 125 h 125"/>
              <a:gd name="T16" fmla="*/ 116 w 140"/>
              <a:gd name="T17" fmla="*/ 125 h 125"/>
              <a:gd name="T18" fmla="*/ 120 w 140"/>
              <a:gd name="T19" fmla="*/ 121 h 125"/>
              <a:gd name="T20" fmla="*/ 120 w 140"/>
              <a:gd name="T21" fmla="*/ 67 h 125"/>
              <a:gd name="T22" fmla="*/ 71 w 140"/>
              <a:gd name="T23" fmla="*/ 24 h 125"/>
              <a:gd name="T24" fmla="*/ 19 w 140"/>
              <a:gd name="T25" fmla="*/ 67 h 125"/>
              <a:gd name="T26" fmla="*/ 19 w 140"/>
              <a:gd name="T27" fmla="*/ 122 h 125"/>
              <a:gd name="T28" fmla="*/ 124 w 140"/>
              <a:gd name="T29" fmla="*/ 15 h 125"/>
              <a:gd name="T30" fmla="*/ 110 w 140"/>
              <a:gd name="T31" fmla="*/ 15 h 125"/>
              <a:gd name="T32" fmla="*/ 110 w 140"/>
              <a:gd name="T33" fmla="*/ 31 h 125"/>
              <a:gd name="T34" fmla="*/ 124 w 140"/>
              <a:gd name="T35" fmla="*/ 43 h 125"/>
              <a:gd name="T36" fmla="*/ 124 w 140"/>
              <a:gd name="T37" fmla="*/ 15 h 125"/>
              <a:gd name="T38" fmla="*/ 0 w 140"/>
              <a:gd name="T39" fmla="*/ 63 h 125"/>
              <a:gd name="T40" fmla="*/ 14 w 140"/>
              <a:gd name="T41" fmla="*/ 63 h 125"/>
              <a:gd name="T42" fmla="*/ 71 w 140"/>
              <a:gd name="T43" fmla="*/ 15 h 125"/>
              <a:gd name="T44" fmla="*/ 125 w 140"/>
              <a:gd name="T45" fmla="*/ 63 h 125"/>
              <a:gd name="T46" fmla="*/ 140 w 140"/>
              <a:gd name="T47" fmla="*/ 63 h 125"/>
              <a:gd name="T48" fmla="*/ 71 w 140"/>
              <a:gd name="T49" fmla="*/ 0 h 125"/>
              <a:gd name="T50" fmla="*/ 0 w 140"/>
              <a:gd name="T51" fmla="*/ 6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 h="125">
                <a:moveTo>
                  <a:pt x="19" y="122"/>
                </a:moveTo>
                <a:cubicBezTo>
                  <a:pt x="19" y="122"/>
                  <a:pt x="19" y="125"/>
                  <a:pt x="22" y="125"/>
                </a:cubicBezTo>
                <a:cubicBezTo>
                  <a:pt x="25" y="125"/>
                  <a:pt x="57" y="125"/>
                  <a:pt x="57" y="125"/>
                </a:cubicBezTo>
                <a:cubicBezTo>
                  <a:pt x="57" y="96"/>
                  <a:pt x="57" y="96"/>
                  <a:pt x="57" y="96"/>
                </a:cubicBezTo>
                <a:cubicBezTo>
                  <a:pt x="57" y="96"/>
                  <a:pt x="57" y="91"/>
                  <a:pt x="61" y="91"/>
                </a:cubicBezTo>
                <a:cubicBezTo>
                  <a:pt x="76" y="91"/>
                  <a:pt x="76" y="91"/>
                  <a:pt x="76" y="91"/>
                </a:cubicBezTo>
                <a:cubicBezTo>
                  <a:pt x="82" y="91"/>
                  <a:pt x="81" y="96"/>
                  <a:pt x="81" y="96"/>
                </a:cubicBezTo>
                <a:cubicBezTo>
                  <a:pt x="81" y="125"/>
                  <a:pt x="81" y="125"/>
                  <a:pt x="81" y="125"/>
                </a:cubicBezTo>
                <a:cubicBezTo>
                  <a:pt x="81" y="125"/>
                  <a:pt x="111" y="125"/>
                  <a:pt x="116" y="125"/>
                </a:cubicBezTo>
                <a:cubicBezTo>
                  <a:pt x="120" y="125"/>
                  <a:pt x="120" y="121"/>
                  <a:pt x="120" y="121"/>
                </a:cubicBezTo>
                <a:cubicBezTo>
                  <a:pt x="120" y="67"/>
                  <a:pt x="120" y="67"/>
                  <a:pt x="120" y="67"/>
                </a:cubicBezTo>
                <a:cubicBezTo>
                  <a:pt x="71" y="24"/>
                  <a:pt x="71" y="24"/>
                  <a:pt x="71" y="24"/>
                </a:cubicBezTo>
                <a:cubicBezTo>
                  <a:pt x="19" y="67"/>
                  <a:pt x="19" y="67"/>
                  <a:pt x="19" y="67"/>
                </a:cubicBezTo>
                <a:cubicBezTo>
                  <a:pt x="19" y="122"/>
                  <a:pt x="19" y="122"/>
                  <a:pt x="19" y="122"/>
                </a:cubicBezTo>
                <a:close/>
                <a:moveTo>
                  <a:pt x="124" y="15"/>
                </a:moveTo>
                <a:cubicBezTo>
                  <a:pt x="110" y="15"/>
                  <a:pt x="110" y="15"/>
                  <a:pt x="110" y="15"/>
                </a:cubicBezTo>
                <a:cubicBezTo>
                  <a:pt x="110" y="31"/>
                  <a:pt x="110" y="31"/>
                  <a:pt x="110" y="31"/>
                </a:cubicBezTo>
                <a:cubicBezTo>
                  <a:pt x="124" y="43"/>
                  <a:pt x="124" y="43"/>
                  <a:pt x="124" y="43"/>
                </a:cubicBezTo>
                <a:cubicBezTo>
                  <a:pt x="124" y="15"/>
                  <a:pt x="124" y="15"/>
                  <a:pt x="124" y="15"/>
                </a:cubicBezTo>
                <a:close/>
                <a:moveTo>
                  <a:pt x="0" y="63"/>
                </a:moveTo>
                <a:cubicBezTo>
                  <a:pt x="0" y="63"/>
                  <a:pt x="4" y="72"/>
                  <a:pt x="14" y="63"/>
                </a:cubicBezTo>
                <a:cubicBezTo>
                  <a:pt x="71" y="15"/>
                  <a:pt x="71" y="15"/>
                  <a:pt x="71" y="15"/>
                </a:cubicBezTo>
                <a:cubicBezTo>
                  <a:pt x="125" y="63"/>
                  <a:pt x="125" y="63"/>
                  <a:pt x="125" y="63"/>
                </a:cubicBezTo>
                <a:cubicBezTo>
                  <a:pt x="136" y="71"/>
                  <a:pt x="140" y="63"/>
                  <a:pt x="140" y="63"/>
                </a:cubicBezTo>
                <a:cubicBezTo>
                  <a:pt x="71" y="0"/>
                  <a:pt x="71" y="0"/>
                  <a:pt x="71" y="0"/>
                </a:cubicBezTo>
                <a:cubicBezTo>
                  <a:pt x="0" y="63"/>
                  <a:pt x="0" y="63"/>
                  <a:pt x="0" y="63"/>
                </a:cubicBezTo>
                <a:close/>
              </a:path>
            </a:pathLst>
          </a:custGeom>
          <a:solidFill>
            <a:schemeClr val="bg2">
              <a:lumMod val="50000"/>
            </a:schemeClr>
          </a:solidFill>
          <a:ln>
            <a:noFill/>
          </a:ln>
          <a:effec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7" name="Text Box 10">
            <a:extLst>
              <a:ext uri="{FF2B5EF4-FFF2-40B4-BE49-F238E27FC236}">
                <a16:creationId xmlns:a16="http://schemas.microsoft.com/office/drawing/2014/main" id="{C4CA86C6-5B93-4DAD-BCA1-C61A50B3BBA6}"/>
              </a:ext>
            </a:extLst>
          </p:cNvPr>
          <p:cNvSpPr txBox="1">
            <a:spLocks noChangeArrowheads="1"/>
          </p:cNvSpPr>
          <p:nvPr/>
        </p:nvSpPr>
        <p:spPr bwMode="auto">
          <a:xfrm>
            <a:off x="4462796" y="1893234"/>
            <a:ext cx="1256095" cy="369332"/>
          </a:xfrm>
          <a:prstGeom prst="rect">
            <a:avLst/>
          </a:prstGeom>
          <a:noFill/>
          <a:ln w="9525">
            <a:noFill/>
            <a:miter lim="800000"/>
            <a:headEnd/>
            <a:tailEnd/>
          </a:ln>
        </p:spPr>
        <p:txBody>
          <a:bodyPr wrap="square" lIns="60960" tIns="30480" rIns="60960" bIns="30480">
            <a:spAutoFit/>
          </a:bodyPr>
          <a:lstStyle/>
          <a:p>
            <a:r>
              <a:rPr lang="en-GB" sz="2000" b="1" dirty="0"/>
              <a:t>Swimming</a:t>
            </a:r>
          </a:p>
        </p:txBody>
      </p:sp>
      <p:sp>
        <p:nvSpPr>
          <p:cNvPr id="3" name="ZoneTexte 2">
            <a:extLst>
              <a:ext uri="{FF2B5EF4-FFF2-40B4-BE49-F238E27FC236}">
                <a16:creationId xmlns:a16="http://schemas.microsoft.com/office/drawing/2014/main" id="{46E7FD38-3C38-488C-BFBD-068871580538}"/>
              </a:ext>
            </a:extLst>
          </p:cNvPr>
          <p:cNvSpPr txBox="1"/>
          <p:nvPr/>
        </p:nvSpPr>
        <p:spPr>
          <a:xfrm>
            <a:off x="221119" y="2765619"/>
            <a:ext cx="3801978" cy="1200329"/>
          </a:xfrm>
          <a:prstGeom prst="rect">
            <a:avLst/>
          </a:prstGeom>
          <a:noFill/>
        </p:spPr>
        <p:txBody>
          <a:bodyPr wrap="square" rtlCol="0">
            <a:spAutoFit/>
          </a:bodyPr>
          <a:lstStyle/>
          <a:p>
            <a:pPr algn="ctr"/>
            <a:r>
              <a:rPr lang="en-US" dirty="0">
                <a:solidFill>
                  <a:schemeClr val="bg1"/>
                </a:solidFill>
              </a:rPr>
              <a:t>An </a:t>
            </a:r>
            <a:r>
              <a:rPr lang="en-US" b="1" dirty="0">
                <a:solidFill>
                  <a:schemeClr val="bg1"/>
                </a:solidFill>
              </a:rPr>
              <a:t>autonomous underwater vehicle</a:t>
            </a:r>
            <a:r>
              <a:rPr lang="en-US" dirty="0">
                <a:solidFill>
                  <a:schemeClr val="bg1"/>
                </a:solidFill>
              </a:rPr>
              <a:t> (</a:t>
            </a:r>
            <a:r>
              <a:rPr lang="en-US" b="1" dirty="0">
                <a:solidFill>
                  <a:schemeClr val="bg1"/>
                </a:solidFill>
              </a:rPr>
              <a:t>AUV</a:t>
            </a:r>
            <a:r>
              <a:rPr lang="en-US" dirty="0">
                <a:solidFill>
                  <a:schemeClr val="bg1"/>
                </a:solidFill>
              </a:rPr>
              <a:t>) is a </a:t>
            </a:r>
            <a:r>
              <a:rPr lang="en-US" dirty="0">
                <a:solidFill>
                  <a:schemeClr val="bg1"/>
                </a:solidFill>
                <a:hlinkClick r:id="rId4" tooltip="Robot">
                  <a:extLst>
                    <a:ext uri="{A12FA001-AC4F-418D-AE19-62706E023703}">
                      <ahyp:hlinkClr xmlns:ahyp="http://schemas.microsoft.com/office/drawing/2018/hyperlinkcolor" val="tx"/>
                    </a:ext>
                  </a:extLst>
                </a:hlinkClick>
              </a:rPr>
              <a:t>robot</a:t>
            </a:r>
            <a:r>
              <a:rPr lang="en-US" dirty="0">
                <a:solidFill>
                  <a:schemeClr val="bg1"/>
                </a:solidFill>
              </a:rPr>
              <a:t> that travels underwater without requiring input from an operator.</a:t>
            </a:r>
            <a:endParaRPr lang="en-GB" dirty="0">
              <a:solidFill>
                <a:schemeClr val="bg1"/>
              </a:solidFill>
            </a:endParaRPr>
          </a:p>
        </p:txBody>
      </p:sp>
      <p:pic>
        <p:nvPicPr>
          <p:cNvPr id="10" name="Image 9">
            <a:extLst>
              <a:ext uri="{FF2B5EF4-FFF2-40B4-BE49-F238E27FC236}">
                <a16:creationId xmlns:a16="http://schemas.microsoft.com/office/drawing/2014/main" id="{10570DFE-9723-45BA-B4BF-0731CB0ACE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3897" y="4408640"/>
            <a:ext cx="3105221" cy="2343564"/>
          </a:xfrm>
          <a:prstGeom prst="rect">
            <a:avLst/>
          </a:prstGeom>
        </p:spPr>
      </p:pic>
      <p:pic>
        <p:nvPicPr>
          <p:cNvPr id="20" name="Image 19">
            <a:extLst>
              <a:ext uri="{FF2B5EF4-FFF2-40B4-BE49-F238E27FC236}">
                <a16:creationId xmlns:a16="http://schemas.microsoft.com/office/drawing/2014/main" id="{841736AF-C234-4158-9BA6-5DE947D3E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1832" y="4423287"/>
            <a:ext cx="3105222" cy="2328917"/>
          </a:xfrm>
          <a:prstGeom prst="rect">
            <a:avLst/>
          </a:prstGeom>
        </p:spPr>
      </p:pic>
    </p:spTree>
    <p:extLst>
      <p:ext uri="{BB962C8B-B14F-4D97-AF65-F5344CB8AC3E}">
        <p14:creationId xmlns:p14="http://schemas.microsoft.com/office/powerpoint/2010/main" val="216382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left)">
                                      <p:cBhvr>
                                        <p:cTn id="10" dur="500"/>
                                        <p:tgtEl>
                                          <p:spTgt spid="63"/>
                                        </p:tgtEl>
                                      </p:cBhvr>
                                    </p:animEffect>
                                  </p:childTnLst>
                                </p:cTn>
                              </p:par>
                            </p:childTnLst>
                          </p:cTn>
                        </p:par>
                        <p:par>
                          <p:cTn id="11" fill="hold">
                            <p:stCondLst>
                              <p:cond delay="500"/>
                            </p:stCondLst>
                            <p:childTnLst>
                              <p:par>
                                <p:cTn id="12" presetID="53" presetClass="entr" presetSubtype="528"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anim calcmode="lin" valueType="num">
                                      <p:cBhvr>
                                        <p:cTn id="17" dur="500" fill="hold"/>
                                        <p:tgtEl>
                                          <p:spTgt spid="33"/>
                                        </p:tgtEl>
                                        <p:attrNameLst>
                                          <p:attrName>ppt_x</p:attrName>
                                        </p:attrNameLst>
                                      </p:cBhvr>
                                      <p:tavLst>
                                        <p:tav tm="0">
                                          <p:val>
                                            <p:fltVal val="0.5"/>
                                          </p:val>
                                        </p:tav>
                                        <p:tav tm="100000">
                                          <p:val>
                                            <p:strVal val="#ppt_x"/>
                                          </p:val>
                                        </p:tav>
                                      </p:tavLst>
                                    </p:anim>
                                    <p:anim calcmode="lin" valueType="num">
                                      <p:cBhvr>
                                        <p:cTn id="18" dur="500" fill="hold"/>
                                        <p:tgtEl>
                                          <p:spTgt spid="3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anim calcmode="lin" valueType="num">
                                      <p:cBhvr>
                                        <p:cTn id="24" dur="500" fill="hold"/>
                                        <p:tgtEl>
                                          <p:spTgt spid="28"/>
                                        </p:tgtEl>
                                        <p:attrNameLst>
                                          <p:attrName>ppt_x</p:attrName>
                                        </p:attrNameLst>
                                      </p:cBhvr>
                                      <p:tavLst>
                                        <p:tav tm="0">
                                          <p:val>
                                            <p:fltVal val="0.5"/>
                                          </p:val>
                                        </p:tav>
                                        <p:tav tm="100000">
                                          <p:val>
                                            <p:strVal val="#ppt_x"/>
                                          </p:val>
                                        </p:tav>
                                      </p:tavLst>
                                    </p:anim>
                                    <p:anim calcmode="lin" valueType="num">
                                      <p:cBhvr>
                                        <p:cTn id="25" dur="500" fill="hold"/>
                                        <p:tgtEl>
                                          <p:spTgt spid="28"/>
                                        </p:tgtEl>
                                        <p:attrNameLst>
                                          <p:attrName>ppt_y</p:attrName>
                                        </p:attrNameLst>
                                      </p:cBhvr>
                                      <p:tavLst>
                                        <p:tav tm="0">
                                          <p:val>
                                            <p:fltVal val="0.5"/>
                                          </p:val>
                                        </p:tav>
                                        <p:tav tm="100000">
                                          <p:val>
                                            <p:strVal val="#ppt_y"/>
                                          </p:val>
                                        </p:tav>
                                      </p:tavLst>
                                    </p:anim>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animEffect transition="in" filter="fade">
                                      <p:cBhvr>
                                        <p:cTn id="31" dur="500"/>
                                        <p:tgtEl>
                                          <p:spTgt spid="39"/>
                                        </p:tgtEl>
                                      </p:cBhvr>
                                    </p:animEffect>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1000"/>
                                        <p:tgtEl>
                                          <p:spTgt spid="57"/>
                                        </p:tgtEl>
                                      </p:cBhvr>
                                    </p:animEffect>
                                    <p:anim calcmode="lin" valueType="num">
                                      <p:cBhvr>
                                        <p:cTn id="36" dur="1000" fill="hold"/>
                                        <p:tgtEl>
                                          <p:spTgt spid="57"/>
                                        </p:tgtEl>
                                        <p:attrNameLst>
                                          <p:attrName>ppt_x</p:attrName>
                                        </p:attrNameLst>
                                      </p:cBhvr>
                                      <p:tavLst>
                                        <p:tav tm="0">
                                          <p:val>
                                            <p:strVal val="#ppt_x"/>
                                          </p:val>
                                        </p:tav>
                                        <p:tav tm="100000">
                                          <p:val>
                                            <p:strVal val="#ppt_x"/>
                                          </p:val>
                                        </p:tav>
                                      </p:tavLst>
                                    </p:anim>
                                    <p:anim calcmode="lin" valueType="num">
                                      <p:cBhvr>
                                        <p:cTn id="37" dur="1000" fill="hold"/>
                                        <p:tgtEl>
                                          <p:spTgt spid="5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1000"/>
                                        <p:tgtEl>
                                          <p:spTgt spid="55"/>
                                        </p:tgtEl>
                                      </p:cBhvr>
                                    </p:animEffect>
                                    <p:anim calcmode="lin" valueType="num">
                                      <p:cBhvr>
                                        <p:cTn id="41" dur="1000" fill="hold"/>
                                        <p:tgtEl>
                                          <p:spTgt spid="55"/>
                                        </p:tgtEl>
                                        <p:attrNameLst>
                                          <p:attrName>ppt_x</p:attrName>
                                        </p:attrNameLst>
                                      </p:cBhvr>
                                      <p:tavLst>
                                        <p:tav tm="0">
                                          <p:val>
                                            <p:strVal val="#ppt_x"/>
                                          </p:val>
                                        </p:tav>
                                        <p:tav tm="100000">
                                          <p:val>
                                            <p:strVal val="#ppt_x"/>
                                          </p:val>
                                        </p:tav>
                                      </p:tavLst>
                                    </p:anim>
                                    <p:anim calcmode="lin" valueType="num">
                                      <p:cBhvr>
                                        <p:cTn id="4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 grpId="0"/>
      <p:bldP spid="33" grpId="0" animBg="1"/>
      <p:bldP spid="28" grpId="0" animBg="1"/>
      <p:bldP spid="39" grpId="0" animBg="1"/>
      <p:bldP spid="55" grpId="0" animBg="1"/>
      <p:bldP spid="5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9311EBEB-A944-4817-A473-DF0F6C58C3EB}"/>
              </a:ext>
            </a:extLst>
          </p:cNvPr>
          <p:cNvSpPr txBox="1">
            <a:spLocks/>
          </p:cNvSpPr>
          <p:nvPr/>
        </p:nvSpPr>
        <p:spPr>
          <a:xfrm>
            <a:off x="570865" y="490770"/>
            <a:ext cx="5637430" cy="566822"/>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100"/>
              </a:spcBef>
            </a:pPr>
            <a:r>
              <a:rPr lang="en-GB" sz="3600" spc="-5" dirty="0">
                <a:solidFill>
                  <a:schemeClr val="bg1"/>
                </a:solidFill>
              </a:rPr>
              <a:t>Evolution </a:t>
            </a:r>
            <a:r>
              <a:rPr lang="en-GB" sz="3600" dirty="0">
                <a:solidFill>
                  <a:schemeClr val="bg1"/>
                </a:solidFill>
              </a:rPr>
              <a:t>of robotic</a:t>
            </a:r>
            <a:r>
              <a:rPr lang="en-GB" sz="3600" spc="-75" dirty="0">
                <a:solidFill>
                  <a:schemeClr val="bg1"/>
                </a:solidFill>
              </a:rPr>
              <a:t> </a:t>
            </a:r>
            <a:r>
              <a:rPr lang="en-GB" sz="3600" dirty="0">
                <a:solidFill>
                  <a:schemeClr val="bg1"/>
                </a:solidFill>
              </a:rPr>
              <a:t>sensors</a:t>
            </a:r>
          </a:p>
        </p:txBody>
      </p:sp>
      <p:sp>
        <p:nvSpPr>
          <p:cNvPr id="5" name="object 6">
            <a:extLst>
              <a:ext uri="{FF2B5EF4-FFF2-40B4-BE49-F238E27FC236}">
                <a16:creationId xmlns:a16="http://schemas.microsoft.com/office/drawing/2014/main" id="{F98023A1-7FA7-48DF-8735-AA9CA1B81363}"/>
              </a:ext>
            </a:extLst>
          </p:cNvPr>
          <p:cNvSpPr txBox="1"/>
          <p:nvPr/>
        </p:nvSpPr>
        <p:spPr>
          <a:xfrm>
            <a:off x="559434" y="1962086"/>
            <a:ext cx="8282305" cy="391795"/>
          </a:xfrm>
          <a:prstGeom prst="rect">
            <a:avLst/>
          </a:prstGeom>
        </p:spPr>
        <p:txBody>
          <a:bodyPr vert="horz" wrap="square" lIns="0" tIns="12700" rIns="0" bIns="0" rtlCol="0">
            <a:spAutoFit/>
          </a:bodyPr>
          <a:lstStyle/>
          <a:p>
            <a:pPr marL="375920" indent="-363220">
              <a:lnSpc>
                <a:spcPct val="100000"/>
              </a:lnSpc>
              <a:spcBef>
                <a:spcPts val="100"/>
              </a:spcBef>
              <a:buClr>
                <a:srgbClr val="1F4079"/>
              </a:buClr>
              <a:buFont typeface="Wingdings"/>
              <a:buChar char=""/>
              <a:tabLst>
                <a:tab pos="375285" algn="l"/>
                <a:tab pos="375920" algn="l"/>
              </a:tabLst>
            </a:pPr>
            <a:r>
              <a:rPr sz="2400" spc="-20" dirty="0">
                <a:solidFill>
                  <a:schemeClr val="bg1"/>
                </a:solidFill>
                <a:latin typeface="Arial"/>
                <a:cs typeface="Arial"/>
              </a:rPr>
              <a:t>Historically, </a:t>
            </a:r>
            <a:r>
              <a:rPr sz="2400" dirty="0">
                <a:solidFill>
                  <a:schemeClr val="bg1"/>
                </a:solidFill>
                <a:latin typeface="Arial"/>
                <a:cs typeface="Arial"/>
              </a:rPr>
              <a:t>robotic sensors </a:t>
            </a:r>
            <a:r>
              <a:rPr sz="2400" spc="-5" dirty="0">
                <a:solidFill>
                  <a:schemeClr val="bg1"/>
                </a:solidFill>
                <a:latin typeface="Arial"/>
                <a:cs typeface="Arial"/>
              </a:rPr>
              <a:t>have </a:t>
            </a:r>
            <a:r>
              <a:rPr sz="2400" dirty="0">
                <a:solidFill>
                  <a:schemeClr val="bg1"/>
                </a:solidFill>
                <a:latin typeface="Arial"/>
                <a:cs typeface="Arial"/>
              </a:rPr>
              <a:t>become richer and</a:t>
            </a:r>
            <a:r>
              <a:rPr sz="2400" spc="5" dirty="0">
                <a:solidFill>
                  <a:schemeClr val="bg1"/>
                </a:solidFill>
                <a:latin typeface="Arial"/>
                <a:cs typeface="Arial"/>
              </a:rPr>
              <a:t> </a:t>
            </a:r>
            <a:r>
              <a:rPr sz="2400" dirty="0">
                <a:solidFill>
                  <a:schemeClr val="bg1"/>
                </a:solidFill>
                <a:latin typeface="Arial"/>
                <a:cs typeface="Arial"/>
              </a:rPr>
              <a:t>richer</a:t>
            </a:r>
          </a:p>
        </p:txBody>
      </p:sp>
      <p:sp>
        <p:nvSpPr>
          <p:cNvPr id="6" name="object 7">
            <a:extLst>
              <a:ext uri="{FF2B5EF4-FFF2-40B4-BE49-F238E27FC236}">
                <a16:creationId xmlns:a16="http://schemas.microsoft.com/office/drawing/2014/main" id="{9C4EB5C1-A708-4CCA-85F5-5DA9D2A2356D}"/>
              </a:ext>
            </a:extLst>
          </p:cNvPr>
          <p:cNvSpPr txBox="1"/>
          <p:nvPr/>
        </p:nvSpPr>
        <p:spPr>
          <a:xfrm>
            <a:off x="922655" y="2328417"/>
            <a:ext cx="4672965" cy="1756891"/>
          </a:xfrm>
          <a:prstGeom prst="rect">
            <a:avLst/>
          </a:prstGeom>
        </p:spPr>
        <p:txBody>
          <a:bodyPr vert="horz" wrap="square" lIns="0" tIns="63500" rIns="0" bIns="0" rtlCol="0">
            <a:spAutoFit/>
          </a:bodyPr>
          <a:lstStyle/>
          <a:p>
            <a:pPr marL="355600" indent="-342900">
              <a:lnSpc>
                <a:spcPct val="100000"/>
              </a:lnSpc>
              <a:spcBef>
                <a:spcPts val="500"/>
              </a:spcBef>
              <a:buClr>
                <a:srgbClr val="1F4079"/>
              </a:buClr>
              <a:buFont typeface="Arial" panose="020B0604020202020204" pitchFamily="34" charset="0"/>
              <a:buChar char="•"/>
              <a:tabLst>
                <a:tab pos="276225" algn="l"/>
                <a:tab pos="276860" algn="l"/>
              </a:tabLst>
            </a:pPr>
            <a:r>
              <a:rPr sz="2000" dirty="0">
                <a:solidFill>
                  <a:schemeClr val="bg1"/>
                </a:solidFill>
                <a:latin typeface="Arial"/>
                <a:cs typeface="Arial"/>
              </a:rPr>
              <a:t>1960s:</a:t>
            </a:r>
            <a:r>
              <a:rPr sz="2000" spc="-30" dirty="0">
                <a:solidFill>
                  <a:schemeClr val="bg1"/>
                </a:solidFill>
                <a:latin typeface="Arial"/>
                <a:cs typeface="Arial"/>
              </a:rPr>
              <a:t> </a:t>
            </a:r>
            <a:r>
              <a:rPr sz="2000" dirty="0">
                <a:solidFill>
                  <a:schemeClr val="bg1"/>
                </a:solidFill>
                <a:latin typeface="Arial"/>
                <a:cs typeface="Arial"/>
              </a:rPr>
              <a:t>Shakey</a:t>
            </a:r>
          </a:p>
          <a:p>
            <a:pPr marL="355600" indent="-342900">
              <a:lnSpc>
                <a:spcPct val="100000"/>
              </a:lnSpc>
              <a:spcBef>
                <a:spcPts val="400"/>
              </a:spcBef>
              <a:buClr>
                <a:srgbClr val="1F4079"/>
              </a:buClr>
              <a:buFont typeface="Arial" panose="020B0604020202020204" pitchFamily="34" charset="0"/>
              <a:buChar char="•"/>
              <a:tabLst>
                <a:tab pos="276225" algn="l"/>
                <a:tab pos="276860" algn="l"/>
              </a:tabLst>
            </a:pPr>
            <a:r>
              <a:rPr sz="2000" dirty="0">
                <a:solidFill>
                  <a:schemeClr val="bg1"/>
                </a:solidFill>
                <a:latin typeface="Arial"/>
                <a:cs typeface="Arial"/>
              </a:rPr>
              <a:t>1990s: </a:t>
            </a:r>
            <a:r>
              <a:rPr sz="2000" spc="-25" dirty="0">
                <a:solidFill>
                  <a:schemeClr val="bg1"/>
                </a:solidFill>
                <a:latin typeface="Arial"/>
                <a:cs typeface="Arial"/>
              </a:rPr>
              <a:t>Tourguide</a:t>
            </a:r>
            <a:r>
              <a:rPr sz="2000" spc="-90" dirty="0">
                <a:solidFill>
                  <a:schemeClr val="bg1"/>
                </a:solidFill>
                <a:latin typeface="Arial"/>
                <a:cs typeface="Arial"/>
              </a:rPr>
              <a:t> </a:t>
            </a:r>
            <a:r>
              <a:rPr sz="2000" spc="-5" dirty="0">
                <a:solidFill>
                  <a:schemeClr val="bg1"/>
                </a:solidFill>
                <a:latin typeface="Arial"/>
                <a:cs typeface="Arial"/>
              </a:rPr>
              <a:t>robots</a:t>
            </a:r>
            <a:endParaRPr sz="2000" dirty="0">
              <a:solidFill>
                <a:schemeClr val="bg1"/>
              </a:solidFill>
              <a:latin typeface="Arial"/>
              <a:cs typeface="Arial"/>
            </a:endParaRPr>
          </a:p>
          <a:p>
            <a:pPr marL="355600" indent="-342900">
              <a:lnSpc>
                <a:spcPct val="100000"/>
              </a:lnSpc>
              <a:spcBef>
                <a:spcPts val="400"/>
              </a:spcBef>
              <a:buClr>
                <a:srgbClr val="1F4079"/>
              </a:buClr>
              <a:buFont typeface="Arial" panose="020B0604020202020204" pitchFamily="34" charset="0"/>
              <a:buChar char="•"/>
              <a:tabLst>
                <a:tab pos="276225" algn="l"/>
                <a:tab pos="276860" algn="l"/>
              </a:tabLst>
            </a:pPr>
            <a:r>
              <a:rPr sz="2000" dirty="0">
                <a:solidFill>
                  <a:schemeClr val="bg1"/>
                </a:solidFill>
                <a:latin typeface="Arial"/>
                <a:cs typeface="Arial"/>
              </a:rPr>
              <a:t>2010s: </a:t>
            </a:r>
            <a:r>
              <a:rPr sz="2000" spc="5" dirty="0">
                <a:solidFill>
                  <a:schemeClr val="bg1"/>
                </a:solidFill>
                <a:latin typeface="Arial"/>
                <a:cs typeface="Arial"/>
              </a:rPr>
              <a:t>Willow </a:t>
            </a:r>
            <a:r>
              <a:rPr sz="2000" spc="-5" dirty="0">
                <a:solidFill>
                  <a:schemeClr val="bg1"/>
                </a:solidFill>
                <a:latin typeface="Arial"/>
                <a:cs typeface="Arial"/>
              </a:rPr>
              <a:t>Garage</a:t>
            </a:r>
            <a:r>
              <a:rPr sz="2000" spc="-95" dirty="0">
                <a:solidFill>
                  <a:schemeClr val="bg1"/>
                </a:solidFill>
                <a:latin typeface="Arial"/>
                <a:cs typeface="Arial"/>
              </a:rPr>
              <a:t> </a:t>
            </a:r>
            <a:r>
              <a:rPr sz="2000" spc="-5" dirty="0">
                <a:solidFill>
                  <a:schemeClr val="bg1"/>
                </a:solidFill>
                <a:latin typeface="Arial"/>
                <a:cs typeface="Arial"/>
              </a:rPr>
              <a:t>PR2</a:t>
            </a:r>
            <a:endParaRPr sz="2000" dirty="0">
              <a:solidFill>
                <a:schemeClr val="bg1"/>
              </a:solidFill>
              <a:latin typeface="Arial"/>
              <a:cs typeface="Arial"/>
            </a:endParaRPr>
          </a:p>
          <a:p>
            <a:pPr marL="355600" indent="-342900">
              <a:lnSpc>
                <a:spcPct val="100000"/>
              </a:lnSpc>
              <a:spcBef>
                <a:spcPts val="400"/>
              </a:spcBef>
              <a:buClr>
                <a:srgbClr val="1F4079"/>
              </a:buClr>
              <a:buFont typeface="Arial" panose="020B0604020202020204" pitchFamily="34" charset="0"/>
              <a:buChar char="•"/>
              <a:tabLst>
                <a:tab pos="276225" algn="l"/>
                <a:tab pos="276860" algn="l"/>
              </a:tabLst>
            </a:pPr>
            <a:r>
              <a:rPr sz="2000" dirty="0">
                <a:solidFill>
                  <a:schemeClr val="bg1"/>
                </a:solidFill>
                <a:latin typeface="Arial"/>
                <a:cs typeface="Arial"/>
              </a:rPr>
              <a:t>2010s: </a:t>
            </a:r>
            <a:r>
              <a:rPr sz="2000" spc="-25" dirty="0">
                <a:solidFill>
                  <a:schemeClr val="bg1"/>
                </a:solidFill>
                <a:latin typeface="Arial"/>
                <a:cs typeface="Arial"/>
              </a:rPr>
              <a:t>SmartTer </a:t>
            </a:r>
            <a:r>
              <a:rPr sz="2000" dirty="0">
                <a:solidFill>
                  <a:schemeClr val="bg1"/>
                </a:solidFill>
                <a:latin typeface="Arial"/>
                <a:cs typeface="Arial"/>
              </a:rPr>
              <a:t>– the autonomous</a:t>
            </a:r>
            <a:r>
              <a:rPr sz="2000" spc="-190" dirty="0">
                <a:solidFill>
                  <a:schemeClr val="bg1"/>
                </a:solidFill>
                <a:latin typeface="Arial"/>
                <a:cs typeface="Arial"/>
              </a:rPr>
              <a:t> </a:t>
            </a:r>
            <a:r>
              <a:rPr sz="2000" dirty="0">
                <a:solidFill>
                  <a:schemeClr val="bg1"/>
                </a:solidFill>
                <a:latin typeface="Arial"/>
                <a:cs typeface="Arial"/>
              </a:rPr>
              <a:t>car</a:t>
            </a:r>
          </a:p>
        </p:txBody>
      </p:sp>
      <p:sp>
        <p:nvSpPr>
          <p:cNvPr id="7" name="object 8">
            <a:extLst>
              <a:ext uri="{FF2B5EF4-FFF2-40B4-BE49-F238E27FC236}">
                <a16:creationId xmlns:a16="http://schemas.microsoft.com/office/drawing/2014/main" id="{8D4AA5D9-6213-453C-BDE5-BF5C7C7E8DCA}"/>
              </a:ext>
            </a:extLst>
          </p:cNvPr>
          <p:cNvSpPr txBox="1"/>
          <p:nvPr/>
        </p:nvSpPr>
        <p:spPr>
          <a:xfrm>
            <a:off x="922655" y="4835765"/>
            <a:ext cx="6152515" cy="1163955"/>
          </a:xfrm>
          <a:prstGeom prst="rect">
            <a:avLst/>
          </a:prstGeom>
        </p:spPr>
        <p:txBody>
          <a:bodyPr vert="horz" wrap="square" lIns="0" tIns="73660" rIns="0" bIns="0" rtlCol="0">
            <a:spAutoFit/>
          </a:bodyPr>
          <a:lstStyle/>
          <a:p>
            <a:pPr marL="375920" indent="-363220">
              <a:lnSpc>
                <a:spcPct val="100000"/>
              </a:lnSpc>
              <a:spcBef>
                <a:spcPts val="580"/>
              </a:spcBef>
              <a:buClr>
                <a:srgbClr val="1F4079"/>
              </a:buClr>
              <a:buFont typeface="Wingdings"/>
              <a:buChar char=""/>
              <a:tabLst>
                <a:tab pos="375285" algn="l"/>
                <a:tab pos="375920" algn="l"/>
              </a:tabLst>
            </a:pPr>
            <a:r>
              <a:rPr sz="2400" dirty="0">
                <a:solidFill>
                  <a:schemeClr val="bg1"/>
                </a:solidFill>
                <a:latin typeface="Arial"/>
                <a:cs typeface="Arial"/>
              </a:rPr>
              <a:t>Reasons:</a:t>
            </a:r>
          </a:p>
          <a:p>
            <a:pPr marL="640080" lvl="1" indent="-264160">
              <a:lnSpc>
                <a:spcPct val="100000"/>
              </a:lnSpc>
              <a:spcBef>
                <a:spcPts val="400"/>
              </a:spcBef>
              <a:buClr>
                <a:srgbClr val="1F4079"/>
              </a:buClr>
              <a:buFont typeface="Wingdings"/>
              <a:buChar char=""/>
              <a:tabLst>
                <a:tab pos="639445" algn="l"/>
                <a:tab pos="640080" algn="l"/>
              </a:tabLst>
            </a:pPr>
            <a:r>
              <a:rPr sz="2000" b="1" spc="-5" dirty="0">
                <a:solidFill>
                  <a:schemeClr val="bg1"/>
                </a:solidFill>
                <a:latin typeface="Arial"/>
                <a:cs typeface="Arial"/>
              </a:rPr>
              <a:t>Commodization </a:t>
            </a:r>
            <a:r>
              <a:rPr sz="2000" dirty="0">
                <a:solidFill>
                  <a:schemeClr val="bg1"/>
                </a:solidFill>
                <a:latin typeface="Arial"/>
                <a:cs typeface="Arial"/>
              </a:rPr>
              <a:t>of consumer</a:t>
            </a:r>
            <a:r>
              <a:rPr sz="2000" spc="-90" dirty="0">
                <a:solidFill>
                  <a:schemeClr val="bg1"/>
                </a:solidFill>
                <a:latin typeface="Arial"/>
                <a:cs typeface="Arial"/>
              </a:rPr>
              <a:t> </a:t>
            </a:r>
            <a:r>
              <a:rPr sz="2000" dirty="0">
                <a:solidFill>
                  <a:schemeClr val="bg1"/>
                </a:solidFill>
                <a:latin typeface="Arial"/>
                <a:cs typeface="Arial"/>
              </a:rPr>
              <a:t>electronics</a:t>
            </a:r>
          </a:p>
          <a:p>
            <a:pPr marL="640080" lvl="1" indent="-264160">
              <a:lnSpc>
                <a:spcPct val="100000"/>
              </a:lnSpc>
              <a:spcBef>
                <a:spcPts val="405"/>
              </a:spcBef>
              <a:buClr>
                <a:srgbClr val="1F4079"/>
              </a:buClr>
              <a:buFont typeface="Wingdings"/>
              <a:buChar char=""/>
              <a:tabLst>
                <a:tab pos="639445" algn="l"/>
                <a:tab pos="640080" algn="l"/>
              </a:tabLst>
            </a:pPr>
            <a:r>
              <a:rPr sz="2000" b="1" spc="-5" dirty="0">
                <a:solidFill>
                  <a:schemeClr val="bg1"/>
                </a:solidFill>
                <a:latin typeface="Arial"/>
                <a:cs typeface="Arial"/>
              </a:rPr>
              <a:t>More computation </a:t>
            </a:r>
            <a:r>
              <a:rPr sz="2000" spc="-5" dirty="0">
                <a:solidFill>
                  <a:schemeClr val="bg1"/>
                </a:solidFill>
                <a:latin typeface="Arial"/>
                <a:cs typeface="Arial"/>
              </a:rPr>
              <a:t>available </a:t>
            </a:r>
            <a:r>
              <a:rPr sz="2000" dirty="0">
                <a:solidFill>
                  <a:schemeClr val="bg1"/>
                </a:solidFill>
                <a:latin typeface="Arial"/>
                <a:cs typeface="Arial"/>
              </a:rPr>
              <a:t>to </a:t>
            </a:r>
            <a:r>
              <a:rPr sz="2000" spc="-5" dirty="0">
                <a:solidFill>
                  <a:schemeClr val="bg1"/>
                </a:solidFill>
                <a:latin typeface="Arial"/>
                <a:cs typeface="Arial"/>
              </a:rPr>
              <a:t>process </a:t>
            </a:r>
            <a:r>
              <a:rPr sz="2000" dirty="0">
                <a:solidFill>
                  <a:schemeClr val="bg1"/>
                </a:solidFill>
                <a:latin typeface="Arial"/>
                <a:cs typeface="Arial"/>
              </a:rPr>
              <a:t>the</a:t>
            </a:r>
            <a:r>
              <a:rPr sz="2000" spc="-55" dirty="0">
                <a:solidFill>
                  <a:schemeClr val="bg1"/>
                </a:solidFill>
                <a:latin typeface="Arial"/>
                <a:cs typeface="Arial"/>
              </a:rPr>
              <a:t> </a:t>
            </a:r>
            <a:r>
              <a:rPr sz="2000" dirty="0">
                <a:solidFill>
                  <a:schemeClr val="bg1"/>
                </a:solidFill>
                <a:latin typeface="Arial"/>
                <a:cs typeface="Arial"/>
              </a:rPr>
              <a:t>data</a:t>
            </a:r>
          </a:p>
        </p:txBody>
      </p:sp>
      <p:sp>
        <p:nvSpPr>
          <p:cNvPr id="9" name="object 10">
            <a:extLst>
              <a:ext uri="{FF2B5EF4-FFF2-40B4-BE49-F238E27FC236}">
                <a16:creationId xmlns:a16="http://schemas.microsoft.com/office/drawing/2014/main" id="{885C6D72-9091-4AF9-BB7F-12FBDB1493A2}"/>
              </a:ext>
            </a:extLst>
          </p:cNvPr>
          <p:cNvSpPr/>
          <p:nvPr/>
        </p:nvSpPr>
        <p:spPr>
          <a:xfrm>
            <a:off x="6859523" y="2448432"/>
            <a:ext cx="99695" cy="1224280"/>
          </a:xfrm>
          <a:custGeom>
            <a:avLst/>
            <a:gdLst/>
            <a:ahLst/>
            <a:cxnLst/>
            <a:rect l="l" t="t" r="r" b="b"/>
            <a:pathLst>
              <a:path w="99695" h="1224279">
                <a:moveTo>
                  <a:pt x="5333" y="1133093"/>
                </a:moveTo>
                <a:lnTo>
                  <a:pt x="3048" y="1134364"/>
                </a:lnTo>
                <a:lnTo>
                  <a:pt x="761" y="1135761"/>
                </a:lnTo>
                <a:lnTo>
                  <a:pt x="0" y="1138681"/>
                </a:lnTo>
                <a:lnTo>
                  <a:pt x="1270" y="1140967"/>
                </a:lnTo>
                <a:lnTo>
                  <a:pt x="49910" y="1224152"/>
                </a:lnTo>
                <a:lnTo>
                  <a:pt x="55391" y="1214754"/>
                </a:lnTo>
                <a:lnTo>
                  <a:pt x="45084" y="1214754"/>
                </a:lnTo>
                <a:lnTo>
                  <a:pt x="45084" y="1197102"/>
                </a:lnTo>
                <a:lnTo>
                  <a:pt x="9525" y="1136141"/>
                </a:lnTo>
                <a:lnTo>
                  <a:pt x="8254" y="1133855"/>
                </a:lnTo>
                <a:lnTo>
                  <a:pt x="5333" y="1133093"/>
                </a:lnTo>
                <a:close/>
              </a:path>
              <a:path w="99695" h="1224279">
                <a:moveTo>
                  <a:pt x="45085" y="1197102"/>
                </a:moveTo>
                <a:lnTo>
                  <a:pt x="45084" y="1214754"/>
                </a:lnTo>
                <a:lnTo>
                  <a:pt x="54609" y="1214754"/>
                </a:lnTo>
                <a:lnTo>
                  <a:pt x="54609" y="1212341"/>
                </a:lnTo>
                <a:lnTo>
                  <a:pt x="45720" y="1212341"/>
                </a:lnTo>
                <a:lnTo>
                  <a:pt x="49847" y="1205266"/>
                </a:lnTo>
                <a:lnTo>
                  <a:pt x="45085" y="1197102"/>
                </a:lnTo>
                <a:close/>
              </a:path>
              <a:path w="99695" h="1224279">
                <a:moveTo>
                  <a:pt x="94487" y="1133093"/>
                </a:moveTo>
                <a:lnTo>
                  <a:pt x="91567" y="1133855"/>
                </a:lnTo>
                <a:lnTo>
                  <a:pt x="90170" y="1136141"/>
                </a:lnTo>
                <a:lnTo>
                  <a:pt x="54609" y="1197102"/>
                </a:lnTo>
                <a:lnTo>
                  <a:pt x="54609" y="1214754"/>
                </a:lnTo>
                <a:lnTo>
                  <a:pt x="55391" y="1214754"/>
                </a:lnTo>
                <a:lnTo>
                  <a:pt x="98425" y="1140967"/>
                </a:lnTo>
                <a:lnTo>
                  <a:pt x="99695" y="1138681"/>
                </a:lnTo>
                <a:lnTo>
                  <a:pt x="98932" y="1135761"/>
                </a:lnTo>
                <a:lnTo>
                  <a:pt x="96774" y="1134364"/>
                </a:lnTo>
                <a:lnTo>
                  <a:pt x="94487" y="1133093"/>
                </a:lnTo>
                <a:close/>
              </a:path>
              <a:path w="99695" h="1224279">
                <a:moveTo>
                  <a:pt x="49847" y="1205266"/>
                </a:moveTo>
                <a:lnTo>
                  <a:pt x="45720" y="1212341"/>
                </a:lnTo>
                <a:lnTo>
                  <a:pt x="53975" y="1212341"/>
                </a:lnTo>
                <a:lnTo>
                  <a:pt x="49847" y="1205266"/>
                </a:lnTo>
                <a:close/>
              </a:path>
              <a:path w="99695" h="1224279">
                <a:moveTo>
                  <a:pt x="54609" y="1197102"/>
                </a:moveTo>
                <a:lnTo>
                  <a:pt x="49847" y="1205266"/>
                </a:lnTo>
                <a:lnTo>
                  <a:pt x="53975" y="1212341"/>
                </a:lnTo>
                <a:lnTo>
                  <a:pt x="54609" y="1212341"/>
                </a:lnTo>
                <a:lnTo>
                  <a:pt x="54609" y="1197102"/>
                </a:lnTo>
                <a:close/>
              </a:path>
              <a:path w="99695" h="1224279">
                <a:moveTo>
                  <a:pt x="54609" y="0"/>
                </a:moveTo>
                <a:lnTo>
                  <a:pt x="45084" y="0"/>
                </a:lnTo>
                <a:lnTo>
                  <a:pt x="45085" y="1197102"/>
                </a:lnTo>
                <a:lnTo>
                  <a:pt x="49847" y="1205266"/>
                </a:lnTo>
                <a:lnTo>
                  <a:pt x="54609" y="1197102"/>
                </a:lnTo>
                <a:lnTo>
                  <a:pt x="54609"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586819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E1B691C4-5ABA-48B2-BC86-09B455A8B42F}"/>
              </a:ext>
            </a:extLst>
          </p:cNvPr>
          <p:cNvSpPr txBox="1">
            <a:spLocks/>
          </p:cNvSpPr>
          <p:nvPr/>
        </p:nvSpPr>
        <p:spPr>
          <a:xfrm>
            <a:off x="302760" y="341496"/>
            <a:ext cx="11889240" cy="505267"/>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200" b="1" dirty="0" err="1"/>
              <a:t>Shakey</a:t>
            </a:r>
            <a:r>
              <a:rPr lang="en-US" sz="3200" b="1" dirty="0"/>
              <a:t> the Robot (1966-1972), </a:t>
            </a:r>
            <a:r>
              <a:rPr lang="en-US" sz="3200" b="1" spc="-5" dirty="0"/>
              <a:t>SRI</a:t>
            </a:r>
            <a:r>
              <a:rPr lang="en-US" sz="3200" b="1" spc="-15" dirty="0"/>
              <a:t> </a:t>
            </a:r>
            <a:r>
              <a:rPr lang="en-US" sz="3200" b="1" dirty="0"/>
              <a:t>International</a:t>
            </a:r>
          </a:p>
        </p:txBody>
      </p:sp>
      <p:sp>
        <p:nvSpPr>
          <p:cNvPr id="3" name="object 6">
            <a:extLst>
              <a:ext uri="{FF2B5EF4-FFF2-40B4-BE49-F238E27FC236}">
                <a16:creationId xmlns:a16="http://schemas.microsoft.com/office/drawing/2014/main" id="{B1206AE3-25AD-4803-B513-39E05273F731}"/>
              </a:ext>
            </a:extLst>
          </p:cNvPr>
          <p:cNvSpPr/>
          <p:nvPr/>
        </p:nvSpPr>
        <p:spPr>
          <a:xfrm>
            <a:off x="527349" y="1201153"/>
            <a:ext cx="5901055" cy="5143500"/>
          </a:xfrm>
          <a:prstGeom prst="rect">
            <a:avLst/>
          </a:prstGeom>
          <a:blipFill>
            <a:blip r:embed="rId2" cstate="print"/>
            <a:stretch>
              <a:fillRect/>
            </a:stretch>
          </a:blipFill>
        </p:spPr>
        <p:txBody>
          <a:bodyPr wrap="square" lIns="0" tIns="0" rIns="0" bIns="0" rtlCol="0"/>
          <a:lstStyle/>
          <a:p>
            <a:endParaRPr/>
          </a:p>
        </p:txBody>
      </p:sp>
      <p:sp>
        <p:nvSpPr>
          <p:cNvPr id="4" name="object 8">
            <a:extLst>
              <a:ext uri="{FF2B5EF4-FFF2-40B4-BE49-F238E27FC236}">
                <a16:creationId xmlns:a16="http://schemas.microsoft.com/office/drawing/2014/main" id="{DA15C5BA-B371-42F1-B9F9-994759AE0A07}"/>
              </a:ext>
            </a:extLst>
          </p:cNvPr>
          <p:cNvSpPr txBox="1"/>
          <p:nvPr/>
        </p:nvSpPr>
        <p:spPr>
          <a:xfrm>
            <a:off x="7208901" y="1395730"/>
            <a:ext cx="3491865" cy="3372485"/>
          </a:xfrm>
          <a:prstGeom prst="rect">
            <a:avLst/>
          </a:prstGeom>
        </p:spPr>
        <p:txBody>
          <a:bodyPr vert="horz" wrap="square" lIns="0" tIns="73660" rIns="0" bIns="0" rtlCol="0">
            <a:spAutoFit/>
          </a:bodyPr>
          <a:lstStyle/>
          <a:p>
            <a:pPr marL="375285" indent="-363220">
              <a:lnSpc>
                <a:spcPct val="100000"/>
              </a:lnSpc>
              <a:spcBef>
                <a:spcPts val="580"/>
              </a:spcBef>
              <a:buClr>
                <a:srgbClr val="1F4079"/>
              </a:buClr>
              <a:buFont typeface="Wingdings"/>
              <a:buChar char=""/>
              <a:tabLst>
                <a:tab pos="375285" algn="l"/>
                <a:tab pos="375920" algn="l"/>
              </a:tabLst>
            </a:pPr>
            <a:r>
              <a:rPr sz="2400" spc="-5" dirty="0">
                <a:latin typeface="Arial"/>
                <a:cs typeface="Arial"/>
              </a:rPr>
              <a:t>Operating</a:t>
            </a:r>
            <a:r>
              <a:rPr sz="2400" spc="-10" dirty="0">
                <a:latin typeface="Arial"/>
                <a:cs typeface="Arial"/>
              </a:rPr>
              <a:t> </a:t>
            </a:r>
            <a:r>
              <a:rPr sz="2400" spc="-5" dirty="0">
                <a:latin typeface="Arial"/>
                <a:cs typeface="Arial"/>
              </a:rPr>
              <a:t>environment</a:t>
            </a:r>
            <a:endParaRPr sz="2400" dirty="0">
              <a:latin typeface="Arial"/>
              <a:cs typeface="Arial"/>
            </a:endParaRPr>
          </a:p>
          <a:p>
            <a:pPr marL="639445" lvl="1" indent="-264795">
              <a:lnSpc>
                <a:spcPct val="100000"/>
              </a:lnSpc>
              <a:spcBef>
                <a:spcPts val="400"/>
              </a:spcBef>
              <a:buClr>
                <a:srgbClr val="1F4079"/>
              </a:buClr>
              <a:buFont typeface="Wingdings"/>
              <a:buChar char=""/>
              <a:tabLst>
                <a:tab pos="639445" algn="l"/>
                <a:tab pos="640080" algn="l"/>
              </a:tabLst>
            </a:pPr>
            <a:r>
              <a:rPr sz="2000" dirty="0">
                <a:latin typeface="Arial"/>
                <a:cs typeface="Arial"/>
              </a:rPr>
              <a:t>Indoors</a:t>
            </a:r>
          </a:p>
          <a:p>
            <a:pPr marL="639445" lvl="1" indent="-264795">
              <a:lnSpc>
                <a:spcPct val="100000"/>
              </a:lnSpc>
              <a:spcBef>
                <a:spcPts val="400"/>
              </a:spcBef>
              <a:buClr>
                <a:srgbClr val="1F4079"/>
              </a:buClr>
              <a:buFont typeface="Wingdings"/>
              <a:buChar char=""/>
              <a:tabLst>
                <a:tab pos="639445" algn="l"/>
                <a:tab pos="640080" algn="l"/>
              </a:tabLst>
            </a:pPr>
            <a:r>
              <a:rPr sz="2000" dirty="0">
                <a:latin typeface="Arial"/>
                <a:cs typeface="Arial"/>
              </a:rPr>
              <a:t>Engineered</a:t>
            </a:r>
          </a:p>
          <a:p>
            <a:pPr lvl="1">
              <a:lnSpc>
                <a:spcPct val="100000"/>
              </a:lnSpc>
              <a:spcBef>
                <a:spcPts val="25"/>
              </a:spcBef>
              <a:buClr>
                <a:srgbClr val="1F4079"/>
              </a:buClr>
              <a:buFont typeface="Wingdings"/>
              <a:buChar char=""/>
            </a:pPr>
            <a:endParaRPr sz="2850" dirty="0">
              <a:latin typeface="Times New Roman"/>
              <a:cs typeface="Times New Roman"/>
            </a:endParaRPr>
          </a:p>
          <a:p>
            <a:pPr marL="375285" indent="-363220">
              <a:lnSpc>
                <a:spcPct val="100000"/>
              </a:lnSpc>
              <a:buClr>
                <a:srgbClr val="1F4079"/>
              </a:buClr>
              <a:buFont typeface="Wingdings"/>
              <a:buChar char=""/>
              <a:tabLst>
                <a:tab pos="375285" algn="l"/>
                <a:tab pos="375920" algn="l"/>
              </a:tabLst>
            </a:pPr>
            <a:r>
              <a:rPr sz="2400" dirty="0">
                <a:latin typeface="Arial"/>
                <a:cs typeface="Arial"/>
              </a:rPr>
              <a:t>Sensors</a:t>
            </a:r>
          </a:p>
          <a:p>
            <a:pPr marL="639445" lvl="1" indent="-264795">
              <a:lnSpc>
                <a:spcPct val="100000"/>
              </a:lnSpc>
              <a:spcBef>
                <a:spcPts val="400"/>
              </a:spcBef>
              <a:buClr>
                <a:srgbClr val="1F4079"/>
              </a:buClr>
              <a:buFont typeface="Wingdings"/>
              <a:buChar char=""/>
              <a:tabLst>
                <a:tab pos="639445" algn="l"/>
                <a:tab pos="640080" algn="l"/>
              </a:tabLst>
            </a:pPr>
            <a:r>
              <a:rPr sz="2000" spc="5" dirty="0">
                <a:latin typeface="Arial"/>
                <a:cs typeface="Arial"/>
              </a:rPr>
              <a:t>Wheel</a:t>
            </a:r>
            <a:r>
              <a:rPr sz="2000" spc="-65" dirty="0">
                <a:latin typeface="Arial"/>
                <a:cs typeface="Arial"/>
              </a:rPr>
              <a:t> </a:t>
            </a:r>
            <a:r>
              <a:rPr sz="2000" dirty="0">
                <a:latin typeface="Arial"/>
                <a:cs typeface="Arial"/>
              </a:rPr>
              <a:t>encoders</a:t>
            </a:r>
          </a:p>
          <a:p>
            <a:pPr marL="639445" lvl="1" indent="-264795">
              <a:lnSpc>
                <a:spcPct val="100000"/>
              </a:lnSpc>
              <a:spcBef>
                <a:spcPts val="405"/>
              </a:spcBef>
              <a:buClr>
                <a:srgbClr val="1F4079"/>
              </a:buClr>
              <a:buFont typeface="Wingdings"/>
              <a:buChar char=""/>
              <a:tabLst>
                <a:tab pos="639445" algn="l"/>
                <a:tab pos="640080" algn="l"/>
              </a:tabLst>
            </a:pPr>
            <a:r>
              <a:rPr sz="2000" spc="5" dirty="0">
                <a:latin typeface="Arial"/>
                <a:cs typeface="Arial"/>
              </a:rPr>
              <a:t>Bumb</a:t>
            </a:r>
            <a:r>
              <a:rPr sz="2000" spc="-40" dirty="0">
                <a:latin typeface="Arial"/>
                <a:cs typeface="Arial"/>
              </a:rPr>
              <a:t> </a:t>
            </a:r>
            <a:r>
              <a:rPr sz="2000" dirty="0">
                <a:latin typeface="Arial"/>
                <a:cs typeface="Arial"/>
              </a:rPr>
              <a:t>detector</a:t>
            </a:r>
          </a:p>
          <a:p>
            <a:pPr marL="639445" lvl="1" indent="-264795">
              <a:lnSpc>
                <a:spcPct val="100000"/>
              </a:lnSpc>
              <a:spcBef>
                <a:spcPts val="400"/>
              </a:spcBef>
              <a:buClr>
                <a:srgbClr val="1F4079"/>
              </a:buClr>
              <a:buFont typeface="Wingdings"/>
              <a:buChar char=""/>
              <a:tabLst>
                <a:tab pos="639445" algn="l"/>
                <a:tab pos="640080" algn="l"/>
              </a:tabLst>
            </a:pPr>
            <a:r>
              <a:rPr sz="2000" dirty="0">
                <a:latin typeface="Arial"/>
                <a:cs typeface="Arial"/>
              </a:rPr>
              <a:t>Sonar </a:t>
            </a:r>
            <a:r>
              <a:rPr sz="2000" spc="-5" dirty="0">
                <a:latin typeface="Arial"/>
                <a:cs typeface="Arial"/>
              </a:rPr>
              <a:t>range</a:t>
            </a:r>
            <a:r>
              <a:rPr sz="2000" spc="-50" dirty="0">
                <a:latin typeface="Arial"/>
                <a:cs typeface="Arial"/>
              </a:rPr>
              <a:t> </a:t>
            </a:r>
            <a:r>
              <a:rPr sz="2000" spc="5" dirty="0">
                <a:latin typeface="Arial"/>
                <a:cs typeface="Arial"/>
              </a:rPr>
              <a:t>finder</a:t>
            </a:r>
            <a:endParaRPr sz="2000" dirty="0">
              <a:latin typeface="Arial"/>
              <a:cs typeface="Arial"/>
            </a:endParaRPr>
          </a:p>
          <a:p>
            <a:pPr marL="639445" lvl="1" indent="-264795">
              <a:lnSpc>
                <a:spcPct val="100000"/>
              </a:lnSpc>
              <a:spcBef>
                <a:spcPts val="400"/>
              </a:spcBef>
              <a:buClr>
                <a:srgbClr val="1F4079"/>
              </a:buClr>
              <a:buFont typeface="Wingdings"/>
              <a:buChar char=""/>
              <a:tabLst>
                <a:tab pos="639445" algn="l"/>
                <a:tab pos="640080" algn="l"/>
              </a:tabLst>
            </a:pPr>
            <a:r>
              <a:rPr sz="2000" dirty="0">
                <a:latin typeface="Arial"/>
                <a:cs typeface="Arial"/>
              </a:rPr>
              <a:t>Camera</a:t>
            </a:r>
          </a:p>
        </p:txBody>
      </p:sp>
    </p:spTree>
    <p:extLst>
      <p:ext uri="{BB962C8B-B14F-4D97-AF65-F5344CB8AC3E}">
        <p14:creationId xmlns:p14="http://schemas.microsoft.com/office/powerpoint/2010/main" val="1828949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7" name="TextBox 6"/>
          <p:cNvSpPr txBox="1"/>
          <p:nvPr/>
        </p:nvSpPr>
        <p:spPr>
          <a:xfrm>
            <a:off x="2238346" y="2474892"/>
            <a:ext cx="7715306" cy="769441"/>
          </a:xfrm>
          <a:prstGeom prst="rect">
            <a:avLst/>
          </a:prstGeom>
          <a:noFill/>
        </p:spPr>
        <p:txBody>
          <a:bodyPr wrap="square" rtlCol="0">
            <a:spAutoFit/>
          </a:bodyPr>
          <a:lstStyle/>
          <a:p>
            <a:r>
              <a:rPr lang="en-GB" sz="4400" b="1" dirty="0">
                <a:solidFill>
                  <a:schemeClr val="bg1"/>
                </a:solidFill>
              </a:rPr>
              <a:t>Robots and Artificial Intelligence</a:t>
            </a:r>
          </a:p>
        </p:txBody>
      </p:sp>
      <p:grpSp>
        <p:nvGrpSpPr>
          <p:cNvPr id="3" name="Group 2"/>
          <p:cNvGrpSpPr/>
          <p:nvPr/>
        </p:nvGrpSpPr>
        <p:grpSpPr>
          <a:xfrm>
            <a:off x="5135879" y="3244333"/>
            <a:ext cx="1920240" cy="91440"/>
            <a:chOff x="4831644" y="3200400"/>
            <a:chExt cx="1920240" cy="91440"/>
          </a:xfrm>
        </p:grpSpPr>
        <p:sp>
          <p:nvSpPr>
            <p:cNvPr id="2" name="Rectangle 1"/>
            <p:cNvSpPr/>
            <p:nvPr/>
          </p:nvSpPr>
          <p:spPr>
            <a:xfrm>
              <a:off x="4831644" y="3200400"/>
              <a:ext cx="640080" cy="91440"/>
            </a:xfrm>
            <a:prstGeom prst="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71724" y="3200400"/>
              <a:ext cx="640080" cy="91440"/>
            </a:xfrm>
            <a:prstGeom prst="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6179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 name="object 6">
            <a:extLst>
              <a:ext uri="{FF2B5EF4-FFF2-40B4-BE49-F238E27FC236}">
                <a16:creationId xmlns:a16="http://schemas.microsoft.com/office/drawing/2014/main" id="{AD428080-CF30-495D-9887-6DD39A8B83A2}"/>
              </a:ext>
            </a:extLst>
          </p:cNvPr>
          <p:cNvSpPr txBox="1">
            <a:spLocks/>
          </p:cNvSpPr>
          <p:nvPr/>
        </p:nvSpPr>
        <p:spPr>
          <a:xfrm>
            <a:off x="559434" y="598170"/>
            <a:ext cx="9377045" cy="505267"/>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200" dirty="0"/>
              <a:t>Rhino </a:t>
            </a:r>
            <a:r>
              <a:rPr lang="en-US" sz="3200" spc="-25" dirty="0" err="1"/>
              <a:t>Tourguide</a:t>
            </a:r>
            <a:r>
              <a:rPr lang="en-US" sz="3200" spc="-25" dirty="0"/>
              <a:t> </a:t>
            </a:r>
            <a:r>
              <a:rPr lang="en-US" sz="3200" dirty="0"/>
              <a:t>Robot </a:t>
            </a:r>
            <a:r>
              <a:rPr lang="en-US" sz="3200" spc="5" dirty="0"/>
              <a:t>(1995-1998), </a:t>
            </a:r>
            <a:r>
              <a:rPr lang="en-US" sz="3200" spc="-5" dirty="0"/>
              <a:t>University </a:t>
            </a:r>
            <a:r>
              <a:rPr lang="en-US" sz="3200" dirty="0"/>
              <a:t>of</a:t>
            </a:r>
            <a:r>
              <a:rPr lang="en-US" sz="3200" spc="-30" dirty="0"/>
              <a:t> </a:t>
            </a:r>
            <a:r>
              <a:rPr lang="en-US" sz="3200" dirty="0"/>
              <a:t>Bonn</a:t>
            </a:r>
          </a:p>
        </p:txBody>
      </p:sp>
      <p:sp>
        <p:nvSpPr>
          <p:cNvPr id="6" name="object 7">
            <a:extLst>
              <a:ext uri="{FF2B5EF4-FFF2-40B4-BE49-F238E27FC236}">
                <a16:creationId xmlns:a16="http://schemas.microsoft.com/office/drawing/2014/main" id="{90A2DABB-63FC-4904-9F61-3A42A0AEF3BA}"/>
              </a:ext>
            </a:extLst>
          </p:cNvPr>
          <p:cNvSpPr txBox="1"/>
          <p:nvPr/>
        </p:nvSpPr>
        <p:spPr>
          <a:xfrm>
            <a:off x="559434" y="1247772"/>
            <a:ext cx="5767070" cy="2660650"/>
          </a:xfrm>
          <a:prstGeom prst="rect">
            <a:avLst/>
          </a:prstGeom>
        </p:spPr>
        <p:txBody>
          <a:bodyPr vert="horz" wrap="square" lIns="0" tIns="73660" rIns="0" bIns="0" rtlCol="0">
            <a:spAutoFit/>
          </a:bodyPr>
          <a:lstStyle/>
          <a:p>
            <a:pPr marL="375920" indent="-363220">
              <a:lnSpc>
                <a:spcPct val="100000"/>
              </a:lnSpc>
              <a:spcBef>
                <a:spcPts val="580"/>
              </a:spcBef>
              <a:buClr>
                <a:srgbClr val="1F4079"/>
              </a:buClr>
              <a:buFont typeface="Wingdings"/>
              <a:buChar char=""/>
              <a:tabLst>
                <a:tab pos="375285" algn="l"/>
                <a:tab pos="375920" algn="l"/>
              </a:tabLst>
            </a:pPr>
            <a:r>
              <a:rPr sz="2400" dirty="0">
                <a:latin typeface="Arial"/>
                <a:cs typeface="Arial"/>
              </a:rPr>
              <a:t>Operating</a:t>
            </a:r>
            <a:r>
              <a:rPr sz="2400" spc="-5" dirty="0">
                <a:latin typeface="Arial"/>
                <a:cs typeface="Arial"/>
              </a:rPr>
              <a:t> </a:t>
            </a:r>
            <a:r>
              <a:rPr sz="2400" dirty="0">
                <a:latin typeface="Arial"/>
                <a:cs typeface="Arial"/>
              </a:rPr>
              <a:t>environment</a:t>
            </a:r>
          </a:p>
          <a:p>
            <a:pPr marL="640080" lvl="1" indent="-264160">
              <a:lnSpc>
                <a:spcPct val="100000"/>
              </a:lnSpc>
              <a:spcBef>
                <a:spcPts val="400"/>
              </a:spcBef>
              <a:buClr>
                <a:srgbClr val="1F4079"/>
              </a:buClr>
              <a:buFont typeface="Wingdings"/>
              <a:buChar char=""/>
              <a:tabLst>
                <a:tab pos="639445" algn="l"/>
                <a:tab pos="640080" algn="l"/>
              </a:tabLst>
            </a:pPr>
            <a:r>
              <a:rPr sz="2000" dirty="0">
                <a:latin typeface="Arial"/>
                <a:cs typeface="Arial"/>
              </a:rPr>
              <a:t>Indoors (Museum: unstructured and</a:t>
            </a:r>
            <a:r>
              <a:rPr sz="2000" spc="-215" dirty="0">
                <a:latin typeface="Arial"/>
                <a:cs typeface="Arial"/>
              </a:rPr>
              <a:t> </a:t>
            </a:r>
            <a:r>
              <a:rPr sz="2000" dirty="0">
                <a:latin typeface="Arial"/>
                <a:cs typeface="Arial"/>
              </a:rPr>
              <a:t>dynamic)</a:t>
            </a:r>
          </a:p>
          <a:p>
            <a:pPr lvl="1">
              <a:lnSpc>
                <a:spcPct val="100000"/>
              </a:lnSpc>
              <a:spcBef>
                <a:spcPts val="25"/>
              </a:spcBef>
              <a:buClr>
                <a:srgbClr val="1F4079"/>
              </a:buClr>
              <a:buFont typeface="Wingdings"/>
              <a:buChar char=""/>
            </a:pPr>
            <a:endParaRPr sz="2850" dirty="0">
              <a:latin typeface="Times New Roman"/>
              <a:cs typeface="Times New Roman"/>
            </a:endParaRPr>
          </a:p>
          <a:p>
            <a:pPr marL="375920" indent="-363220">
              <a:lnSpc>
                <a:spcPct val="100000"/>
              </a:lnSpc>
              <a:buClr>
                <a:srgbClr val="1F4079"/>
              </a:buClr>
              <a:buFont typeface="Wingdings"/>
              <a:buChar char=""/>
              <a:tabLst>
                <a:tab pos="375285" algn="l"/>
                <a:tab pos="375920" algn="l"/>
              </a:tabLst>
            </a:pPr>
            <a:r>
              <a:rPr sz="2400" dirty="0">
                <a:latin typeface="Arial"/>
                <a:cs typeface="Arial"/>
              </a:rPr>
              <a:t>Sensors</a:t>
            </a:r>
          </a:p>
          <a:p>
            <a:pPr marL="640080" lvl="1" indent="-264160">
              <a:lnSpc>
                <a:spcPct val="100000"/>
              </a:lnSpc>
              <a:spcBef>
                <a:spcPts val="400"/>
              </a:spcBef>
              <a:buClr>
                <a:srgbClr val="1F4079"/>
              </a:buClr>
              <a:buFont typeface="Wingdings"/>
              <a:buChar char=""/>
              <a:tabLst>
                <a:tab pos="639445" algn="l"/>
                <a:tab pos="640080" algn="l"/>
              </a:tabLst>
            </a:pPr>
            <a:r>
              <a:rPr sz="2000" spc="5" dirty="0">
                <a:latin typeface="Arial"/>
                <a:cs typeface="Arial"/>
              </a:rPr>
              <a:t>Wheel</a:t>
            </a:r>
            <a:r>
              <a:rPr sz="2000" spc="-65" dirty="0">
                <a:latin typeface="Arial"/>
                <a:cs typeface="Arial"/>
              </a:rPr>
              <a:t> </a:t>
            </a:r>
            <a:r>
              <a:rPr sz="2000" dirty="0">
                <a:latin typeface="Arial"/>
                <a:cs typeface="Arial"/>
              </a:rPr>
              <a:t>encoders</a:t>
            </a:r>
          </a:p>
          <a:p>
            <a:pPr marL="640080" lvl="1" indent="-264160">
              <a:lnSpc>
                <a:spcPct val="100000"/>
              </a:lnSpc>
              <a:spcBef>
                <a:spcPts val="405"/>
              </a:spcBef>
              <a:buClr>
                <a:srgbClr val="1F4079"/>
              </a:buClr>
              <a:buFont typeface="Wingdings"/>
              <a:buChar char=""/>
              <a:tabLst>
                <a:tab pos="639445" algn="l"/>
                <a:tab pos="640080" algn="l"/>
              </a:tabLst>
            </a:pPr>
            <a:r>
              <a:rPr sz="2000" spc="-5" dirty="0">
                <a:latin typeface="Arial"/>
                <a:cs typeface="Arial"/>
              </a:rPr>
              <a:t>Ring </a:t>
            </a:r>
            <a:r>
              <a:rPr sz="2000" dirty="0">
                <a:latin typeface="Arial"/>
                <a:cs typeface="Arial"/>
              </a:rPr>
              <a:t>of sonar</a:t>
            </a:r>
            <a:r>
              <a:rPr sz="2000" spc="-50" dirty="0">
                <a:latin typeface="Arial"/>
                <a:cs typeface="Arial"/>
              </a:rPr>
              <a:t> </a:t>
            </a:r>
            <a:r>
              <a:rPr sz="2000" dirty="0">
                <a:latin typeface="Arial"/>
                <a:cs typeface="Arial"/>
              </a:rPr>
              <a:t>sensors</a:t>
            </a:r>
          </a:p>
          <a:p>
            <a:pPr marL="640080" lvl="1" indent="-264160">
              <a:lnSpc>
                <a:spcPct val="100000"/>
              </a:lnSpc>
              <a:spcBef>
                <a:spcPts val="400"/>
              </a:spcBef>
              <a:buClr>
                <a:srgbClr val="1F4079"/>
              </a:buClr>
              <a:buFont typeface="Wingdings"/>
              <a:buChar char=""/>
              <a:tabLst>
                <a:tab pos="639445" algn="l"/>
                <a:tab pos="640080" algn="l"/>
              </a:tabLst>
            </a:pPr>
            <a:r>
              <a:rPr sz="2000" dirty="0">
                <a:latin typeface="Arial"/>
                <a:cs typeface="Arial"/>
              </a:rPr>
              <a:t>Pan-tilt</a:t>
            </a:r>
            <a:r>
              <a:rPr sz="2000" spc="-25" dirty="0">
                <a:latin typeface="Arial"/>
                <a:cs typeface="Arial"/>
              </a:rPr>
              <a:t> </a:t>
            </a:r>
            <a:r>
              <a:rPr sz="2000" dirty="0">
                <a:latin typeface="Arial"/>
                <a:cs typeface="Arial"/>
              </a:rPr>
              <a:t>camera</a:t>
            </a:r>
          </a:p>
        </p:txBody>
      </p:sp>
      <p:sp>
        <p:nvSpPr>
          <p:cNvPr id="7" name="object 9">
            <a:extLst>
              <a:ext uri="{FF2B5EF4-FFF2-40B4-BE49-F238E27FC236}">
                <a16:creationId xmlns:a16="http://schemas.microsoft.com/office/drawing/2014/main" id="{1D63C88E-3868-4023-8A94-76C14BCC4005}"/>
              </a:ext>
            </a:extLst>
          </p:cNvPr>
          <p:cNvSpPr/>
          <p:nvPr/>
        </p:nvSpPr>
        <p:spPr>
          <a:xfrm>
            <a:off x="8392668" y="1247772"/>
            <a:ext cx="3794251" cy="56102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65770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5346F961-F631-49D0-B35E-D673DBDC60CE}"/>
              </a:ext>
            </a:extLst>
          </p:cNvPr>
          <p:cNvSpPr txBox="1">
            <a:spLocks/>
          </p:cNvSpPr>
          <p:nvPr/>
        </p:nvSpPr>
        <p:spPr>
          <a:xfrm>
            <a:off x="499030" y="345275"/>
            <a:ext cx="5287995" cy="505267"/>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GB" sz="3200" spc="5" dirty="0">
                <a:latin typeface="Arial"/>
                <a:cs typeface="Arial"/>
              </a:rPr>
              <a:t>Willow </a:t>
            </a:r>
            <a:r>
              <a:rPr lang="en-GB" sz="3200" spc="-5" dirty="0">
                <a:latin typeface="Arial"/>
                <a:cs typeface="Arial"/>
              </a:rPr>
              <a:t>Garage</a:t>
            </a:r>
            <a:r>
              <a:rPr lang="en-GB" sz="3200" spc="-95" dirty="0">
                <a:latin typeface="Arial"/>
                <a:cs typeface="Arial"/>
              </a:rPr>
              <a:t> </a:t>
            </a:r>
            <a:r>
              <a:rPr lang="en-GB" sz="3200" spc="-5" dirty="0">
                <a:latin typeface="Arial"/>
                <a:cs typeface="Arial"/>
              </a:rPr>
              <a:t>PR2 </a:t>
            </a:r>
            <a:r>
              <a:rPr lang="en-GB" sz="3200" dirty="0">
                <a:latin typeface="Arial"/>
                <a:cs typeface="Arial"/>
              </a:rPr>
              <a:t>2010s</a:t>
            </a:r>
            <a:endParaRPr lang="en-GB" sz="3200" dirty="0"/>
          </a:p>
        </p:txBody>
      </p:sp>
      <p:sp>
        <p:nvSpPr>
          <p:cNvPr id="6" name="object 8">
            <a:extLst>
              <a:ext uri="{FF2B5EF4-FFF2-40B4-BE49-F238E27FC236}">
                <a16:creationId xmlns:a16="http://schemas.microsoft.com/office/drawing/2014/main" id="{04CE2E07-613A-4E1D-9DBF-0ADCB94CCCFC}"/>
              </a:ext>
            </a:extLst>
          </p:cNvPr>
          <p:cNvSpPr txBox="1"/>
          <p:nvPr/>
        </p:nvSpPr>
        <p:spPr>
          <a:xfrm>
            <a:off x="6934585" y="1546433"/>
            <a:ext cx="4507865" cy="3765133"/>
          </a:xfrm>
          <a:prstGeom prst="rect">
            <a:avLst/>
          </a:prstGeom>
        </p:spPr>
        <p:txBody>
          <a:bodyPr vert="horz" wrap="square" lIns="0" tIns="73660" rIns="0" bIns="0" rtlCol="0">
            <a:spAutoFit/>
          </a:bodyPr>
          <a:lstStyle/>
          <a:p>
            <a:pPr marL="375920" indent="-363855">
              <a:lnSpc>
                <a:spcPct val="100000"/>
              </a:lnSpc>
              <a:spcBef>
                <a:spcPts val="580"/>
              </a:spcBef>
              <a:buClr>
                <a:srgbClr val="1F4079"/>
              </a:buClr>
              <a:buFont typeface="Wingdings"/>
              <a:buChar char=""/>
              <a:tabLst>
                <a:tab pos="375920" algn="l"/>
                <a:tab pos="376555" algn="l"/>
              </a:tabLst>
            </a:pPr>
            <a:r>
              <a:rPr sz="2400" dirty="0">
                <a:latin typeface="Arial"/>
                <a:cs typeface="Arial"/>
              </a:rPr>
              <a:t>Operating environment</a:t>
            </a:r>
          </a:p>
          <a:p>
            <a:pPr marL="640080" lvl="1" indent="-264795">
              <a:lnSpc>
                <a:spcPct val="100000"/>
              </a:lnSpc>
              <a:spcBef>
                <a:spcPts val="400"/>
              </a:spcBef>
              <a:buClr>
                <a:srgbClr val="1F4079"/>
              </a:buClr>
              <a:buFont typeface="Wingdings"/>
              <a:buChar char=""/>
              <a:tabLst>
                <a:tab pos="640080" algn="l"/>
                <a:tab pos="640715" algn="l"/>
              </a:tabLst>
            </a:pPr>
            <a:r>
              <a:rPr sz="2000" dirty="0">
                <a:latin typeface="Arial"/>
                <a:cs typeface="Arial"/>
              </a:rPr>
              <a:t>Indoors and</a:t>
            </a:r>
            <a:r>
              <a:rPr sz="2000" spc="-70" dirty="0">
                <a:latin typeface="Arial"/>
                <a:cs typeface="Arial"/>
              </a:rPr>
              <a:t> </a:t>
            </a:r>
            <a:r>
              <a:rPr sz="2000" dirty="0">
                <a:latin typeface="Arial"/>
                <a:cs typeface="Arial"/>
              </a:rPr>
              <a:t>outdoors</a:t>
            </a:r>
          </a:p>
          <a:p>
            <a:pPr marL="640080" lvl="1" indent="-264795">
              <a:lnSpc>
                <a:spcPct val="100000"/>
              </a:lnSpc>
              <a:spcBef>
                <a:spcPts val="405"/>
              </a:spcBef>
              <a:buClr>
                <a:srgbClr val="1F4079"/>
              </a:buClr>
              <a:buFont typeface="Wingdings"/>
              <a:buChar char=""/>
              <a:tabLst>
                <a:tab pos="640080" algn="l"/>
                <a:tab pos="640715" algn="l"/>
              </a:tabLst>
            </a:pPr>
            <a:r>
              <a:rPr sz="2000" dirty="0">
                <a:latin typeface="Arial"/>
                <a:cs typeface="Arial"/>
              </a:rPr>
              <a:t>Onroad</a:t>
            </a:r>
            <a:r>
              <a:rPr sz="2000" spc="-35" dirty="0">
                <a:latin typeface="Arial"/>
                <a:cs typeface="Arial"/>
              </a:rPr>
              <a:t> </a:t>
            </a:r>
            <a:r>
              <a:rPr sz="2000" dirty="0">
                <a:latin typeface="Arial"/>
                <a:cs typeface="Arial"/>
              </a:rPr>
              <a:t>only</a:t>
            </a:r>
          </a:p>
          <a:p>
            <a:pPr lvl="1">
              <a:lnSpc>
                <a:spcPct val="100000"/>
              </a:lnSpc>
              <a:spcBef>
                <a:spcPts val="20"/>
              </a:spcBef>
              <a:buClr>
                <a:srgbClr val="1F4079"/>
              </a:buClr>
              <a:buFont typeface="Wingdings"/>
              <a:buChar char=""/>
            </a:pPr>
            <a:endParaRPr sz="2850" dirty="0">
              <a:latin typeface="Times New Roman"/>
              <a:cs typeface="Times New Roman"/>
            </a:endParaRPr>
          </a:p>
          <a:p>
            <a:pPr marL="375920" indent="-363855">
              <a:lnSpc>
                <a:spcPct val="100000"/>
              </a:lnSpc>
              <a:buClr>
                <a:srgbClr val="1F4079"/>
              </a:buClr>
              <a:buFont typeface="Wingdings"/>
              <a:buChar char=""/>
              <a:tabLst>
                <a:tab pos="375920" algn="l"/>
                <a:tab pos="376555" algn="l"/>
              </a:tabLst>
            </a:pPr>
            <a:r>
              <a:rPr sz="2400" dirty="0">
                <a:latin typeface="Arial"/>
                <a:cs typeface="Arial"/>
              </a:rPr>
              <a:t>Sensors</a:t>
            </a:r>
          </a:p>
          <a:p>
            <a:pPr marL="640080" lvl="1" indent="-264795">
              <a:lnSpc>
                <a:spcPct val="100000"/>
              </a:lnSpc>
              <a:spcBef>
                <a:spcPts val="405"/>
              </a:spcBef>
              <a:buClr>
                <a:srgbClr val="1F4079"/>
              </a:buClr>
              <a:buFont typeface="Wingdings"/>
              <a:buChar char=""/>
              <a:tabLst>
                <a:tab pos="640080" algn="l"/>
                <a:tab pos="640715" algn="l"/>
              </a:tabLst>
            </a:pPr>
            <a:r>
              <a:rPr sz="2000" spc="5" dirty="0">
                <a:latin typeface="Arial"/>
                <a:cs typeface="Arial"/>
              </a:rPr>
              <a:t>Wheel</a:t>
            </a:r>
            <a:r>
              <a:rPr sz="2000" spc="-60" dirty="0">
                <a:latin typeface="Arial"/>
                <a:cs typeface="Arial"/>
              </a:rPr>
              <a:t> </a:t>
            </a:r>
            <a:r>
              <a:rPr sz="2000" dirty="0">
                <a:latin typeface="Arial"/>
                <a:cs typeface="Arial"/>
              </a:rPr>
              <a:t>encoders</a:t>
            </a:r>
          </a:p>
          <a:p>
            <a:pPr marL="640080" lvl="1" indent="-264795">
              <a:lnSpc>
                <a:spcPct val="100000"/>
              </a:lnSpc>
              <a:spcBef>
                <a:spcPts val="400"/>
              </a:spcBef>
              <a:buClr>
                <a:srgbClr val="1F4079"/>
              </a:buClr>
              <a:buFont typeface="Wingdings"/>
              <a:buChar char=""/>
              <a:tabLst>
                <a:tab pos="640080" algn="l"/>
                <a:tab pos="640715" algn="l"/>
              </a:tabLst>
            </a:pPr>
            <a:r>
              <a:rPr sz="2000" dirty="0">
                <a:latin typeface="Arial"/>
                <a:cs typeface="Arial"/>
              </a:rPr>
              <a:t>Bumper</a:t>
            </a:r>
          </a:p>
          <a:p>
            <a:pPr marL="640080" lvl="1" indent="-264795">
              <a:lnSpc>
                <a:spcPct val="100000"/>
              </a:lnSpc>
              <a:spcBef>
                <a:spcPts val="400"/>
              </a:spcBef>
              <a:buClr>
                <a:srgbClr val="1F4079"/>
              </a:buClr>
              <a:buFont typeface="Wingdings"/>
              <a:buChar char=""/>
              <a:tabLst>
                <a:tab pos="640080" algn="l"/>
                <a:tab pos="640715" algn="l"/>
              </a:tabLst>
            </a:pPr>
            <a:r>
              <a:rPr sz="2000" dirty="0">
                <a:latin typeface="Arial"/>
                <a:cs typeface="Arial"/>
              </a:rPr>
              <a:t>IR sensors</a:t>
            </a:r>
          </a:p>
          <a:p>
            <a:pPr marL="640080" lvl="1" indent="-264795">
              <a:lnSpc>
                <a:spcPct val="100000"/>
              </a:lnSpc>
              <a:spcBef>
                <a:spcPts val="400"/>
              </a:spcBef>
              <a:buClr>
                <a:srgbClr val="1F4079"/>
              </a:buClr>
              <a:buFont typeface="Wingdings"/>
              <a:buChar char=""/>
              <a:tabLst>
                <a:tab pos="640080" algn="l"/>
                <a:tab pos="640715" algn="l"/>
              </a:tabLst>
            </a:pPr>
            <a:r>
              <a:rPr sz="2000" dirty="0">
                <a:latin typeface="Arial"/>
                <a:cs typeface="Arial"/>
              </a:rPr>
              <a:t>Laser </a:t>
            </a:r>
            <a:r>
              <a:rPr sz="2000" spc="-5" dirty="0">
                <a:latin typeface="Arial"/>
                <a:cs typeface="Arial"/>
              </a:rPr>
              <a:t>range</a:t>
            </a:r>
            <a:r>
              <a:rPr sz="2000" spc="-35" dirty="0">
                <a:latin typeface="Arial"/>
                <a:cs typeface="Arial"/>
              </a:rPr>
              <a:t> </a:t>
            </a:r>
            <a:r>
              <a:rPr sz="2000" spc="5" dirty="0">
                <a:latin typeface="Arial"/>
                <a:cs typeface="Arial"/>
              </a:rPr>
              <a:t>finder</a:t>
            </a:r>
            <a:endParaRPr sz="2000" dirty="0">
              <a:latin typeface="Arial"/>
              <a:cs typeface="Arial"/>
            </a:endParaRPr>
          </a:p>
          <a:p>
            <a:pPr marL="640080" lvl="1" indent="-264795">
              <a:lnSpc>
                <a:spcPct val="100000"/>
              </a:lnSpc>
              <a:spcBef>
                <a:spcPts val="405"/>
              </a:spcBef>
              <a:buClr>
                <a:srgbClr val="1F4079"/>
              </a:buClr>
              <a:buFont typeface="Wingdings"/>
              <a:buChar char=""/>
              <a:tabLst>
                <a:tab pos="640080" algn="l"/>
                <a:tab pos="640715" algn="l"/>
              </a:tabLst>
            </a:pPr>
            <a:r>
              <a:rPr sz="2000" dirty="0">
                <a:latin typeface="Arial"/>
                <a:cs typeface="Arial"/>
              </a:rPr>
              <a:t>3D </a:t>
            </a:r>
            <a:r>
              <a:rPr sz="2000" spc="5" dirty="0">
                <a:latin typeface="Arial"/>
                <a:cs typeface="Arial"/>
              </a:rPr>
              <a:t>nodding </a:t>
            </a:r>
            <a:r>
              <a:rPr sz="2000" dirty="0">
                <a:latin typeface="Arial"/>
                <a:cs typeface="Arial"/>
              </a:rPr>
              <a:t>laser range</a:t>
            </a:r>
            <a:r>
              <a:rPr sz="2000" spc="-80" dirty="0">
                <a:latin typeface="Arial"/>
                <a:cs typeface="Arial"/>
              </a:rPr>
              <a:t> </a:t>
            </a:r>
            <a:r>
              <a:rPr sz="2000" spc="5" dirty="0">
                <a:latin typeface="Arial"/>
                <a:cs typeface="Arial"/>
              </a:rPr>
              <a:t>finder</a:t>
            </a:r>
            <a:endParaRPr sz="2000" dirty="0">
              <a:latin typeface="Arial"/>
              <a:cs typeface="Arial"/>
            </a:endParaRPr>
          </a:p>
        </p:txBody>
      </p:sp>
      <p:sp>
        <p:nvSpPr>
          <p:cNvPr id="7" name="object 11">
            <a:extLst>
              <a:ext uri="{FF2B5EF4-FFF2-40B4-BE49-F238E27FC236}">
                <a16:creationId xmlns:a16="http://schemas.microsoft.com/office/drawing/2014/main" id="{91CAB0E7-4F96-465F-B228-DEABB8EB6B26}"/>
              </a:ext>
            </a:extLst>
          </p:cNvPr>
          <p:cNvSpPr/>
          <p:nvPr/>
        </p:nvSpPr>
        <p:spPr>
          <a:xfrm>
            <a:off x="0" y="1417954"/>
            <a:ext cx="5498696" cy="544004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3656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object 5"/>
          <p:cNvSpPr txBox="1"/>
          <p:nvPr/>
        </p:nvSpPr>
        <p:spPr>
          <a:xfrm>
            <a:off x="190423" y="222567"/>
            <a:ext cx="11808460" cy="310515"/>
          </a:xfrm>
          <a:prstGeom prst="rect">
            <a:avLst/>
          </a:prstGeom>
        </p:spPr>
        <p:txBody>
          <a:bodyPr vert="horz" wrap="square" lIns="0" tIns="13970" rIns="0" bIns="0" rtlCol="0">
            <a:spAutoFit/>
          </a:bodyPr>
          <a:lstStyle/>
          <a:p>
            <a:pPr marR="248920" algn="r">
              <a:lnSpc>
                <a:spcPct val="100000"/>
              </a:lnSpc>
              <a:spcBef>
                <a:spcPts val="110"/>
              </a:spcBef>
            </a:pPr>
            <a:r>
              <a:rPr sz="1050" b="1" i="1" spc="-5" dirty="0">
                <a:solidFill>
                  <a:srgbClr val="FFFFFF"/>
                </a:solidFill>
                <a:latin typeface="Arial"/>
                <a:cs typeface="Arial"/>
              </a:rPr>
              <a:t>AS</a:t>
            </a:r>
            <a:r>
              <a:rPr sz="1050" b="1" i="1" spc="5" dirty="0">
                <a:solidFill>
                  <a:srgbClr val="FFFFFF"/>
                </a:solidFill>
                <a:latin typeface="Arial"/>
                <a:cs typeface="Arial"/>
              </a:rPr>
              <a:t>L</a:t>
            </a:r>
            <a:endParaRPr sz="1050">
              <a:latin typeface="Arial"/>
              <a:cs typeface="Arial"/>
            </a:endParaRPr>
          </a:p>
          <a:p>
            <a:pPr marR="250190" algn="r">
              <a:lnSpc>
                <a:spcPct val="100000"/>
              </a:lnSpc>
              <a:spcBef>
                <a:spcPts val="15"/>
              </a:spcBef>
            </a:pPr>
            <a:r>
              <a:rPr sz="800" i="1" spc="-5" dirty="0">
                <a:solidFill>
                  <a:srgbClr val="FFFFFF"/>
                </a:solidFill>
                <a:latin typeface="Arial"/>
                <a:cs typeface="Arial"/>
              </a:rPr>
              <a:t>Autonomous Systems</a:t>
            </a:r>
            <a:r>
              <a:rPr sz="800" i="1" spc="25" dirty="0">
                <a:solidFill>
                  <a:srgbClr val="FFFFFF"/>
                </a:solidFill>
                <a:latin typeface="Arial"/>
                <a:cs typeface="Arial"/>
              </a:rPr>
              <a:t> </a:t>
            </a:r>
            <a:r>
              <a:rPr sz="800" i="1" spc="-5" dirty="0">
                <a:solidFill>
                  <a:srgbClr val="FFFFFF"/>
                </a:solidFill>
                <a:latin typeface="Arial"/>
                <a:cs typeface="Arial"/>
              </a:rPr>
              <a:t>Lab</a:t>
            </a:r>
            <a:endParaRPr sz="800">
              <a:latin typeface="Arial"/>
              <a:cs typeface="Arial"/>
            </a:endParaRPr>
          </a:p>
        </p:txBody>
      </p:sp>
      <p:sp>
        <p:nvSpPr>
          <p:cNvPr id="6" name="object 6"/>
          <p:cNvSpPr/>
          <p:nvPr/>
        </p:nvSpPr>
        <p:spPr>
          <a:xfrm>
            <a:off x="9374251" y="158064"/>
            <a:ext cx="1085443" cy="46601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608582" y="55181"/>
            <a:ext cx="1595120" cy="647509"/>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sz="half" idx="3"/>
          </p:nvPr>
        </p:nvSpPr>
        <p:spPr>
          <a:xfrm>
            <a:off x="7387335" y="2034475"/>
            <a:ext cx="4119879" cy="3814445"/>
          </a:xfrm>
          <a:prstGeom prst="rect">
            <a:avLst/>
          </a:prstGeom>
        </p:spPr>
        <p:txBody>
          <a:bodyPr vert="horz" wrap="square" lIns="0" tIns="12700" rIns="0" bIns="0" rtlCol="0">
            <a:spAutoFit/>
          </a:bodyPr>
          <a:lstStyle/>
          <a:p>
            <a:pPr marL="12700">
              <a:lnSpc>
                <a:spcPct val="100000"/>
              </a:lnSpc>
              <a:spcBef>
                <a:spcPts val="100"/>
              </a:spcBef>
            </a:pPr>
            <a:r>
              <a:rPr dirty="0"/>
              <a:t>Motion Estimation /</a:t>
            </a:r>
            <a:r>
              <a:rPr spc="-20" dirty="0"/>
              <a:t> </a:t>
            </a:r>
            <a:r>
              <a:rPr spc="-5" dirty="0"/>
              <a:t>Localization</a:t>
            </a:r>
          </a:p>
          <a:p>
            <a:pPr marL="299720" indent="-287655">
              <a:lnSpc>
                <a:spcPts val="1970"/>
              </a:lnSpc>
              <a:spcBef>
                <a:spcPts val="60"/>
              </a:spcBef>
              <a:buClr>
                <a:srgbClr val="1F4079"/>
              </a:buClr>
              <a:buFont typeface="Wingdings"/>
              <a:buChar char=""/>
              <a:tabLst>
                <a:tab pos="299720" algn="l"/>
                <a:tab pos="300355" algn="l"/>
              </a:tabLst>
            </a:pPr>
            <a:r>
              <a:rPr dirty="0">
                <a:solidFill>
                  <a:srgbClr val="000000"/>
                </a:solidFill>
              </a:rPr>
              <a:t>Differential GPS</a:t>
            </a:r>
            <a:r>
              <a:rPr spc="-45" dirty="0">
                <a:solidFill>
                  <a:srgbClr val="000000"/>
                </a:solidFill>
              </a:rPr>
              <a:t> </a:t>
            </a:r>
            <a:r>
              <a:rPr spc="-5" dirty="0">
                <a:solidFill>
                  <a:srgbClr val="000000"/>
                </a:solidFill>
              </a:rPr>
              <a:t>system</a:t>
            </a:r>
          </a:p>
          <a:p>
            <a:pPr marL="299720">
              <a:lnSpc>
                <a:spcPts val="1730"/>
              </a:lnSpc>
            </a:pPr>
            <a:r>
              <a:rPr sz="1600" i="1" spc="-5" dirty="0">
                <a:solidFill>
                  <a:srgbClr val="000000"/>
                </a:solidFill>
                <a:latin typeface="Arial"/>
                <a:cs typeface="Arial"/>
              </a:rPr>
              <a:t>(Omnistar</a:t>
            </a:r>
            <a:r>
              <a:rPr sz="1600" i="1" dirty="0">
                <a:solidFill>
                  <a:srgbClr val="000000"/>
                </a:solidFill>
                <a:latin typeface="Arial"/>
                <a:cs typeface="Arial"/>
              </a:rPr>
              <a:t> </a:t>
            </a:r>
            <a:r>
              <a:rPr sz="1600" i="1" spc="-10" dirty="0">
                <a:solidFill>
                  <a:srgbClr val="000000"/>
                </a:solidFill>
                <a:latin typeface="Arial"/>
                <a:cs typeface="Arial"/>
              </a:rPr>
              <a:t>8300HP)</a:t>
            </a:r>
            <a:endParaRPr sz="1600" dirty="0">
              <a:latin typeface="Arial"/>
              <a:cs typeface="Arial"/>
            </a:endParaRPr>
          </a:p>
          <a:p>
            <a:pPr marL="299720" indent="-287655">
              <a:lnSpc>
                <a:spcPts val="1970"/>
              </a:lnSpc>
              <a:spcBef>
                <a:spcPts val="80"/>
              </a:spcBef>
              <a:buClr>
                <a:srgbClr val="1F4079"/>
              </a:buClr>
              <a:buFont typeface="Wingdings"/>
              <a:buChar char=""/>
              <a:tabLst>
                <a:tab pos="299720" algn="l"/>
                <a:tab pos="300355" algn="l"/>
              </a:tabLst>
            </a:pPr>
            <a:r>
              <a:rPr dirty="0">
                <a:solidFill>
                  <a:srgbClr val="000000"/>
                </a:solidFill>
              </a:rPr>
              <a:t>Inertial measurement</a:t>
            </a:r>
            <a:r>
              <a:rPr spc="-35" dirty="0">
                <a:solidFill>
                  <a:srgbClr val="000000"/>
                </a:solidFill>
              </a:rPr>
              <a:t> </a:t>
            </a:r>
            <a:r>
              <a:rPr spc="-5" dirty="0">
                <a:solidFill>
                  <a:srgbClr val="000000"/>
                </a:solidFill>
              </a:rPr>
              <a:t>unit</a:t>
            </a:r>
          </a:p>
          <a:p>
            <a:pPr marL="299720">
              <a:lnSpc>
                <a:spcPts val="1730"/>
              </a:lnSpc>
            </a:pPr>
            <a:r>
              <a:rPr sz="1600" i="1" spc="-5" dirty="0">
                <a:solidFill>
                  <a:srgbClr val="000000"/>
                </a:solidFill>
                <a:latin typeface="Arial"/>
                <a:cs typeface="Arial"/>
              </a:rPr>
              <a:t>(Crossbow </a:t>
            </a:r>
            <a:r>
              <a:rPr sz="1600" i="1" spc="-20" dirty="0">
                <a:solidFill>
                  <a:srgbClr val="000000"/>
                </a:solidFill>
                <a:latin typeface="Arial"/>
                <a:cs typeface="Arial"/>
              </a:rPr>
              <a:t>NAV420)</a:t>
            </a:r>
            <a:endParaRPr sz="1600" dirty="0">
              <a:latin typeface="Arial"/>
              <a:cs typeface="Arial"/>
            </a:endParaRPr>
          </a:p>
          <a:p>
            <a:pPr marL="299720" indent="-287655">
              <a:lnSpc>
                <a:spcPct val="100000"/>
              </a:lnSpc>
              <a:spcBef>
                <a:spcPts val="60"/>
              </a:spcBef>
              <a:buClr>
                <a:srgbClr val="1F4079"/>
              </a:buClr>
              <a:buFont typeface="Wingdings"/>
              <a:buChar char=""/>
              <a:tabLst>
                <a:tab pos="299720" algn="l"/>
                <a:tab pos="300355" algn="l"/>
              </a:tabLst>
            </a:pPr>
            <a:r>
              <a:rPr b="1" dirty="0">
                <a:solidFill>
                  <a:srgbClr val="000000"/>
                </a:solidFill>
                <a:latin typeface="Arial"/>
                <a:cs typeface="Arial"/>
              </a:rPr>
              <a:t>Optical</a:t>
            </a:r>
            <a:r>
              <a:rPr b="1" spc="-5" dirty="0">
                <a:solidFill>
                  <a:srgbClr val="000000"/>
                </a:solidFill>
                <a:latin typeface="Arial"/>
                <a:cs typeface="Arial"/>
              </a:rPr>
              <a:t> </a:t>
            </a:r>
            <a:r>
              <a:rPr b="1" spc="-20" dirty="0">
                <a:solidFill>
                  <a:srgbClr val="000000"/>
                </a:solidFill>
                <a:latin typeface="Arial"/>
                <a:cs typeface="Arial"/>
              </a:rPr>
              <a:t>Gyro</a:t>
            </a:r>
          </a:p>
          <a:p>
            <a:pPr marL="299720" indent="-287655">
              <a:lnSpc>
                <a:spcPts val="1970"/>
              </a:lnSpc>
              <a:spcBef>
                <a:spcPts val="60"/>
              </a:spcBef>
              <a:buClr>
                <a:srgbClr val="1F4079"/>
              </a:buClr>
              <a:buFont typeface="Wingdings"/>
              <a:buChar char=""/>
              <a:tabLst>
                <a:tab pos="299720" algn="l"/>
                <a:tab pos="300355" algn="l"/>
              </a:tabLst>
            </a:pPr>
            <a:r>
              <a:rPr dirty="0">
                <a:solidFill>
                  <a:srgbClr val="000000"/>
                </a:solidFill>
              </a:rPr>
              <a:t>Odometry</a:t>
            </a:r>
          </a:p>
          <a:p>
            <a:pPr marL="299720">
              <a:lnSpc>
                <a:spcPts val="1730"/>
              </a:lnSpc>
            </a:pPr>
            <a:r>
              <a:rPr sz="1600" spc="-10" dirty="0">
                <a:solidFill>
                  <a:srgbClr val="000000"/>
                </a:solidFill>
              </a:rPr>
              <a:t>(wheel speed, </a:t>
            </a:r>
            <a:r>
              <a:rPr sz="1600" spc="-5" dirty="0">
                <a:solidFill>
                  <a:srgbClr val="000000"/>
                </a:solidFill>
              </a:rPr>
              <a:t>steering</a:t>
            </a:r>
            <a:r>
              <a:rPr sz="1600" spc="105" dirty="0">
                <a:solidFill>
                  <a:srgbClr val="000000"/>
                </a:solidFill>
              </a:rPr>
              <a:t> </a:t>
            </a:r>
            <a:r>
              <a:rPr sz="1600" spc="-5" dirty="0">
                <a:solidFill>
                  <a:srgbClr val="000000"/>
                </a:solidFill>
              </a:rPr>
              <a:t>angle)</a:t>
            </a:r>
            <a:endParaRPr sz="1600" dirty="0"/>
          </a:p>
          <a:p>
            <a:pPr marL="708660" lvl="1" indent="-295275">
              <a:lnSpc>
                <a:spcPct val="100000"/>
              </a:lnSpc>
              <a:spcBef>
                <a:spcPts val="20"/>
              </a:spcBef>
              <a:buClr>
                <a:srgbClr val="1F4079"/>
              </a:buClr>
              <a:buFont typeface="Wingdings"/>
              <a:buChar char=""/>
              <a:tabLst>
                <a:tab pos="708660" algn="l"/>
                <a:tab pos="709295" algn="l"/>
              </a:tabLst>
            </a:pPr>
            <a:r>
              <a:rPr sz="1600" spc="-5" dirty="0">
                <a:latin typeface="Arial"/>
                <a:cs typeface="Arial"/>
              </a:rPr>
              <a:t>Motion</a:t>
            </a:r>
            <a:r>
              <a:rPr sz="1600" spc="20" dirty="0">
                <a:latin typeface="Arial"/>
                <a:cs typeface="Arial"/>
              </a:rPr>
              <a:t> </a:t>
            </a:r>
            <a:r>
              <a:rPr sz="1600" spc="-5" dirty="0">
                <a:latin typeface="Arial"/>
                <a:cs typeface="Arial"/>
              </a:rPr>
              <a:t>estimation</a:t>
            </a:r>
            <a:endParaRPr sz="1600" dirty="0">
              <a:latin typeface="Arial"/>
              <a:cs typeface="Arial"/>
            </a:endParaRPr>
          </a:p>
          <a:p>
            <a:pPr marL="708660" lvl="1" indent="-295275">
              <a:lnSpc>
                <a:spcPct val="100000"/>
              </a:lnSpc>
              <a:spcBef>
                <a:spcPts val="20"/>
              </a:spcBef>
              <a:buClr>
                <a:srgbClr val="1F4079"/>
              </a:buClr>
              <a:buFont typeface="Wingdings"/>
              <a:buChar char=""/>
              <a:tabLst>
                <a:tab pos="708660" algn="l"/>
                <a:tab pos="709295" algn="l"/>
              </a:tabLst>
            </a:pPr>
            <a:r>
              <a:rPr sz="1600" spc="-5" dirty="0">
                <a:latin typeface="Arial"/>
                <a:cs typeface="Arial"/>
              </a:rPr>
              <a:t>Localization</a:t>
            </a:r>
            <a:endParaRPr sz="1600" dirty="0">
              <a:latin typeface="Arial"/>
              <a:cs typeface="Arial"/>
            </a:endParaRPr>
          </a:p>
          <a:p>
            <a:pPr marL="12700">
              <a:lnSpc>
                <a:spcPct val="100000"/>
              </a:lnSpc>
              <a:spcBef>
                <a:spcPts val="65"/>
              </a:spcBef>
            </a:pPr>
            <a:r>
              <a:rPr dirty="0"/>
              <a:t>Internal car state</a:t>
            </a:r>
            <a:r>
              <a:rPr spc="-10" dirty="0"/>
              <a:t> </a:t>
            </a:r>
            <a:r>
              <a:rPr dirty="0"/>
              <a:t>sensors</a:t>
            </a:r>
          </a:p>
          <a:p>
            <a:pPr marL="708660" lvl="1" indent="-295275">
              <a:lnSpc>
                <a:spcPct val="100000"/>
              </a:lnSpc>
              <a:spcBef>
                <a:spcPts val="20"/>
              </a:spcBef>
              <a:buClr>
                <a:srgbClr val="1F4079"/>
              </a:buClr>
              <a:buFont typeface="Wingdings"/>
              <a:buChar char=""/>
              <a:tabLst>
                <a:tab pos="708660" algn="l"/>
                <a:tab pos="709295" algn="l"/>
              </a:tabLst>
            </a:pPr>
            <a:r>
              <a:rPr sz="1600" spc="-15" dirty="0">
                <a:latin typeface="Arial"/>
                <a:cs typeface="Arial"/>
              </a:rPr>
              <a:t>Vehicle </a:t>
            </a:r>
            <a:r>
              <a:rPr sz="1600" spc="-5" dirty="0">
                <a:latin typeface="Arial"/>
                <a:cs typeface="Arial"/>
              </a:rPr>
              <a:t>state flags </a:t>
            </a:r>
            <a:r>
              <a:rPr sz="1600" spc="-10" dirty="0">
                <a:latin typeface="Arial"/>
                <a:cs typeface="Arial"/>
              </a:rPr>
              <a:t>(engine, </a:t>
            </a:r>
            <a:r>
              <a:rPr sz="1600" spc="-25" dirty="0">
                <a:latin typeface="Arial"/>
                <a:cs typeface="Arial"/>
              </a:rPr>
              <a:t>door,</a:t>
            </a:r>
            <a:r>
              <a:rPr sz="1600" spc="135" dirty="0">
                <a:latin typeface="Arial"/>
                <a:cs typeface="Arial"/>
              </a:rPr>
              <a:t> </a:t>
            </a:r>
            <a:r>
              <a:rPr sz="1600" spc="-5" dirty="0">
                <a:latin typeface="Arial"/>
                <a:cs typeface="Arial"/>
              </a:rPr>
              <a:t>etc.)</a:t>
            </a:r>
            <a:endParaRPr sz="1600" dirty="0">
              <a:latin typeface="Arial"/>
              <a:cs typeface="Arial"/>
            </a:endParaRPr>
          </a:p>
          <a:p>
            <a:pPr marL="708660" lvl="1" indent="-295275">
              <a:lnSpc>
                <a:spcPct val="100000"/>
              </a:lnSpc>
              <a:spcBef>
                <a:spcPts val="20"/>
              </a:spcBef>
              <a:buClr>
                <a:srgbClr val="1F4079"/>
              </a:buClr>
              <a:buFont typeface="Wingdings"/>
              <a:buChar char=""/>
              <a:tabLst>
                <a:tab pos="708660" algn="l"/>
                <a:tab pos="709295" algn="l"/>
              </a:tabLst>
            </a:pPr>
            <a:r>
              <a:rPr sz="1600" spc="-10" dirty="0">
                <a:latin typeface="Arial"/>
                <a:cs typeface="Arial"/>
              </a:rPr>
              <a:t>Engine data, gas pedal</a:t>
            </a:r>
            <a:r>
              <a:rPr sz="1600" spc="135" dirty="0">
                <a:latin typeface="Arial"/>
                <a:cs typeface="Arial"/>
              </a:rPr>
              <a:t> </a:t>
            </a:r>
            <a:r>
              <a:rPr sz="1600" spc="-5" dirty="0">
                <a:latin typeface="Arial"/>
                <a:cs typeface="Arial"/>
              </a:rPr>
              <a:t>value</a:t>
            </a:r>
            <a:endParaRPr sz="1600" dirty="0">
              <a:latin typeface="Arial"/>
              <a:cs typeface="Arial"/>
            </a:endParaRPr>
          </a:p>
          <a:p>
            <a:pPr marL="12700">
              <a:lnSpc>
                <a:spcPct val="100000"/>
              </a:lnSpc>
              <a:spcBef>
                <a:spcPts val="60"/>
              </a:spcBef>
            </a:pPr>
            <a:r>
              <a:rPr dirty="0"/>
              <a:t>Camera </a:t>
            </a:r>
            <a:r>
              <a:rPr spc="5" dirty="0"/>
              <a:t>for </a:t>
            </a:r>
            <a:r>
              <a:rPr dirty="0"/>
              <a:t>life </a:t>
            </a:r>
            <a:r>
              <a:rPr spc="-5" dirty="0"/>
              <a:t>video</a:t>
            </a:r>
            <a:r>
              <a:rPr spc="-55" dirty="0"/>
              <a:t> </a:t>
            </a:r>
            <a:r>
              <a:rPr dirty="0"/>
              <a:t>streaming</a:t>
            </a:r>
          </a:p>
          <a:p>
            <a:pPr marL="708660" lvl="1" indent="-295275">
              <a:lnSpc>
                <a:spcPct val="100000"/>
              </a:lnSpc>
              <a:spcBef>
                <a:spcPts val="20"/>
              </a:spcBef>
              <a:buClr>
                <a:srgbClr val="1F4079"/>
              </a:buClr>
              <a:buFont typeface="Wingdings"/>
              <a:buChar char=""/>
              <a:tabLst>
                <a:tab pos="708660" algn="l"/>
                <a:tab pos="709295" algn="l"/>
              </a:tabLst>
            </a:pPr>
            <a:r>
              <a:rPr sz="1600" spc="-5" dirty="0">
                <a:latin typeface="Arial"/>
                <a:cs typeface="Arial"/>
              </a:rPr>
              <a:t>Transmission </a:t>
            </a:r>
            <a:r>
              <a:rPr sz="1600" spc="-10" dirty="0">
                <a:latin typeface="Arial"/>
                <a:cs typeface="Arial"/>
              </a:rPr>
              <a:t>range up </a:t>
            </a:r>
            <a:r>
              <a:rPr sz="1600" dirty="0">
                <a:latin typeface="Arial"/>
                <a:cs typeface="Arial"/>
              </a:rPr>
              <a:t>to </a:t>
            </a:r>
            <a:r>
              <a:rPr sz="1600" spc="-5" dirty="0">
                <a:latin typeface="Arial"/>
                <a:cs typeface="Arial"/>
              </a:rPr>
              <a:t>2</a:t>
            </a:r>
            <a:r>
              <a:rPr sz="1600" spc="40" dirty="0">
                <a:latin typeface="Arial"/>
                <a:cs typeface="Arial"/>
              </a:rPr>
              <a:t> </a:t>
            </a:r>
            <a:r>
              <a:rPr sz="1600" dirty="0">
                <a:latin typeface="Arial"/>
                <a:cs typeface="Arial"/>
              </a:rPr>
              <a:t>km</a:t>
            </a:r>
          </a:p>
        </p:txBody>
      </p:sp>
      <p:sp>
        <p:nvSpPr>
          <p:cNvPr id="9" name="object 9"/>
          <p:cNvSpPr/>
          <p:nvPr/>
        </p:nvSpPr>
        <p:spPr>
          <a:xfrm>
            <a:off x="0" y="4159754"/>
            <a:ext cx="4970145" cy="2708273"/>
          </a:xfrm>
          <a:prstGeom prst="rect">
            <a:avLst/>
          </a:prstGeom>
          <a:blipFill>
            <a:blip r:embed="rId5"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559434" y="598170"/>
            <a:ext cx="5875655" cy="452120"/>
          </a:xfrm>
          <a:prstGeom prst="rect">
            <a:avLst/>
          </a:prstGeom>
        </p:spPr>
        <p:txBody>
          <a:bodyPr vert="horz" wrap="square" lIns="0" tIns="12700" rIns="0" bIns="0" rtlCol="0">
            <a:spAutoFit/>
          </a:bodyPr>
          <a:lstStyle/>
          <a:p>
            <a:pPr marL="12700">
              <a:lnSpc>
                <a:spcPct val="100000"/>
              </a:lnSpc>
              <a:spcBef>
                <a:spcPts val="100"/>
              </a:spcBef>
            </a:pPr>
            <a:r>
              <a:rPr dirty="0"/>
              <a:t>The </a:t>
            </a:r>
            <a:r>
              <a:rPr spc="-30" dirty="0"/>
              <a:t>SmartTer </a:t>
            </a:r>
            <a:r>
              <a:rPr spc="-5" dirty="0"/>
              <a:t>Platform</a:t>
            </a:r>
            <a:r>
              <a:rPr spc="5" dirty="0"/>
              <a:t> </a:t>
            </a:r>
            <a:r>
              <a:rPr dirty="0"/>
              <a:t>(2004-2007)</a:t>
            </a:r>
          </a:p>
        </p:txBody>
      </p:sp>
      <p:sp>
        <p:nvSpPr>
          <p:cNvPr id="12" name="object 12"/>
          <p:cNvSpPr txBox="1"/>
          <p:nvPr/>
        </p:nvSpPr>
        <p:spPr>
          <a:xfrm>
            <a:off x="2515031" y="1268347"/>
            <a:ext cx="4351020" cy="2673350"/>
          </a:xfrm>
          <a:prstGeom prst="rect">
            <a:avLst/>
          </a:prstGeom>
        </p:spPr>
        <p:txBody>
          <a:bodyPr vert="horz" wrap="square" lIns="0" tIns="12700" rIns="0" bIns="0" rtlCol="0">
            <a:spAutoFit/>
          </a:bodyPr>
          <a:lstStyle/>
          <a:p>
            <a:pPr marL="12700">
              <a:lnSpc>
                <a:spcPts val="2130"/>
              </a:lnSpc>
              <a:spcBef>
                <a:spcPts val="100"/>
              </a:spcBef>
            </a:pPr>
            <a:r>
              <a:rPr sz="1800" dirty="0">
                <a:solidFill>
                  <a:srgbClr val="6666FF"/>
                </a:solidFill>
                <a:latin typeface="Wingdings 3"/>
                <a:cs typeface="Wingdings 3"/>
              </a:rPr>
              <a:t></a:t>
            </a:r>
            <a:r>
              <a:rPr sz="1800" dirty="0">
                <a:solidFill>
                  <a:srgbClr val="6666FF"/>
                </a:solidFill>
                <a:latin typeface="Times New Roman"/>
                <a:cs typeface="Times New Roman"/>
              </a:rPr>
              <a:t> </a:t>
            </a:r>
            <a:r>
              <a:rPr sz="1800" spc="-5" dirty="0">
                <a:latin typeface="Arial"/>
                <a:cs typeface="Arial"/>
              </a:rPr>
              <a:t>Three navigation </a:t>
            </a:r>
            <a:r>
              <a:rPr sz="1800" dirty="0">
                <a:latin typeface="Arial"/>
                <a:cs typeface="Arial"/>
              </a:rPr>
              <a:t>SICK </a:t>
            </a:r>
            <a:r>
              <a:rPr sz="1800" spc="-5" dirty="0">
                <a:latin typeface="Arial"/>
                <a:cs typeface="Arial"/>
              </a:rPr>
              <a:t>laser</a:t>
            </a:r>
            <a:r>
              <a:rPr sz="1800" spc="-220" dirty="0">
                <a:latin typeface="Arial"/>
                <a:cs typeface="Arial"/>
              </a:rPr>
              <a:t> </a:t>
            </a:r>
            <a:r>
              <a:rPr sz="1800" spc="-5" dirty="0">
                <a:latin typeface="Arial"/>
                <a:cs typeface="Arial"/>
              </a:rPr>
              <a:t>scanners</a:t>
            </a:r>
            <a:endParaRPr sz="1800" dirty="0">
              <a:latin typeface="Arial"/>
              <a:cs typeface="Arial"/>
            </a:endParaRPr>
          </a:p>
          <a:p>
            <a:pPr marL="708660" indent="-295275">
              <a:lnSpc>
                <a:spcPts val="1820"/>
              </a:lnSpc>
              <a:buClr>
                <a:srgbClr val="808080"/>
              </a:buClr>
              <a:buFont typeface="Wingdings"/>
              <a:buChar char=""/>
              <a:tabLst>
                <a:tab pos="708660" algn="l"/>
                <a:tab pos="709295" algn="l"/>
              </a:tabLst>
            </a:pPr>
            <a:r>
              <a:rPr sz="1600" spc="-5" dirty="0">
                <a:latin typeface="Arial"/>
                <a:cs typeface="Arial"/>
              </a:rPr>
              <a:t>Obstacle avoidance </a:t>
            </a:r>
            <a:r>
              <a:rPr sz="1600" spc="-10" dirty="0">
                <a:latin typeface="Arial"/>
                <a:cs typeface="Arial"/>
              </a:rPr>
              <a:t>and </a:t>
            </a:r>
            <a:r>
              <a:rPr sz="1600" spc="-5" dirty="0">
                <a:latin typeface="Arial"/>
                <a:cs typeface="Arial"/>
              </a:rPr>
              <a:t>local</a:t>
            </a:r>
            <a:r>
              <a:rPr sz="1600" spc="5" dirty="0">
                <a:latin typeface="Arial"/>
                <a:cs typeface="Arial"/>
              </a:rPr>
              <a:t> </a:t>
            </a:r>
            <a:r>
              <a:rPr sz="1600" spc="-5" dirty="0">
                <a:latin typeface="Arial"/>
                <a:cs typeface="Arial"/>
              </a:rPr>
              <a:t>navigation</a:t>
            </a:r>
            <a:endParaRPr sz="1600" dirty="0">
              <a:latin typeface="Arial"/>
              <a:cs typeface="Arial"/>
            </a:endParaRPr>
          </a:p>
          <a:p>
            <a:pPr marL="12700">
              <a:lnSpc>
                <a:spcPts val="2060"/>
              </a:lnSpc>
            </a:pPr>
            <a:r>
              <a:rPr sz="1800" dirty="0">
                <a:solidFill>
                  <a:srgbClr val="6666FF"/>
                </a:solidFill>
                <a:latin typeface="Wingdings 3"/>
                <a:cs typeface="Wingdings 3"/>
              </a:rPr>
              <a:t></a:t>
            </a:r>
            <a:r>
              <a:rPr sz="1800" dirty="0">
                <a:solidFill>
                  <a:srgbClr val="6666FF"/>
                </a:solidFill>
                <a:latin typeface="Times New Roman"/>
                <a:cs typeface="Times New Roman"/>
              </a:rPr>
              <a:t> </a:t>
            </a:r>
            <a:r>
              <a:rPr sz="1800" spc="-50" dirty="0">
                <a:latin typeface="Arial"/>
                <a:cs typeface="Arial"/>
              </a:rPr>
              <a:t>Two </a:t>
            </a:r>
            <a:r>
              <a:rPr sz="1800" spc="-5" dirty="0">
                <a:latin typeface="Arial"/>
                <a:cs typeface="Arial"/>
              </a:rPr>
              <a:t>rotating laser scanners (3D</a:t>
            </a:r>
            <a:r>
              <a:rPr sz="1800" spc="-130" dirty="0">
                <a:latin typeface="Arial"/>
                <a:cs typeface="Arial"/>
              </a:rPr>
              <a:t> </a:t>
            </a:r>
            <a:r>
              <a:rPr sz="1800" dirty="0">
                <a:latin typeface="Arial"/>
                <a:cs typeface="Arial"/>
              </a:rPr>
              <a:t>SICK)</a:t>
            </a:r>
          </a:p>
          <a:p>
            <a:pPr marL="708660" indent="-295275">
              <a:lnSpc>
                <a:spcPts val="1839"/>
              </a:lnSpc>
              <a:buClr>
                <a:srgbClr val="808080"/>
              </a:buClr>
              <a:buFont typeface="Wingdings"/>
              <a:buChar char=""/>
              <a:tabLst>
                <a:tab pos="708660" algn="l"/>
                <a:tab pos="709295" algn="l"/>
              </a:tabLst>
            </a:pPr>
            <a:r>
              <a:rPr sz="1600" spc="-10" dirty="0">
                <a:latin typeface="Arial"/>
                <a:cs typeface="Arial"/>
              </a:rPr>
              <a:t>3D mapping </a:t>
            </a:r>
            <a:r>
              <a:rPr sz="1600" spc="-5" dirty="0">
                <a:latin typeface="Arial"/>
                <a:cs typeface="Arial"/>
              </a:rPr>
              <a:t>of </a:t>
            </a:r>
            <a:r>
              <a:rPr sz="1600" spc="-10" dirty="0">
                <a:latin typeface="Arial"/>
                <a:cs typeface="Arial"/>
              </a:rPr>
              <a:t>the</a:t>
            </a:r>
            <a:r>
              <a:rPr sz="1600" spc="65" dirty="0">
                <a:latin typeface="Arial"/>
                <a:cs typeface="Arial"/>
              </a:rPr>
              <a:t> </a:t>
            </a:r>
            <a:r>
              <a:rPr sz="1600" spc="-5" dirty="0">
                <a:latin typeface="Arial"/>
                <a:cs typeface="Arial"/>
              </a:rPr>
              <a:t>environment</a:t>
            </a:r>
            <a:endParaRPr sz="1600" dirty="0">
              <a:latin typeface="Arial"/>
              <a:cs typeface="Arial"/>
            </a:endParaRPr>
          </a:p>
          <a:p>
            <a:pPr marL="708660" indent="-295275">
              <a:lnSpc>
                <a:spcPts val="1800"/>
              </a:lnSpc>
              <a:buClr>
                <a:srgbClr val="808080"/>
              </a:buClr>
              <a:buFont typeface="Wingdings"/>
              <a:buChar char=""/>
              <a:tabLst>
                <a:tab pos="708660" algn="l"/>
                <a:tab pos="709295" algn="l"/>
              </a:tabLst>
            </a:pPr>
            <a:r>
              <a:rPr sz="1600" spc="-10" dirty="0">
                <a:latin typeface="Arial"/>
                <a:cs typeface="Arial"/>
              </a:rPr>
              <a:t>Scene</a:t>
            </a:r>
            <a:r>
              <a:rPr sz="1600" spc="15" dirty="0">
                <a:latin typeface="Arial"/>
                <a:cs typeface="Arial"/>
              </a:rPr>
              <a:t> </a:t>
            </a:r>
            <a:r>
              <a:rPr sz="1600" spc="-5" dirty="0">
                <a:latin typeface="Arial"/>
                <a:cs typeface="Arial"/>
              </a:rPr>
              <a:t>interpretation</a:t>
            </a:r>
            <a:endParaRPr sz="1600" dirty="0">
              <a:latin typeface="Arial"/>
              <a:cs typeface="Arial"/>
            </a:endParaRPr>
          </a:p>
          <a:p>
            <a:pPr marR="1626870" algn="r">
              <a:lnSpc>
                <a:spcPts val="2060"/>
              </a:lnSpc>
            </a:pPr>
            <a:r>
              <a:rPr sz="1800" dirty="0">
                <a:solidFill>
                  <a:srgbClr val="6666FF"/>
                </a:solidFill>
                <a:latin typeface="Wingdings 3"/>
                <a:cs typeface="Wingdings 3"/>
              </a:rPr>
              <a:t></a:t>
            </a:r>
            <a:r>
              <a:rPr sz="1800" dirty="0">
                <a:solidFill>
                  <a:srgbClr val="6666FF"/>
                </a:solidFill>
                <a:latin typeface="Times New Roman"/>
                <a:cs typeface="Times New Roman"/>
              </a:rPr>
              <a:t>  </a:t>
            </a:r>
            <a:r>
              <a:rPr sz="1800" dirty="0">
                <a:latin typeface="Arial"/>
                <a:cs typeface="Arial"/>
              </a:rPr>
              <a:t>Omnidirectional</a:t>
            </a:r>
            <a:r>
              <a:rPr sz="1800" spc="-340" dirty="0">
                <a:latin typeface="Arial"/>
                <a:cs typeface="Arial"/>
              </a:rPr>
              <a:t> </a:t>
            </a:r>
            <a:r>
              <a:rPr sz="1800" dirty="0">
                <a:latin typeface="Arial"/>
                <a:cs typeface="Arial"/>
              </a:rPr>
              <a:t>camera</a:t>
            </a:r>
          </a:p>
          <a:p>
            <a:pPr marL="294005" marR="1610995" indent="-294005" algn="r">
              <a:lnSpc>
                <a:spcPts val="1700"/>
              </a:lnSpc>
              <a:buClr>
                <a:srgbClr val="808080"/>
              </a:buClr>
              <a:buFont typeface="Wingdings"/>
              <a:buChar char=""/>
              <a:tabLst>
                <a:tab pos="294005" algn="l"/>
                <a:tab pos="709295" algn="l"/>
              </a:tabLst>
            </a:pPr>
            <a:r>
              <a:rPr sz="1600" spc="-25" dirty="0">
                <a:latin typeface="Arial"/>
                <a:cs typeface="Arial"/>
              </a:rPr>
              <a:t>Texture </a:t>
            </a:r>
            <a:r>
              <a:rPr sz="1600" spc="-5" dirty="0">
                <a:latin typeface="Arial"/>
                <a:cs typeface="Arial"/>
              </a:rPr>
              <a:t>information</a:t>
            </a:r>
            <a:r>
              <a:rPr sz="1600" spc="-55" dirty="0">
                <a:latin typeface="Arial"/>
                <a:cs typeface="Arial"/>
              </a:rPr>
              <a:t> </a:t>
            </a:r>
            <a:r>
              <a:rPr sz="1600" spc="-5" dirty="0">
                <a:latin typeface="Arial"/>
                <a:cs typeface="Arial"/>
              </a:rPr>
              <a:t>for</a:t>
            </a:r>
            <a:endParaRPr sz="1600" dirty="0">
              <a:latin typeface="Arial"/>
              <a:cs typeface="Arial"/>
            </a:endParaRPr>
          </a:p>
          <a:p>
            <a:pPr marR="1849120" algn="r">
              <a:lnSpc>
                <a:spcPts val="1680"/>
              </a:lnSpc>
            </a:pPr>
            <a:r>
              <a:rPr sz="1600" spc="-10" dirty="0">
                <a:latin typeface="Arial"/>
                <a:cs typeface="Arial"/>
              </a:rPr>
              <a:t>the 3D </a:t>
            </a:r>
            <a:r>
              <a:rPr sz="1600" spc="-5" dirty="0">
                <a:latin typeface="Arial"/>
                <a:cs typeface="Arial"/>
              </a:rPr>
              <a:t>terrain</a:t>
            </a:r>
            <a:r>
              <a:rPr sz="1600" dirty="0">
                <a:latin typeface="Arial"/>
                <a:cs typeface="Arial"/>
              </a:rPr>
              <a:t> </a:t>
            </a:r>
            <a:r>
              <a:rPr sz="1600" spc="-5" dirty="0">
                <a:latin typeface="Arial"/>
                <a:cs typeface="Arial"/>
              </a:rPr>
              <a:t>maps</a:t>
            </a:r>
            <a:endParaRPr sz="1600" dirty="0">
              <a:latin typeface="Arial"/>
              <a:cs typeface="Arial"/>
            </a:endParaRPr>
          </a:p>
          <a:p>
            <a:pPr marL="294005" marR="1822450" indent="-294005" algn="r">
              <a:lnSpc>
                <a:spcPts val="1800"/>
              </a:lnSpc>
              <a:buClr>
                <a:srgbClr val="808080"/>
              </a:buClr>
              <a:buFont typeface="Wingdings"/>
              <a:buChar char=""/>
              <a:tabLst>
                <a:tab pos="294005" algn="l"/>
                <a:tab pos="709295" algn="l"/>
              </a:tabLst>
            </a:pPr>
            <a:r>
              <a:rPr sz="1600" spc="-10" dirty="0">
                <a:latin typeface="Arial"/>
                <a:cs typeface="Arial"/>
              </a:rPr>
              <a:t>Scene</a:t>
            </a:r>
            <a:r>
              <a:rPr sz="1600" spc="-55" dirty="0">
                <a:latin typeface="Arial"/>
                <a:cs typeface="Arial"/>
              </a:rPr>
              <a:t> </a:t>
            </a:r>
            <a:r>
              <a:rPr sz="1600" spc="-5" dirty="0">
                <a:latin typeface="Arial"/>
                <a:cs typeface="Arial"/>
              </a:rPr>
              <a:t>interpretation</a:t>
            </a:r>
            <a:endParaRPr sz="1600" dirty="0">
              <a:latin typeface="Arial"/>
              <a:cs typeface="Arial"/>
            </a:endParaRPr>
          </a:p>
          <a:p>
            <a:pPr marL="12700">
              <a:lnSpc>
                <a:spcPts val="2060"/>
              </a:lnSpc>
            </a:pPr>
            <a:r>
              <a:rPr sz="1800" dirty="0">
                <a:solidFill>
                  <a:srgbClr val="6666FF"/>
                </a:solidFill>
                <a:latin typeface="Wingdings 3"/>
                <a:cs typeface="Wingdings 3"/>
              </a:rPr>
              <a:t></a:t>
            </a:r>
            <a:r>
              <a:rPr sz="1800" dirty="0">
                <a:solidFill>
                  <a:srgbClr val="6666FF"/>
                </a:solidFill>
                <a:latin typeface="Times New Roman"/>
                <a:cs typeface="Times New Roman"/>
              </a:rPr>
              <a:t> </a:t>
            </a:r>
            <a:r>
              <a:rPr sz="1800" spc="-5" dirty="0">
                <a:latin typeface="Arial"/>
                <a:cs typeface="Arial"/>
              </a:rPr>
              <a:t>Monocular</a:t>
            </a:r>
            <a:r>
              <a:rPr sz="1800" spc="-250" dirty="0">
                <a:latin typeface="Arial"/>
                <a:cs typeface="Arial"/>
              </a:rPr>
              <a:t> </a:t>
            </a:r>
            <a:r>
              <a:rPr sz="1800" dirty="0">
                <a:latin typeface="Arial"/>
                <a:cs typeface="Arial"/>
              </a:rPr>
              <a:t>camera</a:t>
            </a:r>
          </a:p>
          <a:p>
            <a:pPr marL="708660" indent="-295275">
              <a:lnSpc>
                <a:spcPts val="1889"/>
              </a:lnSpc>
              <a:buClr>
                <a:srgbClr val="808080"/>
              </a:buClr>
              <a:buFont typeface="Wingdings"/>
              <a:buChar char=""/>
              <a:tabLst>
                <a:tab pos="708660" algn="l"/>
                <a:tab pos="709295" algn="l"/>
              </a:tabLst>
            </a:pPr>
            <a:r>
              <a:rPr sz="1600" spc="-10" dirty="0">
                <a:latin typeface="Arial"/>
                <a:cs typeface="Arial"/>
              </a:rPr>
              <a:t>Scene</a:t>
            </a:r>
            <a:r>
              <a:rPr sz="1600" spc="15" dirty="0">
                <a:latin typeface="Arial"/>
                <a:cs typeface="Arial"/>
              </a:rPr>
              <a:t> </a:t>
            </a:r>
            <a:r>
              <a:rPr sz="1600" spc="-5" dirty="0">
                <a:latin typeface="Arial"/>
                <a:cs typeface="Arial"/>
              </a:rPr>
              <a:t>interpretation</a:t>
            </a:r>
            <a:endParaRPr sz="1600" dirty="0">
              <a:latin typeface="Arial"/>
              <a:cs typeface="Arial"/>
            </a:endParaRPr>
          </a:p>
        </p:txBody>
      </p:sp>
      <p:sp>
        <p:nvSpPr>
          <p:cNvPr id="13" name="object 13"/>
          <p:cNvSpPr/>
          <p:nvPr/>
        </p:nvSpPr>
        <p:spPr>
          <a:xfrm>
            <a:off x="173990" y="1299907"/>
            <a:ext cx="2232152" cy="190500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object 5"/>
          <p:cNvSpPr txBox="1"/>
          <p:nvPr/>
        </p:nvSpPr>
        <p:spPr>
          <a:xfrm>
            <a:off x="190423" y="222567"/>
            <a:ext cx="11808460" cy="310515"/>
          </a:xfrm>
          <a:prstGeom prst="rect">
            <a:avLst/>
          </a:prstGeom>
        </p:spPr>
        <p:txBody>
          <a:bodyPr vert="horz" wrap="square" lIns="0" tIns="13970" rIns="0" bIns="0" rtlCol="0">
            <a:spAutoFit/>
          </a:bodyPr>
          <a:lstStyle/>
          <a:p>
            <a:pPr marR="248920" algn="r">
              <a:lnSpc>
                <a:spcPct val="100000"/>
              </a:lnSpc>
              <a:spcBef>
                <a:spcPts val="110"/>
              </a:spcBef>
            </a:pPr>
            <a:r>
              <a:rPr sz="1050" b="1" i="1" spc="-5" dirty="0">
                <a:solidFill>
                  <a:srgbClr val="FFFFFF"/>
                </a:solidFill>
                <a:latin typeface="Arial"/>
                <a:cs typeface="Arial"/>
              </a:rPr>
              <a:t>AS</a:t>
            </a:r>
            <a:r>
              <a:rPr sz="1050" b="1" i="1" spc="5" dirty="0">
                <a:solidFill>
                  <a:srgbClr val="FFFFFF"/>
                </a:solidFill>
                <a:latin typeface="Arial"/>
                <a:cs typeface="Arial"/>
              </a:rPr>
              <a:t>L</a:t>
            </a:r>
            <a:endParaRPr sz="1050">
              <a:latin typeface="Arial"/>
              <a:cs typeface="Arial"/>
            </a:endParaRPr>
          </a:p>
          <a:p>
            <a:pPr marR="250190" algn="r">
              <a:lnSpc>
                <a:spcPct val="100000"/>
              </a:lnSpc>
              <a:spcBef>
                <a:spcPts val="15"/>
              </a:spcBef>
            </a:pPr>
            <a:r>
              <a:rPr sz="800" i="1" spc="-5" dirty="0">
                <a:solidFill>
                  <a:srgbClr val="FFFFFF"/>
                </a:solidFill>
                <a:latin typeface="Arial"/>
                <a:cs typeface="Arial"/>
              </a:rPr>
              <a:t>Autonomous Systems</a:t>
            </a:r>
            <a:r>
              <a:rPr sz="800" i="1" spc="25" dirty="0">
                <a:solidFill>
                  <a:srgbClr val="FFFFFF"/>
                </a:solidFill>
                <a:latin typeface="Arial"/>
                <a:cs typeface="Arial"/>
              </a:rPr>
              <a:t> </a:t>
            </a:r>
            <a:r>
              <a:rPr sz="800" i="1" spc="-5" dirty="0">
                <a:solidFill>
                  <a:srgbClr val="FFFFFF"/>
                </a:solidFill>
                <a:latin typeface="Arial"/>
                <a:cs typeface="Arial"/>
              </a:rPr>
              <a:t>Lab</a:t>
            </a:r>
            <a:endParaRPr sz="800">
              <a:latin typeface="Arial"/>
              <a:cs typeface="Arial"/>
            </a:endParaRPr>
          </a:p>
        </p:txBody>
      </p:sp>
      <p:sp>
        <p:nvSpPr>
          <p:cNvPr id="6" name="object 6"/>
          <p:cNvSpPr/>
          <p:nvPr/>
        </p:nvSpPr>
        <p:spPr>
          <a:xfrm>
            <a:off x="9374251" y="158064"/>
            <a:ext cx="1085443" cy="46601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608582" y="55181"/>
            <a:ext cx="1595120" cy="647509"/>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311259" y="484726"/>
            <a:ext cx="11566788"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t>deep-learning based multimodal detection and tracking system</a:t>
            </a:r>
            <a:endParaRPr sz="3600" b="1" dirty="0"/>
          </a:p>
        </p:txBody>
      </p:sp>
      <p:sp>
        <p:nvSpPr>
          <p:cNvPr id="9" name="object 9"/>
          <p:cNvSpPr/>
          <p:nvPr/>
        </p:nvSpPr>
        <p:spPr>
          <a:xfrm>
            <a:off x="7331456" y="1214374"/>
            <a:ext cx="3363468" cy="221462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237729" y="1224661"/>
            <a:ext cx="3333115" cy="2194560"/>
          </a:xfrm>
          <a:custGeom>
            <a:avLst/>
            <a:gdLst/>
            <a:ahLst/>
            <a:cxnLst/>
            <a:rect l="l" t="t" r="r" b="b"/>
            <a:pathLst>
              <a:path w="3333115" h="2194560">
                <a:moveTo>
                  <a:pt x="3143897" y="0"/>
                </a:moveTo>
                <a:lnTo>
                  <a:pt x="188607" y="0"/>
                </a:lnTo>
                <a:lnTo>
                  <a:pt x="138477" y="6729"/>
                </a:lnTo>
                <a:lnTo>
                  <a:pt x="93424" y="25724"/>
                </a:lnTo>
                <a:lnTo>
                  <a:pt x="55251" y="55197"/>
                </a:lnTo>
                <a:lnTo>
                  <a:pt x="25756" y="93359"/>
                </a:lnTo>
                <a:lnTo>
                  <a:pt x="6738" y="138421"/>
                </a:lnTo>
                <a:lnTo>
                  <a:pt x="0" y="188594"/>
                </a:lnTo>
                <a:lnTo>
                  <a:pt x="0" y="2005584"/>
                </a:lnTo>
                <a:lnTo>
                  <a:pt x="6738" y="2055713"/>
                </a:lnTo>
                <a:lnTo>
                  <a:pt x="25756" y="2100763"/>
                </a:lnTo>
                <a:lnTo>
                  <a:pt x="55251" y="2138934"/>
                </a:lnTo>
                <a:lnTo>
                  <a:pt x="93424" y="2168426"/>
                </a:lnTo>
                <a:lnTo>
                  <a:pt x="138477" y="2187440"/>
                </a:lnTo>
                <a:lnTo>
                  <a:pt x="188607" y="2194179"/>
                </a:lnTo>
                <a:lnTo>
                  <a:pt x="3143897" y="2194179"/>
                </a:lnTo>
                <a:lnTo>
                  <a:pt x="3194027" y="2187440"/>
                </a:lnTo>
                <a:lnTo>
                  <a:pt x="3239077" y="2168426"/>
                </a:lnTo>
                <a:lnTo>
                  <a:pt x="3277247" y="2138934"/>
                </a:lnTo>
                <a:lnTo>
                  <a:pt x="3306739" y="2100763"/>
                </a:lnTo>
                <a:lnTo>
                  <a:pt x="3325754" y="2055713"/>
                </a:lnTo>
                <a:lnTo>
                  <a:pt x="3332492" y="2005584"/>
                </a:lnTo>
                <a:lnTo>
                  <a:pt x="3332492" y="188594"/>
                </a:lnTo>
                <a:lnTo>
                  <a:pt x="3325754" y="138421"/>
                </a:lnTo>
                <a:lnTo>
                  <a:pt x="3306739" y="93359"/>
                </a:lnTo>
                <a:lnTo>
                  <a:pt x="3277247" y="55197"/>
                </a:lnTo>
                <a:lnTo>
                  <a:pt x="3239077" y="25724"/>
                </a:lnTo>
                <a:lnTo>
                  <a:pt x="3194027" y="6729"/>
                </a:lnTo>
                <a:lnTo>
                  <a:pt x="3143897" y="0"/>
                </a:lnTo>
                <a:close/>
              </a:path>
            </a:pathLst>
          </a:custGeom>
          <a:solidFill>
            <a:srgbClr val="ECECEC"/>
          </a:solidFill>
        </p:spPr>
        <p:txBody>
          <a:bodyPr wrap="square" lIns="0" tIns="0" rIns="0" bIns="0" rtlCol="0"/>
          <a:lstStyle/>
          <a:p>
            <a:endParaRPr/>
          </a:p>
        </p:txBody>
      </p:sp>
      <p:sp>
        <p:nvSpPr>
          <p:cNvPr id="11" name="object 11"/>
          <p:cNvSpPr/>
          <p:nvPr/>
        </p:nvSpPr>
        <p:spPr>
          <a:xfrm>
            <a:off x="1237729" y="1224661"/>
            <a:ext cx="3332492" cy="2194179"/>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2360676" y="3642358"/>
            <a:ext cx="1314702" cy="259045"/>
          </a:xfrm>
          <a:prstGeom prst="rect">
            <a:avLst/>
          </a:prstGeom>
        </p:spPr>
        <p:txBody>
          <a:bodyPr vert="horz" wrap="square" lIns="0" tIns="12700" rIns="0" bIns="0" rtlCol="0">
            <a:spAutoFit/>
          </a:bodyPr>
          <a:lstStyle/>
          <a:p>
            <a:pPr marL="12700">
              <a:lnSpc>
                <a:spcPct val="100000"/>
              </a:lnSpc>
              <a:spcBef>
                <a:spcPts val="100"/>
              </a:spcBef>
            </a:pPr>
            <a:r>
              <a:rPr sz="1600" spc="-50" dirty="0">
                <a:latin typeface="Verdana"/>
                <a:cs typeface="Verdana"/>
              </a:rPr>
              <a:t>P</a:t>
            </a:r>
            <a:r>
              <a:rPr sz="1600" dirty="0">
                <a:latin typeface="Verdana"/>
                <a:cs typeface="Verdana"/>
              </a:rPr>
              <a:t>e</a:t>
            </a:r>
            <a:r>
              <a:rPr sz="1600" spc="5" dirty="0">
                <a:latin typeface="Verdana"/>
                <a:cs typeface="Verdana"/>
              </a:rPr>
              <a:t>d</a:t>
            </a:r>
            <a:r>
              <a:rPr sz="1600" dirty="0">
                <a:latin typeface="Verdana"/>
                <a:cs typeface="Verdana"/>
              </a:rPr>
              <a:t>e</a:t>
            </a:r>
            <a:r>
              <a:rPr sz="1600" spc="-10" dirty="0">
                <a:latin typeface="Verdana"/>
                <a:cs typeface="Verdana"/>
              </a:rPr>
              <a:t>s</a:t>
            </a:r>
            <a:r>
              <a:rPr sz="1600" spc="5" dirty="0">
                <a:latin typeface="Verdana"/>
                <a:cs typeface="Verdana"/>
              </a:rPr>
              <a:t>t</a:t>
            </a:r>
            <a:r>
              <a:rPr sz="1600" dirty="0">
                <a:latin typeface="Verdana"/>
                <a:cs typeface="Verdana"/>
              </a:rPr>
              <a:t>ri</a:t>
            </a:r>
            <a:r>
              <a:rPr sz="1600" spc="-10" dirty="0">
                <a:latin typeface="Verdana"/>
                <a:cs typeface="Verdana"/>
              </a:rPr>
              <a:t>an</a:t>
            </a:r>
            <a:r>
              <a:rPr sz="1600" dirty="0">
                <a:latin typeface="Verdana"/>
                <a:cs typeface="Verdana"/>
              </a:rPr>
              <a:t>s</a:t>
            </a:r>
          </a:p>
        </p:txBody>
      </p:sp>
      <p:sp>
        <p:nvSpPr>
          <p:cNvPr id="13" name="object 13"/>
          <p:cNvSpPr txBox="1"/>
          <p:nvPr/>
        </p:nvSpPr>
        <p:spPr>
          <a:xfrm>
            <a:off x="8536940" y="3545158"/>
            <a:ext cx="724152"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Verdana"/>
                <a:cs typeface="Verdana"/>
              </a:rPr>
              <a:t>Cars</a:t>
            </a:r>
          </a:p>
        </p:txBody>
      </p:sp>
      <p:sp>
        <p:nvSpPr>
          <p:cNvPr id="14" name="object 14"/>
          <p:cNvSpPr/>
          <p:nvPr/>
        </p:nvSpPr>
        <p:spPr>
          <a:xfrm>
            <a:off x="8239331" y="4143311"/>
            <a:ext cx="1948481" cy="157327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523364" y="4429125"/>
            <a:ext cx="3316224" cy="1060450"/>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848106" y="5625030"/>
            <a:ext cx="2112767" cy="327258"/>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2334260" y="5552440"/>
            <a:ext cx="1196339" cy="533400"/>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1904238" y="5643562"/>
            <a:ext cx="1999614" cy="214629"/>
          </a:xfrm>
          <a:custGeom>
            <a:avLst/>
            <a:gdLst/>
            <a:ahLst/>
            <a:cxnLst/>
            <a:rect l="l" t="t" r="r" b="b"/>
            <a:pathLst>
              <a:path w="1999614" h="214629">
                <a:moveTo>
                  <a:pt x="1963801" y="0"/>
                </a:moveTo>
                <a:lnTo>
                  <a:pt x="35687" y="0"/>
                </a:lnTo>
                <a:lnTo>
                  <a:pt x="21806" y="2806"/>
                </a:lnTo>
                <a:lnTo>
                  <a:pt x="10461" y="10461"/>
                </a:lnTo>
                <a:lnTo>
                  <a:pt x="2807" y="21817"/>
                </a:lnTo>
                <a:lnTo>
                  <a:pt x="0" y="35725"/>
                </a:lnTo>
                <a:lnTo>
                  <a:pt x="0" y="178587"/>
                </a:lnTo>
                <a:lnTo>
                  <a:pt x="2807" y="192495"/>
                </a:lnTo>
                <a:lnTo>
                  <a:pt x="10461" y="203850"/>
                </a:lnTo>
                <a:lnTo>
                  <a:pt x="21806" y="211505"/>
                </a:lnTo>
                <a:lnTo>
                  <a:pt x="35687" y="214312"/>
                </a:lnTo>
                <a:lnTo>
                  <a:pt x="1963801" y="214312"/>
                </a:lnTo>
                <a:lnTo>
                  <a:pt x="1977681" y="211505"/>
                </a:lnTo>
                <a:lnTo>
                  <a:pt x="1989026" y="203850"/>
                </a:lnTo>
                <a:lnTo>
                  <a:pt x="1996680" y="192495"/>
                </a:lnTo>
                <a:lnTo>
                  <a:pt x="1999488" y="178587"/>
                </a:lnTo>
                <a:lnTo>
                  <a:pt x="1999488" y="35725"/>
                </a:lnTo>
                <a:lnTo>
                  <a:pt x="1996680" y="21817"/>
                </a:lnTo>
                <a:lnTo>
                  <a:pt x="1989026" y="10461"/>
                </a:lnTo>
                <a:lnTo>
                  <a:pt x="1977681" y="2806"/>
                </a:lnTo>
                <a:lnTo>
                  <a:pt x="1963801" y="0"/>
                </a:lnTo>
                <a:close/>
              </a:path>
            </a:pathLst>
          </a:custGeom>
          <a:solidFill>
            <a:srgbClr val="92D050"/>
          </a:solidFill>
        </p:spPr>
        <p:txBody>
          <a:bodyPr wrap="square" lIns="0" tIns="0" rIns="0" bIns="0" rtlCol="0"/>
          <a:lstStyle/>
          <a:p>
            <a:endParaRPr/>
          </a:p>
        </p:txBody>
      </p:sp>
      <p:sp>
        <p:nvSpPr>
          <p:cNvPr id="19" name="object 19"/>
          <p:cNvSpPr/>
          <p:nvPr/>
        </p:nvSpPr>
        <p:spPr>
          <a:xfrm>
            <a:off x="1904238" y="5643562"/>
            <a:ext cx="1999614" cy="214629"/>
          </a:xfrm>
          <a:custGeom>
            <a:avLst/>
            <a:gdLst/>
            <a:ahLst/>
            <a:cxnLst/>
            <a:rect l="l" t="t" r="r" b="b"/>
            <a:pathLst>
              <a:path w="1999614" h="214629">
                <a:moveTo>
                  <a:pt x="0" y="35725"/>
                </a:moveTo>
                <a:lnTo>
                  <a:pt x="2807" y="21817"/>
                </a:lnTo>
                <a:lnTo>
                  <a:pt x="10461" y="10461"/>
                </a:lnTo>
                <a:lnTo>
                  <a:pt x="21806" y="2806"/>
                </a:lnTo>
                <a:lnTo>
                  <a:pt x="35687" y="0"/>
                </a:lnTo>
                <a:lnTo>
                  <a:pt x="1963801" y="0"/>
                </a:lnTo>
                <a:lnTo>
                  <a:pt x="1977681" y="2806"/>
                </a:lnTo>
                <a:lnTo>
                  <a:pt x="1989026" y="10461"/>
                </a:lnTo>
                <a:lnTo>
                  <a:pt x="1996680" y="21817"/>
                </a:lnTo>
                <a:lnTo>
                  <a:pt x="1999488" y="35725"/>
                </a:lnTo>
                <a:lnTo>
                  <a:pt x="1999488" y="178587"/>
                </a:lnTo>
                <a:lnTo>
                  <a:pt x="1996680" y="192495"/>
                </a:lnTo>
                <a:lnTo>
                  <a:pt x="1989026" y="203850"/>
                </a:lnTo>
                <a:lnTo>
                  <a:pt x="1977681" y="211505"/>
                </a:lnTo>
                <a:lnTo>
                  <a:pt x="1963801" y="214312"/>
                </a:lnTo>
                <a:lnTo>
                  <a:pt x="35687" y="214312"/>
                </a:lnTo>
                <a:lnTo>
                  <a:pt x="21806" y="211505"/>
                </a:lnTo>
                <a:lnTo>
                  <a:pt x="10461" y="203850"/>
                </a:lnTo>
                <a:lnTo>
                  <a:pt x="2807" y="192495"/>
                </a:lnTo>
                <a:lnTo>
                  <a:pt x="0" y="178587"/>
                </a:lnTo>
                <a:lnTo>
                  <a:pt x="0" y="35725"/>
                </a:lnTo>
                <a:close/>
              </a:path>
            </a:pathLst>
          </a:custGeom>
          <a:ln w="25400">
            <a:solidFill>
              <a:srgbClr val="92D050"/>
            </a:solidFill>
          </a:ln>
        </p:spPr>
        <p:txBody>
          <a:bodyPr wrap="square" lIns="0" tIns="0" rIns="0" bIns="0" rtlCol="0"/>
          <a:lstStyle/>
          <a:p>
            <a:endParaRPr/>
          </a:p>
        </p:txBody>
      </p:sp>
      <p:sp>
        <p:nvSpPr>
          <p:cNvPr id="20" name="object 20"/>
          <p:cNvSpPr txBox="1"/>
          <p:nvPr/>
        </p:nvSpPr>
        <p:spPr>
          <a:xfrm>
            <a:off x="2496820" y="5613082"/>
            <a:ext cx="816610"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Arial"/>
                <a:cs typeface="Arial"/>
              </a:rPr>
              <a:t>Rich</a:t>
            </a:r>
            <a:r>
              <a:rPr sz="1600" spc="-90" dirty="0">
                <a:solidFill>
                  <a:srgbClr val="FFFFFF"/>
                </a:solidFill>
                <a:latin typeface="Arial"/>
                <a:cs typeface="Arial"/>
              </a:rPr>
              <a:t> </a:t>
            </a:r>
            <a:r>
              <a:rPr sz="1600" dirty="0">
                <a:solidFill>
                  <a:srgbClr val="FFFFFF"/>
                </a:solidFill>
                <a:latin typeface="Arial"/>
                <a:cs typeface="Arial"/>
              </a:rPr>
              <a:t>info</a:t>
            </a:r>
            <a:endParaRPr sz="1600">
              <a:latin typeface="Arial"/>
              <a:cs typeface="Arial"/>
            </a:endParaRPr>
          </a:p>
        </p:txBody>
      </p:sp>
      <p:sp>
        <p:nvSpPr>
          <p:cNvPr id="21" name="object 21"/>
          <p:cNvSpPr/>
          <p:nvPr/>
        </p:nvSpPr>
        <p:spPr>
          <a:xfrm>
            <a:off x="1838960" y="5900420"/>
            <a:ext cx="2131060" cy="347980"/>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2186939" y="5839459"/>
            <a:ext cx="1488439" cy="533400"/>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1904238" y="5929312"/>
            <a:ext cx="1999614" cy="214629"/>
          </a:xfrm>
          <a:custGeom>
            <a:avLst/>
            <a:gdLst/>
            <a:ahLst/>
            <a:cxnLst/>
            <a:rect l="l" t="t" r="r" b="b"/>
            <a:pathLst>
              <a:path w="1999614" h="214629">
                <a:moveTo>
                  <a:pt x="1963801" y="0"/>
                </a:moveTo>
                <a:lnTo>
                  <a:pt x="35687" y="0"/>
                </a:lnTo>
                <a:lnTo>
                  <a:pt x="21806" y="2806"/>
                </a:lnTo>
                <a:lnTo>
                  <a:pt x="10461" y="10461"/>
                </a:lnTo>
                <a:lnTo>
                  <a:pt x="2807" y="21817"/>
                </a:lnTo>
                <a:lnTo>
                  <a:pt x="0" y="35725"/>
                </a:lnTo>
                <a:lnTo>
                  <a:pt x="0" y="178587"/>
                </a:lnTo>
                <a:lnTo>
                  <a:pt x="2807" y="192495"/>
                </a:lnTo>
                <a:lnTo>
                  <a:pt x="10461" y="203850"/>
                </a:lnTo>
                <a:lnTo>
                  <a:pt x="21806" y="211505"/>
                </a:lnTo>
                <a:lnTo>
                  <a:pt x="35687" y="214312"/>
                </a:lnTo>
                <a:lnTo>
                  <a:pt x="1963801" y="214312"/>
                </a:lnTo>
                <a:lnTo>
                  <a:pt x="1977681" y="211505"/>
                </a:lnTo>
                <a:lnTo>
                  <a:pt x="1989026" y="203850"/>
                </a:lnTo>
                <a:lnTo>
                  <a:pt x="1996680" y="192495"/>
                </a:lnTo>
                <a:lnTo>
                  <a:pt x="1999488" y="178587"/>
                </a:lnTo>
                <a:lnTo>
                  <a:pt x="1999488" y="35725"/>
                </a:lnTo>
                <a:lnTo>
                  <a:pt x="1996680" y="21817"/>
                </a:lnTo>
                <a:lnTo>
                  <a:pt x="1989026" y="10461"/>
                </a:lnTo>
                <a:lnTo>
                  <a:pt x="1977681" y="2806"/>
                </a:lnTo>
                <a:lnTo>
                  <a:pt x="1963801" y="0"/>
                </a:lnTo>
                <a:close/>
              </a:path>
            </a:pathLst>
          </a:custGeom>
          <a:solidFill>
            <a:srgbClr val="92D050"/>
          </a:solidFill>
        </p:spPr>
        <p:txBody>
          <a:bodyPr wrap="square" lIns="0" tIns="0" rIns="0" bIns="0" rtlCol="0"/>
          <a:lstStyle/>
          <a:p>
            <a:endParaRPr/>
          </a:p>
        </p:txBody>
      </p:sp>
      <p:sp>
        <p:nvSpPr>
          <p:cNvPr id="24" name="object 24"/>
          <p:cNvSpPr/>
          <p:nvPr/>
        </p:nvSpPr>
        <p:spPr>
          <a:xfrm>
            <a:off x="1904238" y="5929312"/>
            <a:ext cx="1999614" cy="214629"/>
          </a:xfrm>
          <a:custGeom>
            <a:avLst/>
            <a:gdLst/>
            <a:ahLst/>
            <a:cxnLst/>
            <a:rect l="l" t="t" r="r" b="b"/>
            <a:pathLst>
              <a:path w="1999614" h="214629">
                <a:moveTo>
                  <a:pt x="0" y="35725"/>
                </a:moveTo>
                <a:lnTo>
                  <a:pt x="2807" y="21817"/>
                </a:lnTo>
                <a:lnTo>
                  <a:pt x="10461" y="10461"/>
                </a:lnTo>
                <a:lnTo>
                  <a:pt x="21806" y="2806"/>
                </a:lnTo>
                <a:lnTo>
                  <a:pt x="35687" y="0"/>
                </a:lnTo>
                <a:lnTo>
                  <a:pt x="1963801" y="0"/>
                </a:lnTo>
                <a:lnTo>
                  <a:pt x="1977681" y="2806"/>
                </a:lnTo>
                <a:lnTo>
                  <a:pt x="1989026" y="10461"/>
                </a:lnTo>
                <a:lnTo>
                  <a:pt x="1996680" y="21817"/>
                </a:lnTo>
                <a:lnTo>
                  <a:pt x="1999488" y="35725"/>
                </a:lnTo>
                <a:lnTo>
                  <a:pt x="1999488" y="178587"/>
                </a:lnTo>
                <a:lnTo>
                  <a:pt x="1996680" y="192495"/>
                </a:lnTo>
                <a:lnTo>
                  <a:pt x="1989026" y="203850"/>
                </a:lnTo>
                <a:lnTo>
                  <a:pt x="1977681" y="211505"/>
                </a:lnTo>
                <a:lnTo>
                  <a:pt x="1963801" y="214312"/>
                </a:lnTo>
                <a:lnTo>
                  <a:pt x="35687" y="214312"/>
                </a:lnTo>
                <a:lnTo>
                  <a:pt x="21806" y="211505"/>
                </a:lnTo>
                <a:lnTo>
                  <a:pt x="10461" y="203850"/>
                </a:lnTo>
                <a:lnTo>
                  <a:pt x="2807" y="192495"/>
                </a:lnTo>
                <a:lnTo>
                  <a:pt x="0" y="178587"/>
                </a:lnTo>
                <a:lnTo>
                  <a:pt x="0" y="35725"/>
                </a:lnTo>
                <a:close/>
              </a:path>
            </a:pathLst>
          </a:custGeom>
          <a:ln w="25400">
            <a:solidFill>
              <a:srgbClr val="92D050"/>
            </a:solidFill>
          </a:ln>
        </p:spPr>
        <p:txBody>
          <a:bodyPr wrap="square" lIns="0" tIns="0" rIns="0" bIns="0" rtlCol="0"/>
          <a:lstStyle/>
          <a:p>
            <a:endParaRPr/>
          </a:p>
        </p:txBody>
      </p:sp>
      <p:sp>
        <p:nvSpPr>
          <p:cNvPr id="25" name="object 25"/>
          <p:cNvSpPr txBox="1"/>
          <p:nvPr/>
        </p:nvSpPr>
        <p:spPr>
          <a:xfrm>
            <a:off x="2349500" y="5899150"/>
            <a:ext cx="1108075"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FFFF"/>
                </a:solidFill>
                <a:latin typeface="Arial"/>
                <a:cs typeface="Arial"/>
              </a:rPr>
              <a:t>Inexpensive</a:t>
            </a:r>
            <a:endParaRPr sz="1600">
              <a:latin typeface="Arial"/>
              <a:cs typeface="Arial"/>
            </a:endParaRPr>
          </a:p>
        </p:txBody>
      </p:sp>
      <p:sp>
        <p:nvSpPr>
          <p:cNvPr id="26" name="object 26"/>
          <p:cNvSpPr/>
          <p:nvPr/>
        </p:nvSpPr>
        <p:spPr>
          <a:xfrm>
            <a:off x="1838960" y="6187440"/>
            <a:ext cx="2131060" cy="345439"/>
          </a:xfrm>
          <a:prstGeom prst="rect">
            <a:avLst/>
          </a:prstGeom>
          <a:blipFill>
            <a:blip r:embed="rId13" cstate="print"/>
            <a:stretch>
              <a:fillRect/>
            </a:stretch>
          </a:blipFill>
        </p:spPr>
        <p:txBody>
          <a:bodyPr wrap="square" lIns="0" tIns="0" rIns="0" bIns="0" rtlCol="0"/>
          <a:lstStyle/>
          <a:p>
            <a:endParaRPr/>
          </a:p>
        </p:txBody>
      </p:sp>
      <p:sp>
        <p:nvSpPr>
          <p:cNvPr id="27" name="object 27"/>
          <p:cNvSpPr/>
          <p:nvPr/>
        </p:nvSpPr>
        <p:spPr>
          <a:xfrm>
            <a:off x="2468879" y="6123940"/>
            <a:ext cx="924559" cy="533400"/>
          </a:xfrm>
          <a:prstGeom prst="rect">
            <a:avLst/>
          </a:prstGeom>
          <a:blipFill>
            <a:blip r:embed="rId14" cstate="print"/>
            <a:stretch>
              <a:fillRect/>
            </a:stretch>
          </a:blipFill>
        </p:spPr>
        <p:txBody>
          <a:bodyPr wrap="square" lIns="0" tIns="0" rIns="0" bIns="0" rtlCol="0"/>
          <a:lstStyle/>
          <a:p>
            <a:endParaRPr/>
          </a:p>
        </p:txBody>
      </p:sp>
      <p:sp>
        <p:nvSpPr>
          <p:cNvPr id="28" name="object 28"/>
          <p:cNvSpPr/>
          <p:nvPr/>
        </p:nvSpPr>
        <p:spPr>
          <a:xfrm>
            <a:off x="1904238" y="6215062"/>
            <a:ext cx="1999614" cy="214629"/>
          </a:xfrm>
          <a:custGeom>
            <a:avLst/>
            <a:gdLst/>
            <a:ahLst/>
            <a:cxnLst/>
            <a:rect l="l" t="t" r="r" b="b"/>
            <a:pathLst>
              <a:path w="1999614" h="214629">
                <a:moveTo>
                  <a:pt x="1963801" y="0"/>
                </a:moveTo>
                <a:lnTo>
                  <a:pt x="35687" y="0"/>
                </a:lnTo>
                <a:lnTo>
                  <a:pt x="21806" y="2806"/>
                </a:lnTo>
                <a:lnTo>
                  <a:pt x="10461" y="10461"/>
                </a:lnTo>
                <a:lnTo>
                  <a:pt x="2807" y="21817"/>
                </a:lnTo>
                <a:lnTo>
                  <a:pt x="0" y="35725"/>
                </a:lnTo>
                <a:lnTo>
                  <a:pt x="0" y="178587"/>
                </a:lnTo>
                <a:lnTo>
                  <a:pt x="2807" y="192495"/>
                </a:lnTo>
                <a:lnTo>
                  <a:pt x="10461" y="203850"/>
                </a:lnTo>
                <a:lnTo>
                  <a:pt x="21806" y="211505"/>
                </a:lnTo>
                <a:lnTo>
                  <a:pt x="35687" y="214312"/>
                </a:lnTo>
                <a:lnTo>
                  <a:pt x="1963801" y="214312"/>
                </a:lnTo>
                <a:lnTo>
                  <a:pt x="1977681" y="211505"/>
                </a:lnTo>
                <a:lnTo>
                  <a:pt x="1989026" y="203850"/>
                </a:lnTo>
                <a:lnTo>
                  <a:pt x="1996680" y="192495"/>
                </a:lnTo>
                <a:lnTo>
                  <a:pt x="1999488" y="178587"/>
                </a:lnTo>
                <a:lnTo>
                  <a:pt x="1999488" y="35725"/>
                </a:lnTo>
                <a:lnTo>
                  <a:pt x="1996680" y="21817"/>
                </a:lnTo>
                <a:lnTo>
                  <a:pt x="1989026" y="10461"/>
                </a:lnTo>
                <a:lnTo>
                  <a:pt x="1977681" y="2806"/>
                </a:lnTo>
                <a:lnTo>
                  <a:pt x="1963801" y="0"/>
                </a:lnTo>
                <a:close/>
              </a:path>
            </a:pathLst>
          </a:custGeom>
          <a:solidFill>
            <a:srgbClr val="C00000"/>
          </a:solidFill>
        </p:spPr>
        <p:txBody>
          <a:bodyPr wrap="square" lIns="0" tIns="0" rIns="0" bIns="0" rtlCol="0"/>
          <a:lstStyle/>
          <a:p>
            <a:endParaRPr/>
          </a:p>
        </p:txBody>
      </p:sp>
      <p:sp>
        <p:nvSpPr>
          <p:cNvPr id="29" name="object 29"/>
          <p:cNvSpPr/>
          <p:nvPr/>
        </p:nvSpPr>
        <p:spPr>
          <a:xfrm>
            <a:off x="1904238" y="6215062"/>
            <a:ext cx="1999614" cy="214629"/>
          </a:xfrm>
          <a:custGeom>
            <a:avLst/>
            <a:gdLst/>
            <a:ahLst/>
            <a:cxnLst/>
            <a:rect l="l" t="t" r="r" b="b"/>
            <a:pathLst>
              <a:path w="1999614" h="214629">
                <a:moveTo>
                  <a:pt x="0" y="35725"/>
                </a:moveTo>
                <a:lnTo>
                  <a:pt x="2807" y="21817"/>
                </a:lnTo>
                <a:lnTo>
                  <a:pt x="10461" y="10461"/>
                </a:lnTo>
                <a:lnTo>
                  <a:pt x="21806" y="2806"/>
                </a:lnTo>
                <a:lnTo>
                  <a:pt x="35687" y="0"/>
                </a:lnTo>
                <a:lnTo>
                  <a:pt x="1963801" y="0"/>
                </a:lnTo>
                <a:lnTo>
                  <a:pt x="1977681" y="2806"/>
                </a:lnTo>
                <a:lnTo>
                  <a:pt x="1989026" y="10461"/>
                </a:lnTo>
                <a:lnTo>
                  <a:pt x="1996680" y="21817"/>
                </a:lnTo>
                <a:lnTo>
                  <a:pt x="1999488" y="35725"/>
                </a:lnTo>
                <a:lnTo>
                  <a:pt x="1999488" y="178587"/>
                </a:lnTo>
                <a:lnTo>
                  <a:pt x="1996680" y="192495"/>
                </a:lnTo>
                <a:lnTo>
                  <a:pt x="1989026" y="203850"/>
                </a:lnTo>
                <a:lnTo>
                  <a:pt x="1977681" y="211505"/>
                </a:lnTo>
                <a:lnTo>
                  <a:pt x="1963801" y="214312"/>
                </a:lnTo>
                <a:lnTo>
                  <a:pt x="35687" y="214312"/>
                </a:lnTo>
                <a:lnTo>
                  <a:pt x="21806" y="211505"/>
                </a:lnTo>
                <a:lnTo>
                  <a:pt x="10461" y="203850"/>
                </a:lnTo>
                <a:lnTo>
                  <a:pt x="2807" y="192495"/>
                </a:lnTo>
                <a:lnTo>
                  <a:pt x="0" y="178587"/>
                </a:lnTo>
                <a:lnTo>
                  <a:pt x="0" y="35725"/>
                </a:lnTo>
                <a:close/>
              </a:path>
            </a:pathLst>
          </a:custGeom>
          <a:ln w="25400">
            <a:solidFill>
              <a:srgbClr val="FF0000"/>
            </a:solidFill>
          </a:ln>
        </p:spPr>
        <p:txBody>
          <a:bodyPr wrap="square" lIns="0" tIns="0" rIns="0" bIns="0" rtlCol="0"/>
          <a:lstStyle/>
          <a:p>
            <a:endParaRPr/>
          </a:p>
        </p:txBody>
      </p:sp>
      <p:sp>
        <p:nvSpPr>
          <p:cNvPr id="30" name="object 30"/>
          <p:cNvSpPr txBox="1"/>
          <p:nvPr/>
        </p:nvSpPr>
        <p:spPr>
          <a:xfrm>
            <a:off x="2631439" y="6184900"/>
            <a:ext cx="54483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FFFF"/>
                </a:solidFill>
                <a:latin typeface="Arial"/>
                <a:cs typeface="Arial"/>
              </a:rPr>
              <a:t>N</a:t>
            </a:r>
            <a:r>
              <a:rPr sz="1600" spc="-15" dirty="0">
                <a:solidFill>
                  <a:srgbClr val="FFFFFF"/>
                </a:solidFill>
                <a:latin typeface="Arial"/>
                <a:cs typeface="Arial"/>
              </a:rPr>
              <a:t>o</a:t>
            </a:r>
            <a:r>
              <a:rPr sz="1600" spc="-5" dirty="0">
                <a:solidFill>
                  <a:srgbClr val="FFFFFF"/>
                </a:solidFill>
                <a:latin typeface="Arial"/>
                <a:cs typeface="Arial"/>
              </a:rPr>
              <a:t>ise</a:t>
            </a:r>
            <a:endParaRPr sz="1600">
              <a:latin typeface="Arial"/>
              <a:cs typeface="Arial"/>
            </a:endParaRPr>
          </a:p>
        </p:txBody>
      </p:sp>
      <p:sp>
        <p:nvSpPr>
          <p:cNvPr id="31" name="object 31"/>
          <p:cNvSpPr/>
          <p:nvPr/>
        </p:nvSpPr>
        <p:spPr>
          <a:xfrm>
            <a:off x="1838960" y="6471918"/>
            <a:ext cx="2131060" cy="347980"/>
          </a:xfrm>
          <a:prstGeom prst="rect">
            <a:avLst/>
          </a:prstGeom>
          <a:blipFill>
            <a:blip r:embed="rId11" cstate="print"/>
            <a:stretch>
              <a:fillRect/>
            </a:stretch>
          </a:blipFill>
        </p:spPr>
        <p:txBody>
          <a:bodyPr wrap="square" lIns="0" tIns="0" rIns="0" bIns="0" rtlCol="0"/>
          <a:lstStyle/>
          <a:p>
            <a:endParaRPr/>
          </a:p>
        </p:txBody>
      </p:sp>
      <p:sp>
        <p:nvSpPr>
          <p:cNvPr id="32" name="object 32"/>
          <p:cNvSpPr/>
          <p:nvPr/>
        </p:nvSpPr>
        <p:spPr>
          <a:xfrm>
            <a:off x="2194560" y="6410959"/>
            <a:ext cx="1473200" cy="447040"/>
          </a:xfrm>
          <a:prstGeom prst="rect">
            <a:avLst/>
          </a:prstGeom>
          <a:blipFill>
            <a:blip r:embed="rId15" cstate="print"/>
            <a:stretch>
              <a:fillRect/>
            </a:stretch>
          </a:blipFill>
        </p:spPr>
        <p:txBody>
          <a:bodyPr wrap="square" lIns="0" tIns="0" rIns="0" bIns="0" rtlCol="0"/>
          <a:lstStyle/>
          <a:p>
            <a:endParaRPr/>
          </a:p>
        </p:txBody>
      </p:sp>
      <p:sp>
        <p:nvSpPr>
          <p:cNvPr id="33" name="object 33"/>
          <p:cNvSpPr/>
          <p:nvPr/>
        </p:nvSpPr>
        <p:spPr>
          <a:xfrm>
            <a:off x="1904238" y="6500812"/>
            <a:ext cx="1999614" cy="214629"/>
          </a:xfrm>
          <a:custGeom>
            <a:avLst/>
            <a:gdLst/>
            <a:ahLst/>
            <a:cxnLst/>
            <a:rect l="l" t="t" r="r" b="b"/>
            <a:pathLst>
              <a:path w="1999614" h="214629">
                <a:moveTo>
                  <a:pt x="1963801" y="0"/>
                </a:moveTo>
                <a:lnTo>
                  <a:pt x="35687" y="0"/>
                </a:lnTo>
                <a:lnTo>
                  <a:pt x="21806" y="2806"/>
                </a:lnTo>
                <a:lnTo>
                  <a:pt x="10461" y="10461"/>
                </a:lnTo>
                <a:lnTo>
                  <a:pt x="2807" y="21817"/>
                </a:lnTo>
                <a:lnTo>
                  <a:pt x="0" y="35725"/>
                </a:lnTo>
                <a:lnTo>
                  <a:pt x="0" y="178600"/>
                </a:lnTo>
                <a:lnTo>
                  <a:pt x="2807" y="192500"/>
                </a:lnTo>
                <a:lnTo>
                  <a:pt x="10461" y="203852"/>
                </a:lnTo>
                <a:lnTo>
                  <a:pt x="21806" y="211505"/>
                </a:lnTo>
                <a:lnTo>
                  <a:pt x="35687" y="214312"/>
                </a:lnTo>
                <a:lnTo>
                  <a:pt x="1963801" y="214312"/>
                </a:lnTo>
                <a:lnTo>
                  <a:pt x="1977681" y="211505"/>
                </a:lnTo>
                <a:lnTo>
                  <a:pt x="1989026" y="203852"/>
                </a:lnTo>
                <a:lnTo>
                  <a:pt x="1996680" y="192500"/>
                </a:lnTo>
                <a:lnTo>
                  <a:pt x="1999488" y="178600"/>
                </a:lnTo>
                <a:lnTo>
                  <a:pt x="1999488" y="35725"/>
                </a:lnTo>
                <a:lnTo>
                  <a:pt x="1996680" y="21817"/>
                </a:lnTo>
                <a:lnTo>
                  <a:pt x="1989026" y="10461"/>
                </a:lnTo>
                <a:lnTo>
                  <a:pt x="1977681" y="2806"/>
                </a:lnTo>
                <a:lnTo>
                  <a:pt x="1963801" y="0"/>
                </a:lnTo>
                <a:close/>
              </a:path>
            </a:pathLst>
          </a:custGeom>
          <a:solidFill>
            <a:srgbClr val="C00000"/>
          </a:solidFill>
        </p:spPr>
        <p:txBody>
          <a:bodyPr wrap="square" lIns="0" tIns="0" rIns="0" bIns="0" rtlCol="0"/>
          <a:lstStyle/>
          <a:p>
            <a:endParaRPr/>
          </a:p>
        </p:txBody>
      </p:sp>
      <p:sp>
        <p:nvSpPr>
          <p:cNvPr id="34" name="object 34"/>
          <p:cNvSpPr/>
          <p:nvPr/>
        </p:nvSpPr>
        <p:spPr>
          <a:xfrm>
            <a:off x="1904238" y="6500812"/>
            <a:ext cx="1999614" cy="214629"/>
          </a:xfrm>
          <a:custGeom>
            <a:avLst/>
            <a:gdLst/>
            <a:ahLst/>
            <a:cxnLst/>
            <a:rect l="l" t="t" r="r" b="b"/>
            <a:pathLst>
              <a:path w="1999614" h="214629">
                <a:moveTo>
                  <a:pt x="0" y="35725"/>
                </a:moveTo>
                <a:lnTo>
                  <a:pt x="2807" y="21817"/>
                </a:lnTo>
                <a:lnTo>
                  <a:pt x="10461" y="10461"/>
                </a:lnTo>
                <a:lnTo>
                  <a:pt x="21806" y="2806"/>
                </a:lnTo>
                <a:lnTo>
                  <a:pt x="35687" y="0"/>
                </a:lnTo>
                <a:lnTo>
                  <a:pt x="1963801" y="0"/>
                </a:lnTo>
                <a:lnTo>
                  <a:pt x="1977681" y="2806"/>
                </a:lnTo>
                <a:lnTo>
                  <a:pt x="1989026" y="10461"/>
                </a:lnTo>
                <a:lnTo>
                  <a:pt x="1996680" y="21817"/>
                </a:lnTo>
                <a:lnTo>
                  <a:pt x="1999488" y="35725"/>
                </a:lnTo>
                <a:lnTo>
                  <a:pt x="1999488" y="178600"/>
                </a:lnTo>
                <a:lnTo>
                  <a:pt x="1996680" y="192500"/>
                </a:lnTo>
                <a:lnTo>
                  <a:pt x="1989026" y="203852"/>
                </a:lnTo>
                <a:lnTo>
                  <a:pt x="1977681" y="211505"/>
                </a:lnTo>
                <a:lnTo>
                  <a:pt x="1963801" y="214312"/>
                </a:lnTo>
                <a:lnTo>
                  <a:pt x="35687" y="214312"/>
                </a:lnTo>
                <a:lnTo>
                  <a:pt x="21806" y="211505"/>
                </a:lnTo>
                <a:lnTo>
                  <a:pt x="10461" y="203852"/>
                </a:lnTo>
                <a:lnTo>
                  <a:pt x="2807" y="192500"/>
                </a:lnTo>
                <a:lnTo>
                  <a:pt x="0" y="178600"/>
                </a:lnTo>
                <a:lnTo>
                  <a:pt x="0" y="35725"/>
                </a:lnTo>
                <a:close/>
              </a:path>
            </a:pathLst>
          </a:custGeom>
          <a:ln w="25400">
            <a:solidFill>
              <a:srgbClr val="FF0000"/>
            </a:solidFill>
          </a:ln>
        </p:spPr>
        <p:txBody>
          <a:bodyPr wrap="square" lIns="0" tIns="0" rIns="0" bIns="0" rtlCol="0"/>
          <a:lstStyle/>
          <a:p>
            <a:endParaRPr/>
          </a:p>
        </p:txBody>
      </p:sp>
      <p:sp>
        <p:nvSpPr>
          <p:cNvPr id="35" name="object 35"/>
          <p:cNvSpPr txBox="1"/>
          <p:nvPr/>
        </p:nvSpPr>
        <p:spPr>
          <a:xfrm>
            <a:off x="2357120" y="6470650"/>
            <a:ext cx="1094105" cy="26987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FFFF"/>
                </a:solidFill>
                <a:latin typeface="Arial"/>
                <a:cs typeface="Arial"/>
              </a:rPr>
              <a:t>No</a:t>
            </a:r>
            <a:r>
              <a:rPr sz="1600" spc="-90" dirty="0">
                <a:solidFill>
                  <a:srgbClr val="FFFFFF"/>
                </a:solidFill>
                <a:latin typeface="Arial"/>
                <a:cs typeface="Arial"/>
              </a:rPr>
              <a:t> </a:t>
            </a:r>
            <a:r>
              <a:rPr sz="1600" spc="-5" dirty="0">
                <a:solidFill>
                  <a:srgbClr val="FFFFFF"/>
                </a:solidFill>
                <a:latin typeface="Arial"/>
                <a:cs typeface="Arial"/>
              </a:rPr>
              <a:t>distance</a:t>
            </a:r>
            <a:endParaRPr sz="1600" dirty="0">
              <a:latin typeface="Arial"/>
              <a:cs typeface="Arial"/>
            </a:endParaRPr>
          </a:p>
        </p:txBody>
      </p:sp>
      <p:sp>
        <p:nvSpPr>
          <p:cNvPr id="36" name="object 36"/>
          <p:cNvSpPr/>
          <p:nvPr/>
        </p:nvSpPr>
        <p:spPr>
          <a:xfrm>
            <a:off x="8040119" y="5771815"/>
            <a:ext cx="2108194" cy="322713"/>
          </a:xfrm>
          <a:prstGeom prst="rect">
            <a:avLst/>
          </a:prstGeom>
          <a:blipFill>
            <a:blip r:embed="rId16" cstate="print"/>
            <a:stretch>
              <a:fillRect/>
            </a:stretch>
          </a:blipFill>
        </p:spPr>
        <p:txBody>
          <a:bodyPr wrap="square" lIns="0" tIns="0" rIns="0" bIns="0" rtlCol="0"/>
          <a:lstStyle/>
          <a:p>
            <a:endParaRPr/>
          </a:p>
        </p:txBody>
      </p:sp>
      <p:sp>
        <p:nvSpPr>
          <p:cNvPr id="37" name="object 37"/>
          <p:cNvSpPr/>
          <p:nvPr/>
        </p:nvSpPr>
        <p:spPr>
          <a:xfrm>
            <a:off x="8483600" y="5694679"/>
            <a:ext cx="1272540" cy="533399"/>
          </a:xfrm>
          <a:prstGeom prst="rect">
            <a:avLst/>
          </a:prstGeom>
          <a:blipFill>
            <a:blip r:embed="rId17" cstate="print"/>
            <a:stretch>
              <a:fillRect/>
            </a:stretch>
          </a:blipFill>
        </p:spPr>
        <p:txBody>
          <a:bodyPr wrap="square" lIns="0" tIns="0" rIns="0" bIns="0" rtlCol="0"/>
          <a:lstStyle/>
          <a:p>
            <a:endParaRPr/>
          </a:p>
        </p:txBody>
      </p:sp>
      <p:sp>
        <p:nvSpPr>
          <p:cNvPr id="38" name="object 38"/>
          <p:cNvSpPr/>
          <p:nvPr/>
        </p:nvSpPr>
        <p:spPr>
          <a:xfrm>
            <a:off x="8093075" y="5786437"/>
            <a:ext cx="1999614" cy="214629"/>
          </a:xfrm>
          <a:custGeom>
            <a:avLst/>
            <a:gdLst/>
            <a:ahLst/>
            <a:cxnLst/>
            <a:rect l="l" t="t" r="r" b="b"/>
            <a:pathLst>
              <a:path w="1999615" h="214629">
                <a:moveTo>
                  <a:pt x="1963801" y="0"/>
                </a:moveTo>
                <a:lnTo>
                  <a:pt x="35686" y="0"/>
                </a:lnTo>
                <a:lnTo>
                  <a:pt x="21806" y="2806"/>
                </a:lnTo>
                <a:lnTo>
                  <a:pt x="10461" y="10461"/>
                </a:lnTo>
                <a:lnTo>
                  <a:pt x="2807" y="21817"/>
                </a:lnTo>
                <a:lnTo>
                  <a:pt x="0" y="35725"/>
                </a:lnTo>
                <a:lnTo>
                  <a:pt x="0" y="178587"/>
                </a:lnTo>
                <a:lnTo>
                  <a:pt x="2807" y="192495"/>
                </a:lnTo>
                <a:lnTo>
                  <a:pt x="10461" y="203850"/>
                </a:lnTo>
                <a:lnTo>
                  <a:pt x="21806" y="211505"/>
                </a:lnTo>
                <a:lnTo>
                  <a:pt x="35686" y="214312"/>
                </a:lnTo>
                <a:lnTo>
                  <a:pt x="1963801" y="214312"/>
                </a:lnTo>
                <a:lnTo>
                  <a:pt x="1977681" y="211505"/>
                </a:lnTo>
                <a:lnTo>
                  <a:pt x="1989026" y="203850"/>
                </a:lnTo>
                <a:lnTo>
                  <a:pt x="1996680" y="192495"/>
                </a:lnTo>
                <a:lnTo>
                  <a:pt x="1999488" y="178587"/>
                </a:lnTo>
                <a:lnTo>
                  <a:pt x="1999488" y="35725"/>
                </a:lnTo>
                <a:lnTo>
                  <a:pt x="1996680" y="21817"/>
                </a:lnTo>
                <a:lnTo>
                  <a:pt x="1989026" y="10461"/>
                </a:lnTo>
                <a:lnTo>
                  <a:pt x="1977681" y="2806"/>
                </a:lnTo>
                <a:lnTo>
                  <a:pt x="1963801" y="0"/>
                </a:lnTo>
                <a:close/>
              </a:path>
            </a:pathLst>
          </a:custGeom>
          <a:solidFill>
            <a:srgbClr val="92D050"/>
          </a:solidFill>
        </p:spPr>
        <p:txBody>
          <a:bodyPr wrap="square" lIns="0" tIns="0" rIns="0" bIns="0" rtlCol="0"/>
          <a:lstStyle/>
          <a:p>
            <a:endParaRPr/>
          </a:p>
        </p:txBody>
      </p:sp>
      <p:sp>
        <p:nvSpPr>
          <p:cNvPr id="39" name="object 39"/>
          <p:cNvSpPr/>
          <p:nvPr/>
        </p:nvSpPr>
        <p:spPr>
          <a:xfrm>
            <a:off x="8093075" y="5786437"/>
            <a:ext cx="1999614" cy="214629"/>
          </a:xfrm>
          <a:custGeom>
            <a:avLst/>
            <a:gdLst/>
            <a:ahLst/>
            <a:cxnLst/>
            <a:rect l="l" t="t" r="r" b="b"/>
            <a:pathLst>
              <a:path w="1999615" h="214629">
                <a:moveTo>
                  <a:pt x="0" y="35725"/>
                </a:moveTo>
                <a:lnTo>
                  <a:pt x="2807" y="21817"/>
                </a:lnTo>
                <a:lnTo>
                  <a:pt x="10461" y="10461"/>
                </a:lnTo>
                <a:lnTo>
                  <a:pt x="21806" y="2806"/>
                </a:lnTo>
                <a:lnTo>
                  <a:pt x="35686" y="0"/>
                </a:lnTo>
                <a:lnTo>
                  <a:pt x="1963801" y="0"/>
                </a:lnTo>
                <a:lnTo>
                  <a:pt x="1977681" y="2806"/>
                </a:lnTo>
                <a:lnTo>
                  <a:pt x="1989026" y="10461"/>
                </a:lnTo>
                <a:lnTo>
                  <a:pt x="1996680" y="21817"/>
                </a:lnTo>
                <a:lnTo>
                  <a:pt x="1999488" y="35725"/>
                </a:lnTo>
                <a:lnTo>
                  <a:pt x="1999488" y="178587"/>
                </a:lnTo>
                <a:lnTo>
                  <a:pt x="1996680" y="192495"/>
                </a:lnTo>
                <a:lnTo>
                  <a:pt x="1989026" y="203850"/>
                </a:lnTo>
                <a:lnTo>
                  <a:pt x="1977681" y="211505"/>
                </a:lnTo>
                <a:lnTo>
                  <a:pt x="1963801" y="214312"/>
                </a:lnTo>
                <a:lnTo>
                  <a:pt x="35686" y="214312"/>
                </a:lnTo>
                <a:lnTo>
                  <a:pt x="21806" y="211505"/>
                </a:lnTo>
                <a:lnTo>
                  <a:pt x="10461" y="203850"/>
                </a:lnTo>
                <a:lnTo>
                  <a:pt x="2807" y="192495"/>
                </a:lnTo>
                <a:lnTo>
                  <a:pt x="0" y="178587"/>
                </a:lnTo>
                <a:lnTo>
                  <a:pt x="0" y="35725"/>
                </a:lnTo>
                <a:close/>
              </a:path>
            </a:pathLst>
          </a:custGeom>
          <a:ln w="25400">
            <a:solidFill>
              <a:srgbClr val="92D050"/>
            </a:solidFill>
          </a:ln>
        </p:spPr>
        <p:txBody>
          <a:bodyPr wrap="square" lIns="0" tIns="0" rIns="0" bIns="0" rtlCol="0"/>
          <a:lstStyle/>
          <a:p>
            <a:endParaRPr/>
          </a:p>
        </p:txBody>
      </p:sp>
      <p:sp>
        <p:nvSpPr>
          <p:cNvPr id="40" name="object 40"/>
          <p:cNvSpPr txBox="1"/>
          <p:nvPr/>
        </p:nvSpPr>
        <p:spPr>
          <a:xfrm>
            <a:off x="8648700" y="5755957"/>
            <a:ext cx="892175" cy="269875"/>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FFFF"/>
                </a:solidFill>
                <a:latin typeface="Arial"/>
                <a:cs typeface="Arial"/>
              </a:rPr>
              <a:t>High</a:t>
            </a:r>
            <a:r>
              <a:rPr sz="1600" spc="-75" dirty="0">
                <a:solidFill>
                  <a:srgbClr val="FFFFFF"/>
                </a:solidFill>
                <a:latin typeface="Arial"/>
                <a:cs typeface="Arial"/>
              </a:rPr>
              <a:t> </a:t>
            </a:r>
            <a:r>
              <a:rPr sz="1600" spc="-10" dirty="0">
                <a:solidFill>
                  <a:srgbClr val="FFFFFF"/>
                </a:solidFill>
                <a:latin typeface="Arial"/>
                <a:cs typeface="Arial"/>
              </a:rPr>
              <a:t>prec</a:t>
            </a:r>
            <a:endParaRPr sz="1600">
              <a:latin typeface="Arial"/>
              <a:cs typeface="Arial"/>
            </a:endParaRPr>
          </a:p>
        </p:txBody>
      </p:sp>
      <p:sp>
        <p:nvSpPr>
          <p:cNvPr id="41" name="object 41"/>
          <p:cNvSpPr/>
          <p:nvPr/>
        </p:nvSpPr>
        <p:spPr>
          <a:xfrm>
            <a:off x="8040119" y="6343315"/>
            <a:ext cx="2108194" cy="322713"/>
          </a:xfrm>
          <a:prstGeom prst="rect">
            <a:avLst/>
          </a:prstGeom>
          <a:blipFill>
            <a:blip r:embed="rId16" cstate="print"/>
            <a:stretch>
              <a:fillRect/>
            </a:stretch>
          </a:blipFill>
        </p:spPr>
        <p:txBody>
          <a:bodyPr wrap="square" lIns="0" tIns="0" rIns="0" bIns="0" rtlCol="0"/>
          <a:lstStyle/>
          <a:p>
            <a:endParaRPr/>
          </a:p>
        </p:txBody>
      </p:sp>
      <p:sp>
        <p:nvSpPr>
          <p:cNvPr id="42" name="object 42"/>
          <p:cNvSpPr/>
          <p:nvPr/>
        </p:nvSpPr>
        <p:spPr>
          <a:xfrm>
            <a:off x="8536940" y="6266178"/>
            <a:ext cx="1163320" cy="533400"/>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8093075" y="6357937"/>
            <a:ext cx="1999614" cy="214629"/>
          </a:xfrm>
          <a:custGeom>
            <a:avLst/>
            <a:gdLst/>
            <a:ahLst/>
            <a:cxnLst/>
            <a:rect l="l" t="t" r="r" b="b"/>
            <a:pathLst>
              <a:path w="1999615" h="214629">
                <a:moveTo>
                  <a:pt x="1963801" y="0"/>
                </a:moveTo>
                <a:lnTo>
                  <a:pt x="35686" y="0"/>
                </a:lnTo>
                <a:lnTo>
                  <a:pt x="21806" y="2806"/>
                </a:lnTo>
                <a:lnTo>
                  <a:pt x="10461" y="10461"/>
                </a:lnTo>
                <a:lnTo>
                  <a:pt x="2807" y="21817"/>
                </a:lnTo>
                <a:lnTo>
                  <a:pt x="0" y="35725"/>
                </a:lnTo>
                <a:lnTo>
                  <a:pt x="0" y="178600"/>
                </a:lnTo>
                <a:lnTo>
                  <a:pt x="2807" y="192500"/>
                </a:lnTo>
                <a:lnTo>
                  <a:pt x="10461" y="203852"/>
                </a:lnTo>
                <a:lnTo>
                  <a:pt x="21806" y="211505"/>
                </a:lnTo>
                <a:lnTo>
                  <a:pt x="35686" y="214312"/>
                </a:lnTo>
                <a:lnTo>
                  <a:pt x="1963801" y="214312"/>
                </a:lnTo>
                <a:lnTo>
                  <a:pt x="1977681" y="211505"/>
                </a:lnTo>
                <a:lnTo>
                  <a:pt x="1989026" y="203852"/>
                </a:lnTo>
                <a:lnTo>
                  <a:pt x="1996680" y="192500"/>
                </a:lnTo>
                <a:lnTo>
                  <a:pt x="1999488" y="178600"/>
                </a:lnTo>
                <a:lnTo>
                  <a:pt x="1999488" y="35725"/>
                </a:lnTo>
                <a:lnTo>
                  <a:pt x="1996680" y="21817"/>
                </a:lnTo>
                <a:lnTo>
                  <a:pt x="1989026" y="10461"/>
                </a:lnTo>
                <a:lnTo>
                  <a:pt x="1977681" y="2806"/>
                </a:lnTo>
                <a:lnTo>
                  <a:pt x="1963801" y="0"/>
                </a:lnTo>
                <a:close/>
              </a:path>
            </a:pathLst>
          </a:custGeom>
          <a:solidFill>
            <a:srgbClr val="C00000"/>
          </a:solidFill>
        </p:spPr>
        <p:txBody>
          <a:bodyPr wrap="square" lIns="0" tIns="0" rIns="0" bIns="0" rtlCol="0"/>
          <a:lstStyle/>
          <a:p>
            <a:endParaRPr/>
          </a:p>
        </p:txBody>
      </p:sp>
      <p:sp>
        <p:nvSpPr>
          <p:cNvPr id="44" name="object 44"/>
          <p:cNvSpPr/>
          <p:nvPr/>
        </p:nvSpPr>
        <p:spPr>
          <a:xfrm>
            <a:off x="8093075" y="6357937"/>
            <a:ext cx="1999614" cy="214629"/>
          </a:xfrm>
          <a:custGeom>
            <a:avLst/>
            <a:gdLst/>
            <a:ahLst/>
            <a:cxnLst/>
            <a:rect l="l" t="t" r="r" b="b"/>
            <a:pathLst>
              <a:path w="1999615" h="214629">
                <a:moveTo>
                  <a:pt x="0" y="35725"/>
                </a:moveTo>
                <a:lnTo>
                  <a:pt x="2807" y="21817"/>
                </a:lnTo>
                <a:lnTo>
                  <a:pt x="10461" y="10461"/>
                </a:lnTo>
                <a:lnTo>
                  <a:pt x="21806" y="2806"/>
                </a:lnTo>
                <a:lnTo>
                  <a:pt x="35686" y="0"/>
                </a:lnTo>
                <a:lnTo>
                  <a:pt x="1963801" y="0"/>
                </a:lnTo>
                <a:lnTo>
                  <a:pt x="1977681" y="2806"/>
                </a:lnTo>
                <a:lnTo>
                  <a:pt x="1989026" y="10461"/>
                </a:lnTo>
                <a:lnTo>
                  <a:pt x="1996680" y="21817"/>
                </a:lnTo>
                <a:lnTo>
                  <a:pt x="1999488" y="35725"/>
                </a:lnTo>
                <a:lnTo>
                  <a:pt x="1999488" y="178600"/>
                </a:lnTo>
                <a:lnTo>
                  <a:pt x="1996680" y="192500"/>
                </a:lnTo>
                <a:lnTo>
                  <a:pt x="1989026" y="203852"/>
                </a:lnTo>
                <a:lnTo>
                  <a:pt x="1977681" y="211505"/>
                </a:lnTo>
                <a:lnTo>
                  <a:pt x="1963801" y="214312"/>
                </a:lnTo>
                <a:lnTo>
                  <a:pt x="35686" y="214312"/>
                </a:lnTo>
                <a:lnTo>
                  <a:pt x="21806" y="211505"/>
                </a:lnTo>
                <a:lnTo>
                  <a:pt x="10461" y="203852"/>
                </a:lnTo>
                <a:lnTo>
                  <a:pt x="2807" y="192500"/>
                </a:lnTo>
                <a:lnTo>
                  <a:pt x="0" y="178600"/>
                </a:lnTo>
                <a:lnTo>
                  <a:pt x="0" y="35725"/>
                </a:lnTo>
                <a:close/>
              </a:path>
            </a:pathLst>
          </a:custGeom>
          <a:ln w="25400">
            <a:solidFill>
              <a:srgbClr val="FF0000"/>
            </a:solidFill>
          </a:ln>
        </p:spPr>
        <p:txBody>
          <a:bodyPr wrap="square" lIns="0" tIns="0" rIns="0" bIns="0" rtlCol="0"/>
          <a:lstStyle/>
          <a:p>
            <a:endParaRPr/>
          </a:p>
        </p:txBody>
      </p:sp>
      <p:sp>
        <p:nvSpPr>
          <p:cNvPr id="45" name="object 45"/>
          <p:cNvSpPr txBox="1"/>
          <p:nvPr/>
        </p:nvSpPr>
        <p:spPr>
          <a:xfrm>
            <a:off x="8702040" y="6327775"/>
            <a:ext cx="782955"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FFFFFF"/>
                </a:solidFill>
                <a:latin typeface="Arial"/>
                <a:cs typeface="Arial"/>
              </a:rPr>
              <a:t>Low</a:t>
            </a:r>
            <a:r>
              <a:rPr sz="1600" spc="-45" dirty="0">
                <a:solidFill>
                  <a:srgbClr val="FFFFFF"/>
                </a:solidFill>
                <a:latin typeface="Arial"/>
                <a:cs typeface="Arial"/>
              </a:rPr>
              <a:t> </a:t>
            </a:r>
            <a:r>
              <a:rPr sz="1600" spc="-5" dirty="0">
                <a:solidFill>
                  <a:srgbClr val="FFFFFF"/>
                </a:solidFill>
                <a:latin typeface="Arial"/>
                <a:cs typeface="Arial"/>
              </a:rPr>
              <a:t>info</a:t>
            </a:r>
            <a:endParaRPr sz="1600">
              <a:latin typeface="Arial"/>
              <a:cs typeface="Arial"/>
            </a:endParaRPr>
          </a:p>
        </p:txBody>
      </p:sp>
      <p:sp>
        <p:nvSpPr>
          <p:cNvPr id="46" name="object 46"/>
          <p:cNvSpPr/>
          <p:nvPr/>
        </p:nvSpPr>
        <p:spPr>
          <a:xfrm>
            <a:off x="8026400" y="6045200"/>
            <a:ext cx="2131059" cy="345440"/>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8112759" y="5981700"/>
            <a:ext cx="2011679" cy="533400"/>
          </a:xfrm>
          <a:prstGeom prst="rect">
            <a:avLst/>
          </a:prstGeom>
          <a:blipFill>
            <a:blip r:embed="rId20" cstate="print"/>
            <a:stretch>
              <a:fillRect/>
            </a:stretch>
          </a:blipFill>
        </p:spPr>
        <p:txBody>
          <a:bodyPr wrap="square" lIns="0" tIns="0" rIns="0" bIns="0" rtlCol="0"/>
          <a:lstStyle/>
          <a:p>
            <a:endParaRPr/>
          </a:p>
        </p:txBody>
      </p:sp>
      <p:sp>
        <p:nvSpPr>
          <p:cNvPr id="48" name="object 48"/>
          <p:cNvSpPr/>
          <p:nvPr/>
        </p:nvSpPr>
        <p:spPr>
          <a:xfrm>
            <a:off x="8093075" y="6072187"/>
            <a:ext cx="1999614" cy="214629"/>
          </a:xfrm>
          <a:custGeom>
            <a:avLst/>
            <a:gdLst/>
            <a:ahLst/>
            <a:cxnLst/>
            <a:rect l="l" t="t" r="r" b="b"/>
            <a:pathLst>
              <a:path w="1999615" h="214629">
                <a:moveTo>
                  <a:pt x="1963801" y="0"/>
                </a:moveTo>
                <a:lnTo>
                  <a:pt x="35686" y="0"/>
                </a:lnTo>
                <a:lnTo>
                  <a:pt x="21806" y="2806"/>
                </a:lnTo>
                <a:lnTo>
                  <a:pt x="10461" y="10461"/>
                </a:lnTo>
                <a:lnTo>
                  <a:pt x="2807" y="21817"/>
                </a:lnTo>
                <a:lnTo>
                  <a:pt x="0" y="35725"/>
                </a:lnTo>
                <a:lnTo>
                  <a:pt x="0" y="178587"/>
                </a:lnTo>
                <a:lnTo>
                  <a:pt x="2807" y="192495"/>
                </a:lnTo>
                <a:lnTo>
                  <a:pt x="10461" y="203850"/>
                </a:lnTo>
                <a:lnTo>
                  <a:pt x="21806" y="211505"/>
                </a:lnTo>
                <a:lnTo>
                  <a:pt x="35686" y="214312"/>
                </a:lnTo>
                <a:lnTo>
                  <a:pt x="1963801" y="214312"/>
                </a:lnTo>
                <a:lnTo>
                  <a:pt x="1977681" y="211505"/>
                </a:lnTo>
                <a:lnTo>
                  <a:pt x="1989026" y="203850"/>
                </a:lnTo>
                <a:lnTo>
                  <a:pt x="1996680" y="192495"/>
                </a:lnTo>
                <a:lnTo>
                  <a:pt x="1999488" y="178587"/>
                </a:lnTo>
                <a:lnTo>
                  <a:pt x="1999488" y="35725"/>
                </a:lnTo>
                <a:lnTo>
                  <a:pt x="1996680" y="21817"/>
                </a:lnTo>
                <a:lnTo>
                  <a:pt x="1989026" y="10461"/>
                </a:lnTo>
                <a:lnTo>
                  <a:pt x="1977681" y="2806"/>
                </a:lnTo>
                <a:lnTo>
                  <a:pt x="1963801" y="0"/>
                </a:lnTo>
                <a:close/>
              </a:path>
            </a:pathLst>
          </a:custGeom>
          <a:solidFill>
            <a:srgbClr val="92D050"/>
          </a:solidFill>
        </p:spPr>
        <p:txBody>
          <a:bodyPr wrap="square" lIns="0" tIns="0" rIns="0" bIns="0" rtlCol="0"/>
          <a:lstStyle/>
          <a:p>
            <a:endParaRPr/>
          </a:p>
        </p:txBody>
      </p:sp>
      <p:sp>
        <p:nvSpPr>
          <p:cNvPr id="49" name="object 49"/>
          <p:cNvSpPr/>
          <p:nvPr/>
        </p:nvSpPr>
        <p:spPr>
          <a:xfrm>
            <a:off x="8093075" y="6072187"/>
            <a:ext cx="1999614" cy="214629"/>
          </a:xfrm>
          <a:custGeom>
            <a:avLst/>
            <a:gdLst/>
            <a:ahLst/>
            <a:cxnLst/>
            <a:rect l="l" t="t" r="r" b="b"/>
            <a:pathLst>
              <a:path w="1999615" h="214629">
                <a:moveTo>
                  <a:pt x="0" y="35725"/>
                </a:moveTo>
                <a:lnTo>
                  <a:pt x="2807" y="21817"/>
                </a:lnTo>
                <a:lnTo>
                  <a:pt x="10461" y="10461"/>
                </a:lnTo>
                <a:lnTo>
                  <a:pt x="21806" y="2806"/>
                </a:lnTo>
                <a:lnTo>
                  <a:pt x="35686" y="0"/>
                </a:lnTo>
                <a:lnTo>
                  <a:pt x="1963801" y="0"/>
                </a:lnTo>
                <a:lnTo>
                  <a:pt x="1977681" y="2806"/>
                </a:lnTo>
                <a:lnTo>
                  <a:pt x="1989026" y="10461"/>
                </a:lnTo>
                <a:lnTo>
                  <a:pt x="1996680" y="21817"/>
                </a:lnTo>
                <a:lnTo>
                  <a:pt x="1999488" y="35725"/>
                </a:lnTo>
                <a:lnTo>
                  <a:pt x="1999488" y="178587"/>
                </a:lnTo>
                <a:lnTo>
                  <a:pt x="1996680" y="192495"/>
                </a:lnTo>
                <a:lnTo>
                  <a:pt x="1989026" y="203850"/>
                </a:lnTo>
                <a:lnTo>
                  <a:pt x="1977681" y="211505"/>
                </a:lnTo>
                <a:lnTo>
                  <a:pt x="1963801" y="214312"/>
                </a:lnTo>
                <a:lnTo>
                  <a:pt x="35686" y="214312"/>
                </a:lnTo>
                <a:lnTo>
                  <a:pt x="21806" y="211505"/>
                </a:lnTo>
                <a:lnTo>
                  <a:pt x="10461" y="203850"/>
                </a:lnTo>
                <a:lnTo>
                  <a:pt x="2807" y="192495"/>
                </a:lnTo>
                <a:lnTo>
                  <a:pt x="0" y="178587"/>
                </a:lnTo>
                <a:lnTo>
                  <a:pt x="0" y="35725"/>
                </a:lnTo>
                <a:close/>
              </a:path>
            </a:pathLst>
          </a:custGeom>
          <a:ln w="25400">
            <a:solidFill>
              <a:srgbClr val="92D050"/>
            </a:solidFill>
          </a:ln>
        </p:spPr>
        <p:txBody>
          <a:bodyPr wrap="square" lIns="0" tIns="0" rIns="0" bIns="0" rtlCol="0"/>
          <a:lstStyle/>
          <a:p>
            <a:endParaRPr/>
          </a:p>
        </p:txBody>
      </p:sp>
      <p:sp>
        <p:nvSpPr>
          <p:cNvPr id="50" name="object 50"/>
          <p:cNvSpPr txBox="1"/>
          <p:nvPr/>
        </p:nvSpPr>
        <p:spPr>
          <a:xfrm>
            <a:off x="8277859" y="6042025"/>
            <a:ext cx="1631314"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FFFFFF"/>
                </a:solidFill>
                <a:latin typeface="Arial"/>
                <a:cs typeface="Arial"/>
              </a:rPr>
              <a:t>Light</a:t>
            </a:r>
            <a:r>
              <a:rPr sz="1600" spc="-25" dirty="0">
                <a:solidFill>
                  <a:srgbClr val="FFFFFF"/>
                </a:solidFill>
                <a:latin typeface="Arial"/>
                <a:cs typeface="Arial"/>
              </a:rPr>
              <a:t> </a:t>
            </a:r>
            <a:r>
              <a:rPr sz="1600" spc="-10" dirty="0">
                <a:solidFill>
                  <a:srgbClr val="FFFFFF"/>
                </a:solidFill>
                <a:latin typeface="Arial"/>
                <a:cs typeface="Arial"/>
              </a:rPr>
              <a:t>independent</a:t>
            </a:r>
            <a:endParaRPr sz="1600">
              <a:latin typeface="Arial"/>
              <a:cs typeface="Arial"/>
            </a:endParaRPr>
          </a:p>
        </p:txBody>
      </p:sp>
      <p:sp>
        <p:nvSpPr>
          <p:cNvPr id="51" name="object 51"/>
          <p:cNvSpPr/>
          <p:nvPr/>
        </p:nvSpPr>
        <p:spPr>
          <a:xfrm>
            <a:off x="5517938" y="4948885"/>
            <a:ext cx="1240446" cy="1031848"/>
          </a:xfrm>
          <a:prstGeom prst="rect">
            <a:avLst/>
          </a:prstGeom>
          <a:blipFill>
            <a:blip r:embed="rId21" cstate="print"/>
            <a:stretch>
              <a:fillRect/>
            </a:stretch>
          </a:blipFill>
        </p:spPr>
        <p:txBody>
          <a:bodyPr wrap="square" lIns="0" tIns="0" rIns="0" bIns="0" rtlCol="0"/>
          <a:lstStyle/>
          <a:p>
            <a:endParaRPr/>
          </a:p>
        </p:txBody>
      </p:sp>
      <p:sp>
        <p:nvSpPr>
          <p:cNvPr id="52" name="object 52"/>
          <p:cNvSpPr/>
          <p:nvPr/>
        </p:nvSpPr>
        <p:spPr>
          <a:xfrm>
            <a:off x="5926201" y="5573014"/>
            <a:ext cx="430530" cy="213995"/>
          </a:xfrm>
          <a:custGeom>
            <a:avLst/>
            <a:gdLst/>
            <a:ahLst/>
            <a:cxnLst/>
            <a:rect l="l" t="t" r="r" b="b"/>
            <a:pathLst>
              <a:path w="430529" h="213995">
                <a:moveTo>
                  <a:pt x="430022" y="0"/>
                </a:moveTo>
                <a:lnTo>
                  <a:pt x="0" y="0"/>
                </a:lnTo>
                <a:lnTo>
                  <a:pt x="0" y="213436"/>
                </a:lnTo>
                <a:lnTo>
                  <a:pt x="430022" y="213436"/>
                </a:lnTo>
                <a:lnTo>
                  <a:pt x="430022" y="0"/>
                </a:lnTo>
                <a:close/>
              </a:path>
            </a:pathLst>
          </a:custGeom>
          <a:solidFill>
            <a:srgbClr val="FFC000"/>
          </a:solidFill>
        </p:spPr>
        <p:txBody>
          <a:bodyPr wrap="square" lIns="0" tIns="0" rIns="0" bIns="0" rtlCol="0"/>
          <a:lstStyle/>
          <a:p>
            <a:endParaRPr/>
          </a:p>
        </p:txBody>
      </p:sp>
      <p:sp>
        <p:nvSpPr>
          <p:cNvPr id="53" name="object 53"/>
          <p:cNvSpPr/>
          <p:nvPr/>
        </p:nvSpPr>
        <p:spPr>
          <a:xfrm>
            <a:off x="5712714" y="5356986"/>
            <a:ext cx="857250" cy="216535"/>
          </a:xfrm>
          <a:custGeom>
            <a:avLst/>
            <a:gdLst/>
            <a:ahLst/>
            <a:cxnLst/>
            <a:rect l="l" t="t" r="r" b="b"/>
            <a:pathLst>
              <a:path w="857250" h="216535">
                <a:moveTo>
                  <a:pt x="856995" y="0"/>
                </a:moveTo>
                <a:lnTo>
                  <a:pt x="0" y="0"/>
                </a:lnTo>
                <a:lnTo>
                  <a:pt x="0" y="216026"/>
                </a:lnTo>
                <a:lnTo>
                  <a:pt x="856995" y="216026"/>
                </a:lnTo>
                <a:lnTo>
                  <a:pt x="856995" y="0"/>
                </a:lnTo>
                <a:close/>
              </a:path>
            </a:pathLst>
          </a:custGeom>
          <a:solidFill>
            <a:srgbClr val="FFC000"/>
          </a:solidFill>
        </p:spPr>
        <p:txBody>
          <a:bodyPr wrap="square" lIns="0" tIns="0" rIns="0" bIns="0" rtlCol="0"/>
          <a:lstStyle/>
          <a:p>
            <a:endParaRPr/>
          </a:p>
        </p:txBody>
      </p:sp>
      <p:sp>
        <p:nvSpPr>
          <p:cNvPr id="54" name="object 54"/>
          <p:cNvSpPr/>
          <p:nvPr/>
        </p:nvSpPr>
        <p:spPr>
          <a:xfrm>
            <a:off x="5926201" y="5143500"/>
            <a:ext cx="430530" cy="213995"/>
          </a:xfrm>
          <a:custGeom>
            <a:avLst/>
            <a:gdLst/>
            <a:ahLst/>
            <a:cxnLst/>
            <a:rect l="l" t="t" r="r" b="b"/>
            <a:pathLst>
              <a:path w="430529" h="213995">
                <a:moveTo>
                  <a:pt x="430022" y="0"/>
                </a:moveTo>
                <a:lnTo>
                  <a:pt x="0" y="0"/>
                </a:lnTo>
                <a:lnTo>
                  <a:pt x="0" y="213487"/>
                </a:lnTo>
                <a:lnTo>
                  <a:pt x="430022" y="213487"/>
                </a:lnTo>
                <a:lnTo>
                  <a:pt x="430022" y="0"/>
                </a:lnTo>
                <a:close/>
              </a:path>
            </a:pathLst>
          </a:custGeom>
          <a:solidFill>
            <a:srgbClr val="FFC000"/>
          </a:solidFill>
        </p:spPr>
        <p:txBody>
          <a:bodyPr wrap="square" lIns="0" tIns="0" rIns="0" bIns="0" rtlCol="0"/>
          <a:lstStyle/>
          <a:p>
            <a:endParaRPr/>
          </a:p>
        </p:txBody>
      </p:sp>
      <p:sp>
        <p:nvSpPr>
          <p:cNvPr id="55" name="object 55"/>
          <p:cNvSpPr/>
          <p:nvPr/>
        </p:nvSpPr>
        <p:spPr>
          <a:xfrm>
            <a:off x="5522340" y="4072001"/>
            <a:ext cx="1238250" cy="428625"/>
          </a:xfrm>
          <a:custGeom>
            <a:avLst/>
            <a:gdLst/>
            <a:ahLst/>
            <a:cxnLst/>
            <a:rect l="l" t="t" r="r" b="b"/>
            <a:pathLst>
              <a:path w="1238250" h="428625">
                <a:moveTo>
                  <a:pt x="1237741" y="0"/>
                </a:moveTo>
                <a:lnTo>
                  <a:pt x="0" y="0"/>
                </a:lnTo>
                <a:lnTo>
                  <a:pt x="0" y="214249"/>
                </a:lnTo>
                <a:lnTo>
                  <a:pt x="618871" y="428625"/>
                </a:lnTo>
                <a:lnTo>
                  <a:pt x="1237741" y="214249"/>
                </a:lnTo>
                <a:lnTo>
                  <a:pt x="1237741" y="0"/>
                </a:lnTo>
                <a:close/>
              </a:path>
            </a:pathLst>
          </a:custGeom>
          <a:solidFill>
            <a:srgbClr val="27D6FF"/>
          </a:solidFill>
        </p:spPr>
        <p:txBody>
          <a:bodyPr wrap="square" lIns="0" tIns="0" rIns="0" bIns="0" rtlCol="0"/>
          <a:lstStyle/>
          <a:p>
            <a:endParaRPr/>
          </a:p>
        </p:txBody>
      </p:sp>
      <p:sp>
        <p:nvSpPr>
          <p:cNvPr id="3" name="Flèche : droite 2">
            <a:extLst>
              <a:ext uri="{FF2B5EF4-FFF2-40B4-BE49-F238E27FC236}">
                <a16:creationId xmlns:a16="http://schemas.microsoft.com/office/drawing/2014/main" id="{D4596D5B-E495-44BE-91D7-FF2534D40387}"/>
              </a:ext>
            </a:extLst>
          </p:cNvPr>
          <p:cNvSpPr/>
          <p:nvPr/>
        </p:nvSpPr>
        <p:spPr>
          <a:xfrm>
            <a:off x="802898" y="1327449"/>
            <a:ext cx="1820415" cy="4012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4" name="ZoneTexte 3">
            <a:extLst>
              <a:ext uri="{FF2B5EF4-FFF2-40B4-BE49-F238E27FC236}">
                <a16:creationId xmlns:a16="http://schemas.microsoft.com/office/drawing/2014/main" id="{6B0C85B3-763B-415C-8DF2-BE394052F8BD}"/>
              </a:ext>
            </a:extLst>
          </p:cNvPr>
          <p:cNvSpPr txBox="1"/>
          <p:nvPr/>
        </p:nvSpPr>
        <p:spPr>
          <a:xfrm>
            <a:off x="81635" y="1634205"/>
            <a:ext cx="1087157" cy="369332"/>
          </a:xfrm>
          <a:prstGeom prst="rect">
            <a:avLst/>
          </a:prstGeom>
          <a:noFill/>
        </p:spPr>
        <p:txBody>
          <a:bodyPr wrap="none" rtlCol="0">
            <a:spAutoFit/>
          </a:bodyPr>
          <a:lstStyle/>
          <a:p>
            <a:r>
              <a:rPr lang="en-GB" dirty="0"/>
              <a:t>Man legs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74251" y="158064"/>
            <a:ext cx="1085443" cy="46601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608582" y="55181"/>
            <a:ext cx="1595120" cy="64750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0" y="0"/>
            <a:ext cx="12186919" cy="6857999"/>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97192" y="3028302"/>
            <a:ext cx="5470525" cy="369570"/>
          </a:xfrm>
          <a:prstGeom prst="rect">
            <a:avLst/>
          </a:prstGeom>
          <a:solidFill>
            <a:srgbClr val="AAAAA0"/>
          </a:solidFill>
        </p:spPr>
        <p:txBody>
          <a:bodyPr vert="horz" wrap="square" lIns="0" tIns="41910" rIns="0" bIns="0" rtlCol="0">
            <a:spAutoFit/>
          </a:bodyPr>
          <a:lstStyle/>
          <a:p>
            <a:pPr marL="226695">
              <a:lnSpc>
                <a:spcPct val="100000"/>
              </a:lnSpc>
              <a:spcBef>
                <a:spcPts val="330"/>
              </a:spcBef>
              <a:tabLst>
                <a:tab pos="3655060" algn="l"/>
              </a:tabLst>
            </a:pPr>
            <a:r>
              <a:rPr sz="1800" spc="-5" dirty="0">
                <a:latin typeface="Arial"/>
                <a:cs typeface="Arial"/>
              </a:rPr>
              <a:t>Detection and</a:t>
            </a:r>
            <a:r>
              <a:rPr sz="1800" spc="40" dirty="0">
                <a:latin typeface="Arial"/>
                <a:cs typeface="Arial"/>
              </a:rPr>
              <a:t> </a:t>
            </a:r>
            <a:r>
              <a:rPr sz="1800" dirty="0">
                <a:latin typeface="Arial"/>
                <a:cs typeface="Arial"/>
              </a:rPr>
              <a:t>tracking</a:t>
            </a:r>
            <a:r>
              <a:rPr sz="1800" spc="-5" dirty="0">
                <a:latin typeface="Arial"/>
                <a:cs typeface="Arial"/>
              </a:rPr>
              <a:t> </a:t>
            </a:r>
            <a:r>
              <a:rPr sz="1800" spc="-10" dirty="0">
                <a:latin typeface="Arial"/>
                <a:cs typeface="Arial"/>
              </a:rPr>
              <a:t>displayed	</a:t>
            </a:r>
            <a:r>
              <a:rPr sz="1800" spc="-5" dirty="0">
                <a:latin typeface="Arial"/>
                <a:cs typeface="Arial"/>
              </a:rPr>
              <a:t>on </a:t>
            </a:r>
            <a:r>
              <a:rPr sz="1800" dirty="0">
                <a:latin typeface="Arial"/>
                <a:cs typeface="Arial"/>
              </a:rPr>
              <a:t>camera</a:t>
            </a:r>
            <a:r>
              <a:rPr sz="1800" spc="-40" dirty="0">
                <a:latin typeface="Arial"/>
                <a:cs typeface="Arial"/>
              </a:rPr>
              <a:t> </a:t>
            </a:r>
            <a:r>
              <a:rPr sz="1800" spc="-5" dirty="0">
                <a:latin typeface="Arial"/>
                <a:cs typeface="Arial"/>
              </a:rPr>
              <a:t>data</a:t>
            </a:r>
            <a:endParaRPr sz="1800">
              <a:latin typeface="Arial"/>
              <a:cs typeface="Arial"/>
            </a:endParaRPr>
          </a:p>
        </p:txBody>
      </p:sp>
      <p:sp>
        <p:nvSpPr>
          <p:cNvPr id="7" name="object 7"/>
          <p:cNvSpPr txBox="1"/>
          <p:nvPr/>
        </p:nvSpPr>
        <p:spPr>
          <a:xfrm>
            <a:off x="191274" y="6334785"/>
            <a:ext cx="5470525" cy="369570"/>
          </a:xfrm>
          <a:prstGeom prst="rect">
            <a:avLst/>
          </a:prstGeom>
          <a:solidFill>
            <a:srgbClr val="AAAAA0"/>
          </a:solidFill>
        </p:spPr>
        <p:txBody>
          <a:bodyPr vert="horz" wrap="square" lIns="0" tIns="43180" rIns="0" bIns="0" rtlCol="0">
            <a:spAutoFit/>
          </a:bodyPr>
          <a:lstStyle/>
          <a:p>
            <a:pPr marL="358775">
              <a:lnSpc>
                <a:spcPct val="100000"/>
              </a:lnSpc>
              <a:spcBef>
                <a:spcPts val="340"/>
              </a:spcBef>
              <a:tabLst>
                <a:tab pos="3787140" algn="l"/>
              </a:tabLst>
            </a:pPr>
            <a:r>
              <a:rPr sz="1800" spc="-5" dirty="0">
                <a:latin typeface="Arial"/>
                <a:cs typeface="Arial"/>
              </a:rPr>
              <a:t>Detection and</a:t>
            </a:r>
            <a:r>
              <a:rPr sz="1800" spc="40" dirty="0">
                <a:latin typeface="Arial"/>
                <a:cs typeface="Arial"/>
              </a:rPr>
              <a:t> </a:t>
            </a:r>
            <a:r>
              <a:rPr sz="1800" dirty="0">
                <a:latin typeface="Arial"/>
                <a:cs typeface="Arial"/>
              </a:rPr>
              <a:t>tracking</a:t>
            </a:r>
            <a:r>
              <a:rPr sz="1800" spc="-5" dirty="0">
                <a:latin typeface="Arial"/>
                <a:cs typeface="Arial"/>
              </a:rPr>
              <a:t> </a:t>
            </a:r>
            <a:r>
              <a:rPr sz="1800" spc="-10" dirty="0">
                <a:latin typeface="Arial"/>
                <a:cs typeface="Arial"/>
              </a:rPr>
              <a:t>displayed	</a:t>
            </a:r>
            <a:r>
              <a:rPr sz="1800" spc="-5" dirty="0">
                <a:latin typeface="Arial"/>
                <a:cs typeface="Arial"/>
              </a:rPr>
              <a:t>on laser data</a:t>
            </a:r>
            <a:endParaRPr sz="1800" dirty="0">
              <a:latin typeface="Arial"/>
              <a:cs typeface="Arial"/>
            </a:endParaRPr>
          </a:p>
        </p:txBody>
      </p:sp>
      <p:sp>
        <p:nvSpPr>
          <p:cNvPr id="8" name="object 8"/>
          <p:cNvSpPr txBox="1"/>
          <p:nvPr/>
        </p:nvSpPr>
        <p:spPr>
          <a:xfrm>
            <a:off x="6514718" y="3070085"/>
            <a:ext cx="5182870" cy="369570"/>
          </a:xfrm>
          <a:prstGeom prst="rect">
            <a:avLst/>
          </a:prstGeom>
          <a:solidFill>
            <a:srgbClr val="AAAAA0"/>
          </a:solidFill>
        </p:spPr>
        <p:txBody>
          <a:bodyPr vert="horz" wrap="square" lIns="0" tIns="41910" rIns="0" bIns="0" rtlCol="0">
            <a:spAutoFit/>
          </a:bodyPr>
          <a:lstStyle/>
          <a:p>
            <a:pPr marL="252729">
              <a:lnSpc>
                <a:spcPct val="100000"/>
              </a:lnSpc>
              <a:spcBef>
                <a:spcPts val="330"/>
              </a:spcBef>
            </a:pPr>
            <a:r>
              <a:rPr sz="1800" spc="15" dirty="0">
                <a:latin typeface="Arial"/>
                <a:cs typeface="Arial"/>
              </a:rPr>
              <a:t>What </a:t>
            </a:r>
            <a:r>
              <a:rPr sz="1800" dirty="0">
                <a:latin typeface="Arial"/>
                <a:cs typeface="Arial"/>
              </a:rPr>
              <a:t>the </a:t>
            </a:r>
            <a:r>
              <a:rPr sz="1800" spc="-5" dirty="0">
                <a:latin typeface="Arial"/>
                <a:cs typeface="Arial"/>
              </a:rPr>
              <a:t>robot sees: laser projected </a:t>
            </a:r>
            <a:r>
              <a:rPr sz="1800" dirty="0">
                <a:latin typeface="Arial"/>
                <a:cs typeface="Arial"/>
              </a:rPr>
              <a:t>on</a:t>
            </a:r>
            <a:r>
              <a:rPr sz="1800" spc="-75" dirty="0">
                <a:latin typeface="Arial"/>
                <a:cs typeface="Arial"/>
              </a:rPr>
              <a:t> </a:t>
            </a:r>
            <a:r>
              <a:rPr sz="1800" dirty="0">
                <a:latin typeface="Arial"/>
                <a:cs typeface="Arial"/>
              </a:rPr>
              <a:t>image</a:t>
            </a:r>
            <a:endParaRPr sz="1800">
              <a:latin typeface="Arial"/>
              <a:cs typeface="Arial"/>
            </a:endParaRPr>
          </a:p>
        </p:txBody>
      </p:sp>
      <p:sp>
        <p:nvSpPr>
          <p:cNvPr id="9" name="Rectangle : coins arrondis 8">
            <a:extLst>
              <a:ext uri="{FF2B5EF4-FFF2-40B4-BE49-F238E27FC236}">
                <a16:creationId xmlns:a16="http://schemas.microsoft.com/office/drawing/2014/main" id="{E6E91415-4FBB-4848-9E60-FC84E6009BC6}"/>
              </a:ext>
            </a:extLst>
          </p:cNvPr>
          <p:cNvSpPr/>
          <p:nvPr/>
        </p:nvSpPr>
        <p:spPr>
          <a:xfrm>
            <a:off x="6458812" y="4114800"/>
            <a:ext cx="5470525" cy="2219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Image 11">
            <a:extLst>
              <a:ext uri="{FF2B5EF4-FFF2-40B4-BE49-F238E27FC236}">
                <a16:creationId xmlns:a16="http://schemas.microsoft.com/office/drawing/2014/main" id="{4415FBE8-A0E2-4DCD-9C3E-654CC0371B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9412" y="4172280"/>
            <a:ext cx="3989324" cy="21431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6733D7E3-ECD4-402B-B8B3-FB0F492E5A6C}"/>
              </a:ext>
            </a:extLst>
          </p:cNvPr>
          <p:cNvSpPr txBox="1">
            <a:spLocks/>
          </p:cNvSpPr>
          <p:nvPr/>
        </p:nvSpPr>
        <p:spPr>
          <a:xfrm>
            <a:off x="1174310" y="-484"/>
            <a:ext cx="5789198" cy="936154"/>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100"/>
              </a:spcBef>
            </a:pPr>
            <a:r>
              <a:rPr lang="en-GB" spc="-5" dirty="0">
                <a:solidFill>
                  <a:schemeClr val="bg1"/>
                </a:solidFill>
              </a:rPr>
              <a:t>Sensors:</a:t>
            </a:r>
            <a:r>
              <a:rPr lang="en-GB" spc="-35" dirty="0">
                <a:solidFill>
                  <a:schemeClr val="bg1"/>
                </a:solidFill>
              </a:rPr>
              <a:t> </a:t>
            </a:r>
            <a:r>
              <a:rPr lang="en-GB" dirty="0">
                <a:solidFill>
                  <a:schemeClr val="bg1"/>
                </a:solidFill>
              </a:rPr>
              <a:t>outline</a:t>
            </a:r>
          </a:p>
        </p:txBody>
      </p:sp>
      <p:sp>
        <p:nvSpPr>
          <p:cNvPr id="5" name="object 6">
            <a:extLst>
              <a:ext uri="{FF2B5EF4-FFF2-40B4-BE49-F238E27FC236}">
                <a16:creationId xmlns:a16="http://schemas.microsoft.com/office/drawing/2014/main" id="{48B872AB-758A-4E66-A39C-C8AF0106F9D6}"/>
              </a:ext>
            </a:extLst>
          </p:cNvPr>
          <p:cNvSpPr txBox="1"/>
          <p:nvPr/>
        </p:nvSpPr>
        <p:spPr>
          <a:xfrm>
            <a:off x="654684" y="1252220"/>
            <a:ext cx="3228975" cy="4810760"/>
          </a:xfrm>
          <a:prstGeom prst="rect">
            <a:avLst/>
          </a:prstGeom>
        </p:spPr>
        <p:txBody>
          <a:bodyPr vert="horz" wrap="square" lIns="0" tIns="76200" rIns="0" bIns="0" rtlCol="0">
            <a:spAutoFit/>
          </a:bodyPr>
          <a:lstStyle/>
          <a:p>
            <a:pPr marL="375920" indent="-363220">
              <a:lnSpc>
                <a:spcPct val="100000"/>
              </a:lnSpc>
              <a:spcBef>
                <a:spcPts val="600"/>
              </a:spcBef>
              <a:buClr>
                <a:srgbClr val="1F4079"/>
              </a:buClr>
              <a:buFont typeface="Wingdings"/>
              <a:buChar char=""/>
              <a:tabLst>
                <a:tab pos="375285" algn="l"/>
                <a:tab pos="375920" algn="l"/>
              </a:tabLst>
            </a:pPr>
            <a:r>
              <a:rPr sz="2400" spc="-5" dirty="0">
                <a:solidFill>
                  <a:schemeClr val="bg1"/>
                </a:solidFill>
                <a:latin typeface="Arial"/>
                <a:cs typeface="Arial"/>
              </a:rPr>
              <a:t>Optical</a:t>
            </a:r>
            <a:r>
              <a:rPr sz="2400" spc="-50" dirty="0">
                <a:solidFill>
                  <a:schemeClr val="bg1"/>
                </a:solidFill>
                <a:latin typeface="Arial"/>
                <a:cs typeface="Arial"/>
              </a:rPr>
              <a:t> </a:t>
            </a:r>
            <a:r>
              <a:rPr sz="2400" dirty="0">
                <a:solidFill>
                  <a:schemeClr val="bg1"/>
                </a:solidFill>
                <a:latin typeface="Arial"/>
                <a:cs typeface="Arial"/>
              </a:rPr>
              <a:t>encoders</a:t>
            </a:r>
          </a:p>
          <a:p>
            <a:pPr marL="375920" indent="-363220">
              <a:lnSpc>
                <a:spcPct val="100000"/>
              </a:lnSpc>
              <a:spcBef>
                <a:spcPts val="500"/>
              </a:spcBef>
              <a:buClr>
                <a:srgbClr val="1F4079"/>
              </a:buClr>
              <a:buFont typeface="Wingdings"/>
              <a:buChar char=""/>
              <a:tabLst>
                <a:tab pos="375285" algn="l"/>
                <a:tab pos="375920" algn="l"/>
              </a:tabLst>
            </a:pPr>
            <a:r>
              <a:rPr sz="2400" dirty="0">
                <a:solidFill>
                  <a:schemeClr val="bg1"/>
                </a:solidFill>
                <a:latin typeface="Arial"/>
                <a:cs typeface="Arial"/>
              </a:rPr>
              <a:t>Heading</a:t>
            </a:r>
            <a:r>
              <a:rPr sz="2400" spc="-110" dirty="0">
                <a:solidFill>
                  <a:schemeClr val="bg1"/>
                </a:solidFill>
                <a:latin typeface="Arial"/>
                <a:cs typeface="Arial"/>
              </a:rPr>
              <a:t> </a:t>
            </a:r>
            <a:r>
              <a:rPr sz="2400" dirty="0">
                <a:solidFill>
                  <a:schemeClr val="bg1"/>
                </a:solidFill>
                <a:latin typeface="Arial"/>
                <a:cs typeface="Arial"/>
              </a:rPr>
              <a:t>sensors</a:t>
            </a:r>
          </a:p>
          <a:p>
            <a:pPr marL="640080" lvl="1" indent="-264160">
              <a:lnSpc>
                <a:spcPct val="100000"/>
              </a:lnSpc>
              <a:spcBef>
                <a:spcPts val="405"/>
              </a:spcBef>
              <a:buClr>
                <a:srgbClr val="1F4079"/>
              </a:buClr>
              <a:buFont typeface="Wingdings"/>
              <a:buChar char=""/>
              <a:tabLst>
                <a:tab pos="639445" algn="l"/>
                <a:tab pos="640080" algn="l"/>
              </a:tabLst>
            </a:pPr>
            <a:r>
              <a:rPr sz="2000" dirty="0">
                <a:solidFill>
                  <a:schemeClr val="bg1"/>
                </a:solidFill>
                <a:latin typeface="Arial"/>
                <a:cs typeface="Arial"/>
              </a:rPr>
              <a:t>Compass</a:t>
            </a:r>
          </a:p>
          <a:p>
            <a:pPr marL="640080" lvl="1" indent="-264160">
              <a:lnSpc>
                <a:spcPct val="100000"/>
              </a:lnSpc>
              <a:spcBef>
                <a:spcPts val="400"/>
              </a:spcBef>
              <a:buClr>
                <a:srgbClr val="1F4079"/>
              </a:buClr>
              <a:buFont typeface="Wingdings"/>
              <a:buChar char=""/>
              <a:tabLst>
                <a:tab pos="639445" algn="l"/>
                <a:tab pos="640080" algn="l"/>
              </a:tabLst>
            </a:pPr>
            <a:r>
              <a:rPr sz="2000" spc="-5" dirty="0">
                <a:solidFill>
                  <a:schemeClr val="bg1"/>
                </a:solidFill>
                <a:latin typeface="Arial"/>
                <a:cs typeface="Arial"/>
              </a:rPr>
              <a:t>Gyroscopes</a:t>
            </a:r>
            <a:endParaRPr sz="2000" dirty="0">
              <a:solidFill>
                <a:schemeClr val="bg1"/>
              </a:solidFill>
              <a:latin typeface="Arial"/>
              <a:cs typeface="Arial"/>
            </a:endParaRPr>
          </a:p>
          <a:p>
            <a:pPr marL="375920" indent="-363220">
              <a:lnSpc>
                <a:spcPct val="100000"/>
              </a:lnSpc>
              <a:spcBef>
                <a:spcPts val="500"/>
              </a:spcBef>
              <a:buClr>
                <a:srgbClr val="1F4079"/>
              </a:buClr>
              <a:buFont typeface="Wingdings"/>
              <a:buChar char=""/>
              <a:tabLst>
                <a:tab pos="375285" algn="l"/>
                <a:tab pos="375920" algn="l"/>
              </a:tabLst>
            </a:pPr>
            <a:r>
              <a:rPr sz="2400" dirty="0">
                <a:solidFill>
                  <a:schemeClr val="bg1"/>
                </a:solidFill>
                <a:latin typeface="Arial"/>
                <a:cs typeface="Arial"/>
              </a:rPr>
              <a:t>Accelerometer</a:t>
            </a:r>
          </a:p>
          <a:p>
            <a:pPr marL="375920" indent="-363220">
              <a:lnSpc>
                <a:spcPct val="100000"/>
              </a:lnSpc>
              <a:spcBef>
                <a:spcPts val="500"/>
              </a:spcBef>
              <a:buClr>
                <a:srgbClr val="1F4079"/>
              </a:buClr>
              <a:buFont typeface="Wingdings"/>
              <a:buChar char=""/>
              <a:tabLst>
                <a:tab pos="375285" algn="l"/>
                <a:tab pos="375920" algn="l"/>
              </a:tabLst>
            </a:pPr>
            <a:r>
              <a:rPr sz="2400" dirty="0">
                <a:solidFill>
                  <a:schemeClr val="bg1"/>
                </a:solidFill>
                <a:latin typeface="Arial"/>
                <a:cs typeface="Arial"/>
              </a:rPr>
              <a:t>IMU</a:t>
            </a:r>
          </a:p>
          <a:p>
            <a:pPr marL="375920" indent="-363220">
              <a:lnSpc>
                <a:spcPct val="100000"/>
              </a:lnSpc>
              <a:spcBef>
                <a:spcPts val="505"/>
              </a:spcBef>
              <a:buClr>
                <a:srgbClr val="1F4079"/>
              </a:buClr>
              <a:buFont typeface="Wingdings"/>
              <a:buChar char=""/>
              <a:tabLst>
                <a:tab pos="375285" algn="l"/>
                <a:tab pos="375920" algn="l"/>
              </a:tabLst>
            </a:pPr>
            <a:r>
              <a:rPr sz="2400" spc="-5" dirty="0">
                <a:solidFill>
                  <a:schemeClr val="bg1"/>
                </a:solidFill>
                <a:latin typeface="Arial"/>
                <a:cs typeface="Arial"/>
              </a:rPr>
              <a:t>GPS</a:t>
            </a:r>
            <a:endParaRPr sz="2400" dirty="0">
              <a:solidFill>
                <a:schemeClr val="bg1"/>
              </a:solidFill>
              <a:latin typeface="Arial"/>
              <a:cs typeface="Arial"/>
            </a:endParaRPr>
          </a:p>
          <a:p>
            <a:pPr marL="375920" indent="-363220">
              <a:lnSpc>
                <a:spcPct val="100000"/>
              </a:lnSpc>
              <a:spcBef>
                <a:spcPts val="500"/>
              </a:spcBef>
              <a:buClr>
                <a:srgbClr val="1F4079"/>
              </a:buClr>
              <a:buFont typeface="Wingdings"/>
              <a:buChar char=""/>
              <a:tabLst>
                <a:tab pos="375285" algn="l"/>
                <a:tab pos="375920" algn="l"/>
              </a:tabLst>
            </a:pPr>
            <a:r>
              <a:rPr sz="2400" dirty="0">
                <a:solidFill>
                  <a:schemeClr val="bg1"/>
                </a:solidFill>
                <a:latin typeface="Arial"/>
                <a:cs typeface="Arial"/>
              </a:rPr>
              <a:t>Range</a:t>
            </a:r>
            <a:r>
              <a:rPr sz="2400" spc="-10" dirty="0">
                <a:solidFill>
                  <a:schemeClr val="bg1"/>
                </a:solidFill>
                <a:latin typeface="Arial"/>
                <a:cs typeface="Arial"/>
              </a:rPr>
              <a:t> </a:t>
            </a:r>
            <a:r>
              <a:rPr sz="2400" dirty="0">
                <a:solidFill>
                  <a:schemeClr val="bg1"/>
                </a:solidFill>
                <a:latin typeface="Arial"/>
                <a:cs typeface="Arial"/>
              </a:rPr>
              <a:t>sensors</a:t>
            </a:r>
          </a:p>
          <a:p>
            <a:pPr marL="640080" lvl="1" indent="-264160">
              <a:lnSpc>
                <a:spcPct val="100000"/>
              </a:lnSpc>
              <a:spcBef>
                <a:spcPts val="400"/>
              </a:spcBef>
              <a:buClr>
                <a:srgbClr val="1F4079"/>
              </a:buClr>
              <a:buFont typeface="Wingdings"/>
              <a:buChar char=""/>
              <a:tabLst>
                <a:tab pos="639445" algn="l"/>
                <a:tab pos="640080" algn="l"/>
              </a:tabLst>
            </a:pPr>
            <a:r>
              <a:rPr sz="2000" dirty="0">
                <a:solidFill>
                  <a:schemeClr val="bg1"/>
                </a:solidFill>
                <a:latin typeface="Arial"/>
                <a:cs typeface="Arial"/>
              </a:rPr>
              <a:t>Sonar</a:t>
            </a:r>
          </a:p>
          <a:p>
            <a:pPr marL="640080" lvl="1" indent="-264160">
              <a:lnSpc>
                <a:spcPct val="100000"/>
              </a:lnSpc>
              <a:spcBef>
                <a:spcPts val="400"/>
              </a:spcBef>
              <a:buClr>
                <a:srgbClr val="1F4079"/>
              </a:buClr>
              <a:buFont typeface="Wingdings"/>
              <a:buChar char=""/>
              <a:tabLst>
                <a:tab pos="639445" algn="l"/>
                <a:tab pos="640080" algn="l"/>
              </a:tabLst>
            </a:pPr>
            <a:r>
              <a:rPr sz="2000" dirty="0">
                <a:solidFill>
                  <a:schemeClr val="bg1"/>
                </a:solidFill>
                <a:latin typeface="Arial"/>
                <a:cs typeface="Arial"/>
              </a:rPr>
              <a:t>Laser</a:t>
            </a:r>
          </a:p>
          <a:p>
            <a:pPr marL="640080" lvl="1" indent="-264160">
              <a:lnSpc>
                <a:spcPct val="100000"/>
              </a:lnSpc>
              <a:spcBef>
                <a:spcPts val="400"/>
              </a:spcBef>
              <a:buClr>
                <a:srgbClr val="1F4079"/>
              </a:buClr>
              <a:buFont typeface="Wingdings"/>
              <a:buChar char=""/>
              <a:tabLst>
                <a:tab pos="639445" algn="l"/>
                <a:tab pos="640080" algn="l"/>
              </a:tabLst>
            </a:pPr>
            <a:r>
              <a:rPr sz="2000" dirty="0">
                <a:solidFill>
                  <a:schemeClr val="bg1"/>
                </a:solidFill>
                <a:latin typeface="Arial"/>
                <a:cs typeface="Arial"/>
              </a:rPr>
              <a:t>Structured</a:t>
            </a:r>
            <a:r>
              <a:rPr sz="2000" spc="-60" dirty="0">
                <a:solidFill>
                  <a:schemeClr val="bg1"/>
                </a:solidFill>
                <a:latin typeface="Arial"/>
                <a:cs typeface="Arial"/>
              </a:rPr>
              <a:t> </a:t>
            </a:r>
            <a:r>
              <a:rPr sz="2000" spc="-5" dirty="0">
                <a:solidFill>
                  <a:schemeClr val="bg1"/>
                </a:solidFill>
                <a:latin typeface="Arial"/>
                <a:cs typeface="Arial"/>
              </a:rPr>
              <a:t>light</a:t>
            </a:r>
            <a:endParaRPr sz="2000" dirty="0">
              <a:solidFill>
                <a:schemeClr val="bg1"/>
              </a:solidFill>
              <a:latin typeface="Arial"/>
              <a:cs typeface="Arial"/>
            </a:endParaRPr>
          </a:p>
          <a:p>
            <a:pPr marL="375920" indent="-363220">
              <a:lnSpc>
                <a:spcPct val="100000"/>
              </a:lnSpc>
              <a:spcBef>
                <a:spcPts val="505"/>
              </a:spcBef>
              <a:buClr>
                <a:srgbClr val="1F4079"/>
              </a:buClr>
              <a:buFont typeface="Wingdings"/>
              <a:buChar char=""/>
              <a:tabLst>
                <a:tab pos="375285" algn="l"/>
                <a:tab pos="375920" algn="l"/>
              </a:tabLst>
            </a:pPr>
            <a:r>
              <a:rPr sz="2400" spc="-10" dirty="0">
                <a:solidFill>
                  <a:schemeClr val="bg1"/>
                </a:solidFill>
                <a:latin typeface="Arial"/>
                <a:cs typeface="Arial"/>
              </a:rPr>
              <a:t>Vision </a:t>
            </a:r>
            <a:r>
              <a:rPr sz="2400" spc="-5" dirty="0">
                <a:solidFill>
                  <a:schemeClr val="bg1"/>
                </a:solidFill>
                <a:latin typeface="Arial"/>
                <a:cs typeface="Arial"/>
              </a:rPr>
              <a:t>(next</a:t>
            </a:r>
            <a:r>
              <a:rPr sz="2400" spc="-80" dirty="0">
                <a:solidFill>
                  <a:schemeClr val="bg1"/>
                </a:solidFill>
                <a:latin typeface="Arial"/>
                <a:cs typeface="Arial"/>
              </a:rPr>
              <a:t> </a:t>
            </a:r>
            <a:r>
              <a:rPr sz="2400" dirty="0">
                <a:solidFill>
                  <a:schemeClr val="bg1"/>
                </a:solidFill>
                <a:latin typeface="Arial"/>
                <a:cs typeface="Arial"/>
              </a:rPr>
              <a:t>lectures)</a:t>
            </a:r>
          </a:p>
        </p:txBody>
      </p:sp>
      <p:sp>
        <p:nvSpPr>
          <p:cNvPr id="6" name="object 7">
            <a:extLst>
              <a:ext uri="{FF2B5EF4-FFF2-40B4-BE49-F238E27FC236}">
                <a16:creationId xmlns:a16="http://schemas.microsoft.com/office/drawing/2014/main" id="{E51EACFF-9940-4FD3-ADA0-F9B41E8712B0}"/>
              </a:ext>
            </a:extLst>
          </p:cNvPr>
          <p:cNvSpPr/>
          <p:nvPr/>
        </p:nvSpPr>
        <p:spPr>
          <a:xfrm>
            <a:off x="5998464" y="1143000"/>
            <a:ext cx="4640072" cy="50292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9916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5" name="object 5"/>
          <p:cNvSpPr txBox="1"/>
          <p:nvPr/>
        </p:nvSpPr>
        <p:spPr>
          <a:xfrm>
            <a:off x="10549001" y="222567"/>
            <a:ext cx="1205865" cy="310515"/>
          </a:xfrm>
          <a:prstGeom prst="rect">
            <a:avLst/>
          </a:prstGeom>
        </p:spPr>
        <p:txBody>
          <a:bodyPr vert="horz" wrap="square" lIns="0" tIns="13970" rIns="0" bIns="0" rtlCol="0">
            <a:spAutoFit/>
          </a:bodyPr>
          <a:lstStyle/>
          <a:p>
            <a:pPr marR="5080" algn="r">
              <a:lnSpc>
                <a:spcPct val="100000"/>
              </a:lnSpc>
              <a:spcBef>
                <a:spcPts val="110"/>
              </a:spcBef>
            </a:pPr>
            <a:r>
              <a:rPr sz="1050" b="1" i="1" spc="-5" dirty="0">
                <a:solidFill>
                  <a:srgbClr val="FFFFFF"/>
                </a:solidFill>
                <a:latin typeface="Arial"/>
                <a:cs typeface="Arial"/>
              </a:rPr>
              <a:t>AS</a:t>
            </a:r>
            <a:r>
              <a:rPr sz="1050" b="1" i="1" spc="5" dirty="0">
                <a:solidFill>
                  <a:srgbClr val="FFFFFF"/>
                </a:solidFill>
                <a:latin typeface="Arial"/>
                <a:cs typeface="Arial"/>
              </a:rPr>
              <a:t>L</a:t>
            </a:r>
            <a:endParaRPr sz="1050">
              <a:latin typeface="Arial"/>
              <a:cs typeface="Arial"/>
            </a:endParaRPr>
          </a:p>
          <a:p>
            <a:pPr>
              <a:lnSpc>
                <a:spcPct val="100000"/>
              </a:lnSpc>
              <a:spcBef>
                <a:spcPts val="15"/>
              </a:spcBef>
            </a:pPr>
            <a:r>
              <a:rPr sz="800" i="1" spc="-5" dirty="0">
                <a:solidFill>
                  <a:srgbClr val="FFFFFF"/>
                </a:solidFill>
                <a:latin typeface="Arial"/>
                <a:cs typeface="Arial"/>
              </a:rPr>
              <a:t>Autonomous Systems</a:t>
            </a:r>
            <a:r>
              <a:rPr sz="800" i="1" spc="25" dirty="0">
                <a:solidFill>
                  <a:srgbClr val="FFFFFF"/>
                </a:solidFill>
                <a:latin typeface="Arial"/>
                <a:cs typeface="Arial"/>
              </a:rPr>
              <a:t> </a:t>
            </a:r>
            <a:r>
              <a:rPr sz="800" i="1" spc="-5" dirty="0">
                <a:solidFill>
                  <a:srgbClr val="FFFFFF"/>
                </a:solidFill>
                <a:latin typeface="Arial"/>
                <a:cs typeface="Arial"/>
              </a:rPr>
              <a:t>Lab</a:t>
            </a:r>
            <a:endParaRPr sz="800">
              <a:latin typeface="Arial"/>
              <a:cs typeface="Arial"/>
            </a:endParaRPr>
          </a:p>
        </p:txBody>
      </p:sp>
      <p:sp>
        <p:nvSpPr>
          <p:cNvPr id="6" name="object 6"/>
          <p:cNvSpPr/>
          <p:nvPr/>
        </p:nvSpPr>
        <p:spPr>
          <a:xfrm>
            <a:off x="9374251" y="158064"/>
            <a:ext cx="1085443" cy="46601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608582" y="55181"/>
            <a:ext cx="1595120" cy="64750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994689" y="5100551"/>
            <a:ext cx="8883332" cy="1725428"/>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654684" y="526902"/>
            <a:ext cx="4077335" cy="452120"/>
          </a:xfrm>
          <a:prstGeom prst="rect">
            <a:avLst/>
          </a:prstGeom>
        </p:spPr>
        <p:txBody>
          <a:bodyPr vert="horz" wrap="square" lIns="0" tIns="12700" rIns="0" bIns="0" rtlCol="0">
            <a:spAutoFit/>
          </a:bodyPr>
          <a:lstStyle/>
          <a:p>
            <a:pPr marL="12700">
              <a:lnSpc>
                <a:spcPct val="100000"/>
              </a:lnSpc>
              <a:spcBef>
                <a:spcPts val="100"/>
              </a:spcBef>
            </a:pPr>
            <a:r>
              <a:rPr sz="2800" b="1" dirty="0">
                <a:latin typeface="Arial"/>
                <a:cs typeface="Arial"/>
              </a:rPr>
              <a:t>Wheel / Motor</a:t>
            </a:r>
            <a:r>
              <a:rPr sz="2800" b="1" spc="-105" dirty="0">
                <a:latin typeface="Arial"/>
                <a:cs typeface="Arial"/>
              </a:rPr>
              <a:t> </a:t>
            </a:r>
            <a:r>
              <a:rPr sz="2800" b="1" dirty="0">
                <a:latin typeface="Arial"/>
                <a:cs typeface="Arial"/>
              </a:rPr>
              <a:t>Encoders</a:t>
            </a:r>
            <a:endParaRPr sz="2800" dirty="0">
              <a:latin typeface="Arial"/>
              <a:cs typeface="Arial"/>
            </a:endParaRPr>
          </a:p>
        </p:txBody>
      </p:sp>
      <p:sp>
        <p:nvSpPr>
          <p:cNvPr id="10" name="object 10"/>
          <p:cNvSpPr txBox="1"/>
          <p:nvPr/>
        </p:nvSpPr>
        <p:spPr>
          <a:xfrm>
            <a:off x="654684" y="944554"/>
            <a:ext cx="7519034" cy="1831339"/>
          </a:xfrm>
          <a:prstGeom prst="rect">
            <a:avLst/>
          </a:prstGeom>
        </p:spPr>
        <p:txBody>
          <a:bodyPr vert="horz" wrap="square" lIns="0" tIns="69850" rIns="0" bIns="0" rtlCol="0">
            <a:spAutoFit/>
          </a:bodyPr>
          <a:lstStyle/>
          <a:p>
            <a:pPr marL="375920" indent="-363220">
              <a:lnSpc>
                <a:spcPct val="100000"/>
              </a:lnSpc>
              <a:spcBef>
                <a:spcPts val="550"/>
              </a:spcBef>
              <a:buClr>
                <a:srgbClr val="1F4079"/>
              </a:buClr>
              <a:buFont typeface="Wingdings"/>
              <a:buChar char=""/>
              <a:tabLst>
                <a:tab pos="375285" algn="l"/>
                <a:tab pos="375920" algn="l"/>
              </a:tabLst>
            </a:pPr>
            <a:r>
              <a:rPr sz="1800" spc="-5" dirty="0">
                <a:latin typeface="Arial"/>
                <a:cs typeface="Arial"/>
              </a:rPr>
              <a:t>Use</a:t>
            </a:r>
            <a:r>
              <a:rPr sz="1800" spc="-10" dirty="0">
                <a:latin typeface="Arial"/>
                <a:cs typeface="Arial"/>
              </a:rPr>
              <a:t> </a:t>
            </a:r>
            <a:r>
              <a:rPr sz="1800" spc="-5" dirty="0">
                <a:latin typeface="Arial"/>
                <a:cs typeface="Arial"/>
              </a:rPr>
              <a:t>cases</a:t>
            </a:r>
            <a:endParaRPr sz="1800">
              <a:latin typeface="Arial"/>
              <a:cs typeface="Arial"/>
            </a:endParaRPr>
          </a:p>
          <a:p>
            <a:pPr marL="640080" lvl="1" indent="-264160">
              <a:lnSpc>
                <a:spcPct val="100000"/>
              </a:lnSpc>
              <a:spcBef>
                <a:spcPts val="400"/>
              </a:spcBef>
              <a:buClr>
                <a:srgbClr val="1F4079"/>
              </a:buClr>
              <a:buFont typeface="Wingdings"/>
              <a:buChar char=""/>
              <a:tabLst>
                <a:tab pos="639445" algn="l"/>
                <a:tab pos="640080" algn="l"/>
              </a:tabLst>
            </a:pPr>
            <a:r>
              <a:rPr sz="1600" b="1" spc="-10" dirty="0">
                <a:latin typeface="Arial"/>
                <a:cs typeface="Arial"/>
              </a:rPr>
              <a:t>measure </a:t>
            </a:r>
            <a:r>
              <a:rPr sz="1600" b="1" spc="-5" dirty="0">
                <a:latin typeface="Arial"/>
                <a:cs typeface="Arial"/>
              </a:rPr>
              <a:t>position </a:t>
            </a:r>
            <a:r>
              <a:rPr sz="1600" spc="-10" dirty="0">
                <a:latin typeface="Arial"/>
                <a:cs typeface="Arial"/>
              </a:rPr>
              <a:t>or speed </a:t>
            </a:r>
            <a:r>
              <a:rPr sz="1600" spc="-5" dirty="0">
                <a:latin typeface="Arial"/>
                <a:cs typeface="Arial"/>
              </a:rPr>
              <a:t>of </a:t>
            </a:r>
            <a:r>
              <a:rPr sz="1600" spc="-10" dirty="0">
                <a:latin typeface="Arial"/>
                <a:cs typeface="Arial"/>
              </a:rPr>
              <a:t>the wheels or</a:t>
            </a:r>
            <a:r>
              <a:rPr sz="1600" spc="210" dirty="0">
                <a:latin typeface="Arial"/>
                <a:cs typeface="Arial"/>
              </a:rPr>
              <a:t> </a:t>
            </a:r>
            <a:r>
              <a:rPr sz="1600" spc="-5" dirty="0">
                <a:latin typeface="Arial"/>
                <a:cs typeface="Arial"/>
              </a:rPr>
              <a:t>steering</a:t>
            </a:r>
            <a:endParaRPr sz="1600">
              <a:latin typeface="Arial"/>
              <a:cs typeface="Arial"/>
            </a:endParaRPr>
          </a:p>
          <a:p>
            <a:pPr marL="640080" lvl="1" indent="-264160">
              <a:lnSpc>
                <a:spcPct val="100000"/>
              </a:lnSpc>
              <a:spcBef>
                <a:spcPts val="400"/>
              </a:spcBef>
              <a:buClr>
                <a:srgbClr val="1F4079"/>
              </a:buClr>
              <a:buFont typeface="Wingdings"/>
              <a:buChar char=""/>
              <a:tabLst>
                <a:tab pos="639445" algn="l"/>
                <a:tab pos="640080" algn="l"/>
              </a:tabLst>
            </a:pPr>
            <a:r>
              <a:rPr sz="1600" b="1" spc="-5" dirty="0">
                <a:latin typeface="Arial"/>
                <a:cs typeface="Arial"/>
              </a:rPr>
              <a:t>integrate </a:t>
            </a:r>
            <a:r>
              <a:rPr sz="1600" b="1" dirty="0">
                <a:latin typeface="Arial"/>
                <a:cs typeface="Arial"/>
              </a:rPr>
              <a:t>wheel </a:t>
            </a:r>
            <a:r>
              <a:rPr sz="1600" b="1" spc="-10" dirty="0">
                <a:latin typeface="Arial"/>
                <a:cs typeface="Arial"/>
              </a:rPr>
              <a:t>movements </a:t>
            </a:r>
            <a:r>
              <a:rPr sz="1600" dirty="0">
                <a:latin typeface="Arial"/>
                <a:cs typeface="Arial"/>
              </a:rPr>
              <a:t>to </a:t>
            </a:r>
            <a:r>
              <a:rPr sz="1600" spc="-10" dirty="0">
                <a:latin typeface="Arial"/>
                <a:cs typeface="Arial"/>
              </a:rPr>
              <a:t>get an </a:t>
            </a:r>
            <a:r>
              <a:rPr sz="1600" spc="-5" dirty="0">
                <a:latin typeface="Arial"/>
                <a:cs typeface="Arial"/>
              </a:rPr>
              <a:t>estimate of </a:t>
            </a:r>
            <a:r>
              <a:rPr sz="1600" spc="-10" dirty="0">
                <a:latin typeface="Arial"/>
                <a:cs typeface="Arial"/>
              </a:rPr>
              <a:t>the </a:t>
            </a:r>
            <a:r>
              <a:rPr sz="1600" spc="-5" dirty="0">
                <a:latin typeface="Arial"/>
                <a:cs typeface="Arial"/>
              </a:rPr>
              <a:t>position </a:t>
            </a:r>
            <a:r>
              <a:rPr sz="1600" dirty="0">
                <a:latin typeface="Arial"/>
                <a:cs typeface="Arial"/>
              </a:rPr>
              <a:t>-&gt;</a:t>
            </a:r>
            <a:r>
              <a:rPr sz="1600" spc="300" dirty="0">
                <a:latin typeface="Arial"/>
                <a:cs typeface="Arial"/>
              </a:rPr>
              <a:t> </a:t>
            </a:r>
            <a:r>
              <a:rPr sz="1600" spc="-10" dirty="0">
                <a:latin typeface="Arial"/>
                <a:cs typeface="Arial"/>
              </a:rPr>
              <a:t>odometry</a:t>
            </a:r>
            <a:endParaRPr sz="1600">
              <a:latin typeface="Arial"/>
              <a:cs typeface="Arial"/>
            </a:endParaRPr>
          </a:p>
          <a:p>
            <a:pPr marL="640080" lvl="1" indent="-264160">
              <a:lnSpc>
                <a:spcPct val="100000"/>
              </a:lnSpc>
              <a:spcBef>
                <a:spcPts val="405"/>
              </a:spcBef>
              <a:buClr>
                <a:srgbClr val="1F4079"/>
              </a:buClr>
              <a:buFont typeface="Wingdings"/>
              <a:buChar char=""/>
              <a:tabLst>
                <a:tab pos="639445" algn="l"/>
                <a:tab pos="640080" algn="l"/>
              </a:tabLst>
            </a:pPr>
            <a:r>
              <a:rPr sz="1600" spc="-10" dirty="0">
                <a:latin typeface="Arial"/>
                <a:cs typeface="Arial"/>
              </a:rPr>
              <a:t>optical encoders </a:t>
            </a:r>
            <a:r>
              <a:rPr sz="1600" spc="-5" dirty="0">
                <a:latin typeface="Arial"/>
                <a:cs typeface="Arial"/>
              </a:rPr>
              <a:t>are proprioceptive</a:t>
            </a:r>
            <a:r>
              <a:rPr sz="1600" spc="85" dirty="0">
                <a:latin typeface="Arial"/>
                <a:cs typeface="Arial"/>
              </a:rPr>
              <a:t> </a:t>
            </a:r>
            <a:r>
              <a:rPr sz="1600" spc="-10" dirty="0">
                <a:latin typeface="Arial"/>
                <a:cs typeface="Arial"/>
              </a:rPr>
              <a:t>sensors</a:t>
            </a:r>
            <a:endParaRPr sz="1600">
              <a:latin typeface="Arial"/>
              <a:cs typeface="Arial"/>
            </a:endParaRPr>
          </a:p>
          <a:p>
            <a:pPr marL="640080" lvl="1" indent="-264160">
              <a:lnSpc>
                <a:spcPct val="100000"/>
              </a:lnSpc>
              <a:spcBef>
                <a:spcPts val="400"/>
              </a:spcBef>
              <a:buClr>
                <a:srgbClr val="1F4079"/>
              </a:buClr>
              <a:buFont typeface="Wingdings"/>
              <a:buChar char=""/>
              <a:tabLst>
                <a:tab pos="639445" algn="l"/>
                <a:tab pos="640080" algn="l"/>
              </a:tabLst>
            </a:pPr>
            <a:r>
              <a:rPr sz="1600" spc="-10" dirty="0">
                <a:latin typeface="Arial"/>
                <a:cs typeface="Arial"/>
              </a:rPr>
              <a:t>typical </a:t>
            </a:r>
            <a:r>
              <a:rPr sz="1600" spc="-5" dirty="0">
                <a:latin typeface="Arial"/>
                <a:cs typeface="Arial"/>
              </a:rPr>
              <a:t>resolutions: </a:t>
            </a:r>
            <a:r>
              <a:rPr sz="1600" spc="-10" dirty="0">
                <a:latin typeface="Arial"/>
                <a:cs typeface="Arial"/>
              </a:rPr>
              <a:t>64 </a:t>
            </a:r>
            <a:r>
              <a:rPr sz="1600" dirty="0">
                <a:latin typeface="Arial"/>
                <a:cs typeface="Arial"/>
              </a:rPr>
              <a:t>- </a:t>
            </a:r>
            <a:r>
              <a:rPr sz="1600" spc="-10" dirty="0">
                <a:latin typeface="Arial"/>
                <a:cs typeface="Arial"/>
              </a:rPr>
              <a:t>2048 </a:t>
            </a:r>
            <a:r>
              <a:rPr sz="1600" spc="-5" dirty="0">
                <a:latin typeface="Arial"/>
                <a:cs typeface="Arial"/>
              </a:rPr>
              <a:t>increments </a:t>
            </a:r>
            <a:r>
              <a:rPr sz="1600" spc="-10" dirty="0">
                <a:latin typeface="Arial"/>
                <a:cs typeface="Arial"/>
              </a:rPr>
              <a:t>per</a:t>
            </a:r>
            <a:r>
              <a:rPr sz="1600" spc="195" dirty="0">
                <a:latin typeface="Arial"/>
                <a:cs typeface="Arial"/>
              </a:rPr>
              <a:t> </a:t>
            </a:r>
            <a:r>
              <a:rPr sz="1600" spc="-5" dirty="0">
                <a:latin typeface="Arial"/>
                <a:cs typeface="Arial"/>
              </a:rPr>
              <a:t>revolution.</a:t>
            </a:r>
            <a:endParaRPr sz="1600">
              <a:latin typeface="Arial"/>
              <a:cs typeface="Arial"/>
            </a:endParaRPr>
          </a:p>
          <a:p>
            <a:pPr marL="640080" lvl="1" indent="-264160">
              <a:lnSpc>
                <a:spcPct val="100000"/>
              </a:lnSpc>
              <a:spcBef>
                <a:spcPts val="400"/>
              </a:spcBef>
              <a:buClr>
                <a:srgbClr val="1F4079"/>
              </a:buClr>
              <a:buFont typeface="Wingdings"/>
              <a:buChar char=""/>
              <a:tabLst>
                <a:tab pos="639445" algn="l"/>
                <a:tab pos="640080" algn="l"/>
              </a:tabLst>
            </a:pPr>
            <a:r>
              <a:rPr sz="1600" dirty="0">
                <a:latin typeface="Arial"/>
                <a:cs typeface="Arial"/>
              </a:rPr>
              <a:t>for </a:t>
            </a:r>
            <a:r>
              <a:rPr sz="1600" spc="-10" dirty="0">
                <a:latin typeface="Arial"/>
                <a:cs typeface="Arial"/>
              </a:rPr>
              <a:t>high </a:t>
            </a:r>
            <a:r>
              <a:rPr sz="1600" spc="-5" dirty="0">
                <a:latin typeface="Arial"/>
                <a:cs typeface="Arial"/>
              </a:rPr>
              <a:t>resolution:</a:t>
            </a:r>
            <a:r>
              <a:rPr sz="1600" spc="60" dirty="0">
                <a:latin typeface="Arial"/>
                <a:cs typeface="Arial"/>
              </a:rPr>
              <a:t> </a:t>
            </a:r>
            <a:r>
              <a:rPr sz="1600" spc="-5" dirty="0">
                <a:latin typeface="Arial"/>
                <a:cs typeface="Arial"/>
              </a:rPr>
              <a:t>interpolation</a:t>
            </a:r>
            <a:endParaRPr sz="1600">
              <a:latin typeface="Arial"/>
              <a:cs typeface="Arial"/>
            </a:endParaRPr>
          </a:p>
        </p:txBody>
      </p:sp>
      <p:sp>
        <p:nvSpPr>
          <p:cNvPr id="11" name="object 11"/>
          <p:cNvSpPr txBox="1"/>
          <p:nvPr/>
        </p:nvSpPr>
        <p:spPr>
          <a:xfrm>
            <a:off x="654684" y="3051175"/>
            <a:ext cx="11130280" cy="1485265"/>
          </a:xfrm>
          <a:prstGeom prst="rect">
            <a:avLst/>
          </a:prstGeom>
        </p:spPr>
        <p:txBody>
          <a:bodyPr vert="horz" wrap="square" lIns="0" tIns="69850" rIns="0" bIns="0" rtlCol="0">
            <a:spAutoFit/>
          </a:bodyPr>
          <a:lstStyle/>
          <a:p>
            <a:pPr marL="375920" indent="-363220">
              <a:lnSpc>
                <a:spcPct val="100000"/>
              </a:lnSpc>
              <a:spcBef>
                <a:spcPts val="550"/>
              </a:spcBef>
              <a:buClr>
                <a:srgbClr val="1F4079"/>
              </a:buClr>
              <a:buFont typeface="Wingdings"/>
              <a:buChar char=""/>
              <a:tabLst>
                <a:tab pos="375285" algn="l"/>
                <a:tab pos="375920" algn="l"/>
              </a:tabLst>
            </a:pPr>
            <a:r>
              <a:rPr sz="1800" dirty="0">
                <a:latin typeface="Arial"/>
                <a:cs typeface="Arial"/>
              </a:rPr>
              <a:t>Working </a:t>
            </a:r>
            <a:r>
              <a:rPr sz="1800" spc="-5" dirty="0">
                <a:latin typeface="Arial"/>
                <a:cs typeface="Arial"/>
              </a:rPr>
              <a:t>principle </a:t>
            </a:r>
            <a:r>
              <a:rPr sz="1800" dirty="0">
                <a:latin typeface="Arial"/>
                <a:cs typeface="Arial"/>
              </a:rPr>
              <a:t>of </a:t>
            </a:r>
            <a:r>
              <a:rPr sz="1800" spc="-5" dirty="0">
                <a:latin typeface="Arial"/>
                <a:cs typeface="Arial"/>
              </a:rPr>
              <a:t>optical</a:t>
            </a:r>
            <a:r>
              <a:rPr sz="1800" spc="-70" dirty="0">
                <a:latin typeface="Arial"/>
                <a:cs typeface="Arial"/>
              </a:rPr>
              <a:t> </a:t>
            </a:r>
            <a:r>
              <a:rPr sz="1800" spc="-5" dirty="0">
                <a:latin typeface="Arial"/>
                <a:cs typeface="Arial"/>
              </a:rPr>
              <a:t>encoders</a:t>
            </a:r>
            <a:endParaRPr sz="1800">
              <a:latin typeface="Arial"/>
              <a:cs typeface="Arial"/>
            </a:endParaRPr>
          </a:p>
          <a:p>
            <a:pPr marL="640080" lvl="1" indent="-264160">
              <a:lnSpc>
                <a:spcPct val="100000"/>
              </a:lnSpc>
              <a:spcBef>
                <a:spcPts val="400"/>
              </a:spcBef>
              <a:buClr>
                <a:srgbClr val="1F4079"/>
              </a:buClr>
              <a:buFont typeface="Wingdings"/>
              <a:buChar char=""/>
              <a:tabLst>
                <a:tab pos="639445" algn="l"/>
                <a:tab pos="640080" algn="l"/>
              </a:tabLst>
            </a:pPr>
            <a:r>
              <a:rPr sz="1600" spc="-5" dirty="0">
                <a:latin typeface="Arial"/>
                <a:cs typeface="Arial"/>
              </a:rPr>
              <a:t>regular: </a:t>
            </a:r>
            <a:r>
              <a:rPr sz="1600" spc="-10" dirty="0">
                <a:latin typeface="Arial"/>
                <a:cs typeface="Arial"/>
              </a:rPr>
              <a:t>counts the number </a:t>
            </a:r>
            <a:r>
              <a:rPr sz="1600" spc="-5" dirty="0">
                <a:latin typeface="Arial"/>
                <a:cs typeface="Arial"/>
              </a:rPr>
              <a:t>of transitions </a:t>
            </a:r>
            <a:r>
              <a:rPr sz="1600" spc="-10" dirty="0">
                <a:latin typeface="Arial"/>
                <a:cs typeface="Arial"/>
              </a:rPr>
              <a:t>but cannot </a:t>
            </a:r>
            <a:r>
              <a:rPr sz="1600" spc="-5" dirty="0">
                <a:latin typeface="Arial"/>
                <a:cs typeface="Arial"/>
              </a:rPr>
              <a:t>tell </a:t>
            </a:r>
            <a:r>
              <a:rPr sz="1600" spc="-10" dirty="0">
                <a:latin typeface="Arial"/>
                <a:cs typeface="Arial"/>
              </a:rPr>
              <a:t>the </a:t>
            </a:r>
            <a:r>
              <a:rPr sz="1600" spc="-5" dirty="0">
                <a:latin typeface="Arial"/>
                <a:cs typeface="Arial"/>
              </a:rPr>
              <a:t>direction of</a:t>
            </a:r>
            <a:r>
              <a:rPr sz="1600" spc="335" dirty="0">
                <a:latin typeface="Arial"/>
                <a:cs typeface="Arial"/>
              </a:rPr>
              <a:t> </a:t>
            </a:r>
            <a:r>
              <a:rPr sz="1600" spc="-5" dirty="0">
                <a:latin typeface="Arial"/>
                <a:cs typeface="Arial"/>
              </a:rPr>
              <a:t>motion</a:t>
            </a:r>
            <a:endParaRPr sz="1600">
              <a:latin typeface="Arial"/>
              <a:cs typeface="Arial"/>
            </a:endParaRPr>
          </a:p>
          <a:p>
            <a:pPr marL="640080" lvl="1" indent="-264160">
              <a:lnSpc>
                <a:spcPct val="100000"/>
              </a:lnSpc>
              <a:spcBef>
                <a:spcPts val="400"/>
              </a:spcBef>
              <a:buClr>
                <a:srgbClr val="1F4079"/>
              </a:buClr>
              <a:buFont typeface="Wingdings"/>
              <a:buChar char=""/>
              <a:tabLst>
                <a:tab pos="639445" algn="l"/>
                <a:tab pos="640080" algn="l"/>
              </a:tabLst>
            </a:pPr>
            <a:r>
              <a:rPr sz="1600" spc="-10" dirty="0">
                <a:latin typeface="Arial"/>
                <a:cs typeface="Arial"/>
              </a:rPr>
              <a:t>quadrature: uses two sensors </a:t>
            </a:r>
            <a:r>
              <a:rPr sz="1600" dirty="0">
                <a:latin typeface="Arial"/>
                <a:cs typeface="Arial"/>
              </a:rPr>
              <a:t>in </a:t>
            </a:r>
            <a:r>
              <a:rPr sz="1600" spc="-10" dirty="0">
                <a:latin typeface="Arial"/>
                <a:cs typeface="Arial"/>
              </a:rPr>
              <a:t>quadrature-phase </a:t>
            </a:r>
            <a:r>
              <a:rPr sz="1600" dirty="0">
                <a:latin typeface="Arial"/>
                <a:cs typeface="Arial"/>
              </a:rPr>
              <a:t>shift. The </a:t>
            </a:r>
            <a:r>
              <a:rPr sz="1600" spc="-10" dirty="0">
                <a:latin typeface="Arial"/>
                <a:cs typeface="Arial"/>
              </a:rPr>
              <a:t>ordering of which </a:t>
            </a:r>
            <a:r>
              <a:rPr sz="1600" spc="-5" dirty="0">
                <a:latin typeface="Arial"/>
                <a:cs typeface="Arial"/>
              </a:rPr>
              <a:t>wave </a:t>
            </a:r>
            <a:r>
              <a:rPr sz="1600" spc="-10" dirty="0">
                <a:latin typeface="Arial"/>
                <a:cs typeface="Arial"/>
              </a:rPr>
              <a:t>produces </a:t>
            </a:r>
            <a:r>
              <a:rPr sz="1600" dirty="0">
                <a:latin typeface="Arial"/>
                <a:cs typeface="Arial"/>
              </a:rPr>
              <a:t>a </a:t>
            </a:r>
            <a:r>
              <a:rPr sz="1600" spc="-5" dirty="0">
                <a:latin typeface="Arial"/>
                <a:cs typeface="Arial"/>
              </a:rPr>
              <a:t>rising </a:t>
            </a:r>
            <a:r>
              <a:rPr sz="1600" spc="-15" dirty="0">
                <a:latin typeface="Arial"/>
                <a:cs typeface="Arial"/>
              </a:rPr>
              <a:t>edge </a:t>
            </a:r>
            <a:r>
              <a:rPr sz="1600" dirty="0">
                <a:latin typeface="Arial"/>
                <a:cs typeface="Arial"/>
              </a:rPr>
              <a:t>first</a:t>
            </a:r>
            <a:r>
              <a:rPr sz="1600" spc="30" dirty="0">
                <a:latin typeface="Arial"/>
                <a:cs typeface="Arial"/>
              </a:rPr>
              <a:t> </a:t>
            </a:r>
            <a:r>
              <a:rPr sz="1600" spc="-5" dirty="0">
                <a:latin typeface="Arial"/>
                <a:cs typeface="Arial"/>
              </a:rPr>
              <a:t>tells</a:t>
            </a:r>
            <a:endParaRPr sz="1600">
              <a:latin typeface="Arial"/>
              <a:cs typeface="Arial"/>
            </a:endParaRPr>
          </a:p>
          <a:p>
            <a:pPr marL="640080">
              <a:lnSpc>
                <a:spcPct val="100000"/>
              </a:lnSpc>
            </a:pPr>
            <a:r>
              <a:rPr sz="1600" spc="-10" dirty="0">
                <a:latin typeface="Arial"/>
                <a:cs typeface="Arial"/>
              </a:rPr>
              <a:t>the </a:t>
            </a:r>
            <a:r>
              <a:rPr sz="1600" spc="-5" dirty="0">
                <a:latin typeface="Arial"/>
                <a:cs typeface="Arial"/>
              </a:rPr>
              <a:t>direction of motion. </a:t>
            </a:r>
            <a:r>
              <a:rPr sz="1600" spc="-20" dirty="0">
                <a:latin typeface="Arial"/>
                <a:cs typeface="Arial"/>
              </a:rPr>
              <a:t>Additionally, </a:t>
            </a:r>
            <a:r>
              <a:rPr sz="1600" spc="-5" dirty="0">
                <a:latin typeface="Arial"/>
                <a:cs typeface="Arial"/>
              </a:rPr>
              <a:t>resolution is 4 times</a:t>
            </a:r>
            <a:r>
              <a:rPr sz="1600" spc="100" dirty="0">
                <a:latin typeface="Arial"/>
                <a:cs typeface="Arial"/>
              </a:rPr>
              <a:t> </a:t>
            </a:r>
            <a:r>
              <a:rPr sz="1600" spc="-10" dirty="0">
                <a:latin typeface="Arial"/>
                <a:cs typeface="Arial"/>
              </a:rPr>
              <a:t>bigger</a:t>
            </a:r>
            <a:endParaRPr sz="1600">
              <a:latin typeface="Arial"/>
              <a:cs typeface="Arial"/>
            </a:endParaRPr>
          </a:p>
          <a:p>
            <a:pPr marL="640080" lvl="1" indent="-264160">
              <a:lnSpc>
                <a:spcPct val="100000"/>
              </a:lnSpc>
              <a:spcBef>
                <a:spcPts val="400"/>
              </a:spcBef>
              <a:buClr>
                <a:srgbClr val="1F4079"/>
              </a:buClr>
              <a:buFont typeface="Wingdings"/>
              <a:buChar char=""/>
              <a:tabLst>
                <a:tab pos="639445" algn="l"/>
                <a:tab pos="640080" algn="l"/>
              </a:tabLst>
            </a:pPr>
            <a:r>
              <a:rPr sz="1600" spc="-5" dirty="0">
                <a:latin typeface="Arial"/>
                <a:cs typeface="Arial"/>
              </a:rPr>
              <a:t>a single slot in </a:t>
            </a:r>
            <a:r>
              <a:rPr sz="1600" spc="-10" dirty="0">
                <a:latin typeface="Arial"/>
                <a:cs typeface="Arial"/>
              </a:rPr>
              <a:t>the outer </a:t>
            </a:r>
            <a:r>
              <a:rPr sz="1600" spc="-5" dirty="0">
                <a:latin typeface="Arial"/>
                <a:cs typeface="Arial"/>
              </a:rPr>
              <a:t>track </a:t>
            </a:r>
            <a:r>
              <a:rPr sz="1600" spc="-10" dirty="0">
                <a:latin typeface="Arial"/>
                <a:cs typeface="Arial"/>
              </a:rPr>
              <a:t>generates </a:t>
            </a:r>
            <a:r>
              <a:rPr sz="1600" spc="-5" dirty="0">
                <a:latin typeface="Arial"/>
                <a:cs typeface="Arial"/>
              </a:rPr>
              <a:t>a reference pulse </a:t>
            </a:r>
            <a:r>
              <a:rPr sz="1600" spc="-10" dirty="0">
                <a:latin typeface="Arial"/>
                <a:cs typeface="Arial"/>
              </a:rPr>
              <a:t>per</a:t>
            </a:r>
            <a:r>
              <a:rPr sz="1600" spc="254" dirty="0">
                <a:latin typeface="Arial"/>
                <a:cs typeface="Arial"/>
              </a:rPr>
              <a:t> </a:t>
            </a:r>
            <a:r>
              <a:rPr sz="1600" spc="-5" dirty="0">
                <a:latin typeface="Arial"/>
                <a:cs typeface="Arial"/>
              </a:rPr>
              <a:t>revolution</a:t>
            </a:r>
            <a:endParaRPr sz="1600">
              <a:latin typeface="Arial"/>
              <a:cs typeface="Arial"/>
            </a:endParaRPr>
          </a:p>
        </p:txBody>
      </p:sp>
      <p:sp>
        <p:nvSpPr>
          <p:cNvPr id="12" name="object 12"/>
          <p:cNvSpPr txBox="1"/>
          <p:nvPr/>
        </p:nvSpPr>
        <p:spPr>
          <a:xfrm>
            <a:off x="241934" y="70231"/>
            <a:ext cx="297180" cy="330200"/>
          </a:xfrm>
          <a:prstGeom prst="rect">
            <a:avLst/>
          </a:prstGeom>
        </p:spPr>
        <p:txBody>
          <a:bodyPr vert="horz" wrap="square" lIns="0" tIns="12700" rIns="0" bIns="0" rtlCol="0">
            <a:spAutoFit/>
          </a:bodyPr>
          <a:lstStyle/>
          <a:p>
            <a:pPr>
              <a:lnSpc>
                <a:spcPct val="100000"/>
              </a:lnSpc>
              <a:spcBef>
                <a:spcPts val="100"/>
              </a:spcBef>
            </a:pPr>
            <a:r>
              <a:rPr sz="2000" b="1" i="1" dirty="0">
                <a:solidFill>
                  <a:srgbClr val="FFFFFF"/>
                </a:solidFill>
                <a:latin typeface="Arial"/>
                <a:cs typeface="Arial"/>
              </a:rPr>
              <a:t>23</a:t>
            </a:r>
            <a:endParaRPr sz="20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190423" y="222567"/>
            <a:ext cx="11808460" cy="310515"/>
          </a:xfrm>
          <a:prstGeom prst="rect">
            <a:avLst/>
          </a:prstGeom>
        </p:spPr>
        <p:txBody>
          <a:bodyPr vert="horz" wrap="square" lIns="0" tIns="13970" rIns="0" bIns="0" rtlCol="0">
            <a:spAutoFit/>
          </a:bodyPr>
          <a:lstStyle/>
          <a:p>
            <a:pPr marR="248920" algn="r">
              <a:lnSpc>
                <a:spcPct val="100000"/>
              </a:lnSpc>
              <a:spcBef>
                <a:spcPts val="110"/>
              </a:spcBef>
            </a:pPr>
            <a:r>
              <a:rPr sz="1050" b="1" i="1" spc="-5" dirty="0">
                <a:solidFill>
                  <a:srgbClr val="FFFFFF"/>
                </a:solidFill>
                <a:latin typeface="Arial"/>
                <a:cs typeface="Arial"/>
              </a:rPr>
              <a:t>AS</a:t>
            </a:r>
            <a:r>
              <a:rPr sz="1050" b="1" i="1" spc="5" dirty="0">
                <a:solidFill>
                  <a:srgbClr val="FFFFFF"/>
                </a:solidFill>
                <a:latin typeface="Arial"/>
                <a:cs typeface="Arial"/>
              </a:rPr>
              <a:t>L</a:t>
            </a:r>
            <a:endParaRPr sz="1050">
              <a:latin typeface="Arial"/>
              <a:cs typeface="Arial"/>
            </a:endParaRPr>
          </a:p>
          <a:p>
            <a:pPr marR="250190" algn="r">
              <a:lnSpc>
                <a:spcPct val="100000"/>
              </a:lnSpc>
              <a:spcBef>
                <a:spcPts val="15"/>
              </a:spcBef>
            </a:pPr>
            <a:r>
              <a:rPr sz="800" i="1" spc="-5" dirty="0">
                <a:solidFill>
                  <a:srgbClr val="FFFFFF"/>
                </a:solidFill>
                <a:latin typeface="Arial"/>
                <a:cs typeface="Arial"/>
              </a:rPr>
              <a:t>Autonomous Systems</a:t>
            </a:r>
            <a:r>
              <a:rPr sz="800" i="1" spc="25" dirty="0">
                <a:solidFill>
                  <a:srgbClr val="FFFFFF"/>
                </a:solidFill>
                <a:latin typeface="Arial"/>
                <a:cs typeface="Arial"/>
              </a:rPr>
              <a:t> </a:t>
            </a:r>
            <a:r>
              <a:rPr sz="800" i="1" spc="-5" dirty="0">
                <a:solidFill>
                  <a:srgbClr val="FFFFFF"/>
                </a:solidFill>
                <a:latin typeface="Arial"/>
                <a:cs typeface="Arial"/>
              </a:rPr>
              <a:t>Lab</a:t>
            </a:r>
            <a:endParaRPr sz="800">
              <a:latin typeface="Arial"/>
              <a:cs typeface="Arial"/>
            </a:endParaRPr>
          </a:p>
        </p:txBody>
      </p:sp>
      <p:sp>
        <p:nvSpPr>
          <p:cNvPr id="3" name="object 3"/>
          <p:cNvSpPr/>
          <p:nvPr/>
        </p:nvSpPr>
        <p:spPr>
          <a:xfrm>
            <a:off x="9374251" y="158064"/>
            <a:ext cx="1085443" cy="46601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08582" y="55181"/>
            <a:ext cx="1595120" cy="647509"/>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705050" y="478675"/>
            <a:ext cx="4997304" cy="689932"/>
          </a:xfrm>
          <a:prstGeom prst="rect">
            <a:avLst/>
          </a:prstGeom>
        </p:spPr>
        <p:txBody>
          <a:bodyPr vert="horz" wrap="square" lIns="0" tIns="12700" rIns="0" bIns="0" rtlCol="0">
            <a:spAutoFit/>
          </a:bodyPr>
          <a:lstStyle/>
          <a:p>
            <a:pPr marL="12700">
              <a:lnSpc>
                <a:spcPct val="100000"/>
              </a:lnSpc>
              <a:spcBef>
                <a:spcPts val="100"/>
              </a:spcBef>
            </a:pPr>
            <a:r>
              <a:rPr b="1" dirty="0"/>
              <a:t>Heading</a:t>
            </a:r>
            <a:r>
              <a:rPr b="1" spc="-65" dirty="0"/>
              <a:t> </a:t>
            </a:r>
            <a:r>
              <a:rPr b="1" spc="-5" dirty="0"/>
              <a:t>Sensors</a:t>
            </a:r>
          </a:p>
        </p:txBody>
      </p:sp>
      <p:sp>
        <p:nvSpPr>
          <p:cNvPr id="6" name="object 6"/>
          <p:cNvSpPr txBox="1"/>
          <p:nvPr/>
        </p:nvSpPr>
        <p:spPr>
          <a:xfrm>
            <a:off x="559434" y="1472082"/>
            <a:ext cx="10367010" cy="3488690"/>
          </a:xfrm>
          <a:prstGeom prst="rect">
            <a:avLst/>
          </a:prstGeom>
        </p:spPr>
        <p:txBody>
          <a:bodyPr vert="horz" wrap="square" lIns="0" tIns="73025" rIns="0" bIns="0" rtlCol="0">
            <a:spAutoFit/>
          </a:bodyPr>
          <a:lstStyle/>
          <a:p>
            <a:pPr marL="375920" indent="-363220">
              <a:lnSpc>
                <a:spcPct val="100000"/>
              </a:lnSpc>
              <a:spcBef>
                <a:spcPts val="575"/>
              </a:spcBef>
              <a:buClr>
                <a:srgbClr val="1F4079"/>
              </a:buClr>
              <a:buFont typeface="Wingdings"/>
              <a:buChar char=""/>
              <a:tabLst>
                <a:tab pos="375285" algn="l"/>
                <a:tab pos="375920" algn="l"/>
              </a:tabLst>
            </a:pPr>
            <a:r>
              <a:rPr sz="2400" dirty="0">
                <a:latin typeface="Arial"/>
                <a:cs typeface="Arial"/>
              </a:rPr>
              <a:t>Definition:</a:t>
            </a:r>
          </a:p>
          <a:p>
            <a:pPr marL="640080" lvl="1" indent="-264160">
              <a:lnSpc>
                <a:spcPct val="100000"/>
              </a:lnSpc>
              <a:spcBef>
                <a:spcPts val="405"/>
              </a:spcBef>
              <a:buClr>
                <a:srgbClr val="1F4079"/>
              </a:buClr>
              <a:buFont typeface="Wingdings"/>
              <a:buChar char=""/>
              <a:tabLst>
                <a:tab pos="639445" algn="l"/>
                <a:tab pos="640080" algn="l"/>
              </a:tabLst>
            </a:pPr>
            <a:r>
              <a:rPr sz="2000" spc="-5" dirty="0">
                <a:latin typeface="Arial"/>
                <a:cs typeface="Arial"/>
              </a:rPr>
              <a:t>Heading </a:t>
            </a:r>
            <a:r>
              <a:rPr sz="2000" dirty="0">
                <a:latin typeface="Arial"/>
                <a:cs typeface="Arial"/>
              </a:rPr>
              <a:t>sensors </a:t>
            </a:r>
            <a:r>
              <a:rPr sz="2000" spc="-5" dirty="0">
                <a:latin typeface="Arial"/>
                <a:cs typeface="Arial"/>
              </a:rPr>
              <a:t>are </a:t>
            </a:r>
            <a:r>
              <a:rPr sz="2000" dirty="0">
                <a:latin typeface="Arial"/>
                <a:cs typeface="Arial"/>
              </a:rPr>
              <a:t>sensors that determine the </a:t>
            </a:r>
            <a:r>
              <a:rPr sz="2000" spc="-10" dirty="0">
                <a:latin typeface="Arial"/>
                <a:cs typeface="Arial"/>
              </a:rPr>
              <a:t>robot’s </a:t>
            </a:r>
            <a:r>
              <a:rPr sz="2000" dirty="0">
                <a:latin typeface="Arial"/>
                <a:cs typeface="Arial"/>
              </a:rPr>
              <a:t>orientation and </a:t>
            </a:r>
            <a:r>
              <a:rPr sz="2000" spc="-5" dirty="0">
                <a:latin typeface="Arial"/>
                <a:cs typeface="Arial"/>
              </a:rPr>
              <a:t>inclination</a:t>
            </a:r>
            <a:r>
              <a:rPr sz="2000" spc="-160" dirty="0">
                <a:latin typeface="Arial"/>
                <a:cs typeface="Arial"/>
              </a:rPr>
              <a:t> </a:t>
            </a:r>
            <a:r>
              <a:rPr sz="2000" spc="-10" dirty="0">
                <a:latin typeface="Arial"/>
                <a:cs typeface="Arial"/>
              </a:rPr>
              <a:t>with</a:t>
            </a:r>
            <a:endParaRPr sz="2000" dirty="0">
              <a:latin typeface="Arial"/>
              <a:cs typeface="Arial"/>
            </a:endParaRPr>
          </a:p>
          <a:p>
            <a:pPr marL="640080">
              <a:lnSpc>
                <a:spcPct val="100000"/>
              </a:lnSpc>
            </a:pPr>
            <a:r>
              <a:rPr sz="2000" dirty="0">
                <a:latin typeface="Arial"/>
                <a:cs typeface="Arial"/>
              </a:rPr>
              <a:t>respect to </a:t>
            </a:r>
            <a:r>
              <a:rPr sz="2000" spc="-5" dirty="0">
                <a:latin typeface="Arial"/>
                <a:cs typeface="Arial"/>
              </a:rPr>
              <a:t>a </a:t>
            </a:r>
            <a:r>
              <a:rPr sz="2000" spc="-10" dirty="0">
                <a:latin typeface="Arial"/>
                <a:cs typeface="Arial"/>
              </a:rPr>
              <a:t>given</a:t>
            </a:r>
            <a:r>
              <a:rPr sz="2000" spc="-30" dirty="0">
                <a:latin typeface="Arial"/>
                <a:cs typeface="Arial"/>
              </a:rPr>
              <a:t> </a:t>
            </a:r>
            <a:r>
              <a:rPr sz="2000" dirty="0">
                <a:latin typeface="Arial"/>
                <a:cs typeface="Arial"/>
              </a:rPr>
              <a:t>reference</a:t>
            </a:r>
          </a:p>
          <a:p>
            <a:pPr>
              <a:lnSpc>
                <a:spcPct val="100000"/>
              </a:lnSpc>
            </a:pPr>
            <a:endParaRPr sz="2200" dirty="0">
              <a:latin typeface="Times New Roman"/>
              <a:cs typeface="Times New Roman"/>
            </a:endParaRPr>
          </a:p>
          <a:p>
            <a:pPr marL="375920" indent="-363220">
              <a:lnSpc>
                <a:spcPct val="100000"/>
              </a:lnSpc>
              <a:spcBef>
                <a:spcPts val="1355"/>
              </a:spcBef>
              <a:buClr>
                <a:srgbClr val="1F4079"/>
              </a:buClr>
              <a:buFont typeface="Wingdings"/>
              <a:buChar char=""/>
              <a:tabLst>
                <a:tab pos="375285" algn="l"/>
                <a:tab pos="375920" algn="l"/>
              </a:tabLst>
            </a:pPr>
            <a:r>
              <a:rPr sz="2400" dirty="0">
                <a:latin typeface="Arial"/>
                <a:cs typeface="Arial"/>
              </a:rPr>
              <a:t>Heading sensors </a:t>
            </a:r>
            <a:r>
              <a:rPr sz="2400" spc="-5" dirty="0">
                <a:latin typeface="Arial"/>
                <a:cs typeface="Arial"/>
              </a:rPr>
              <a:t>can be </a:t>
            </a:r>
            <a:r>
              <a:rPr sz="2400" dirty="0">
                <a:latin typeface="Arial"/>
                <a:cs typeface="Arial"/>
              </a:rPr>
              <a:t>proprioceptive </a:t>
            </a:r>
            <a:r>
              <a:rPr sz="2400" spc="-5" dirty="0">
                <a:latin typeface="Arial"/>
                <a:cs typeface="Arial"/>
              </a:rPr>
              <a:t>(gyroscope, </a:t>
            </a:r>
            <a:r>
              <a:rPr sz="2400" dirty="0">
                <a:solidFill>
                  <a:srgbClr val="71791C"/>
                </a:solidFill>
                <a:latin typeface="Arial"/>
                <a:cs typeface="Arial"/>
              </a:rPr>
              <a:t>accelerometer</a:t>
            </a:r>
            <a:r>
              <a:rPr sz="2400" dirty="0">
                <a:latin typeface="Arial"/>
                <a:cs typeface="Arial"/>
              </a:rPr>
              <a:t>)</a:t>
            </a:r>
            <a:r>
              <a:rPr sz="2400" spc="30" dirty="0">
                <a:latin typeface="Arial"/>
                <a:cs typeface="Arial"/>
              </a:rPr>
              <a:t> </a:t>
            </a:r>
            <a:r>
              <a:rPr sz="2400" spc="-5" dirty="0">
                <a:latin typeface="Arial"/>
                <a:cs typeface="Arial"/>
              </a:rPr>
              <a:t>or</a:t>
            </a:r>
            <a:endParaRPr sz="2400" dirty="0">
              <a:latin typeface="Arial"/>
              <a:cs typeface="Arial"/>
            </a:endParaRPr>
          </a:p>
          <a:p>
            <a:pPr marL="375920">
              <a:lnSpc>
                <a:spcPct val="100000"/>
              </a:lnSpc>
            </a:pPr>
            <a:r>
              <a:rPr sz="2400" spc="-5" dirty="0">
                <a:latin typeface="Arial"/>
                <a:cs typeface="Arial"/>
              </a:rPr>
              <a:t>exteroceptive </a:t>
            </a:r>
            <a:r>
              <a:rPr sz="2400" dirty="0">
                <a:latin typeface="Arial"/>
                <a:cs typeface="Arial"/>
              </a:rPr>
              <a:t>(compass,</a:t>
            </a:r>
            <a:r>
              <a:rPr sz="2400" spc="5" dirty="0">
                <a:latin typeface="Arial"/>
                <a:cs typeface="Arial"/>
              </a:rPr>
              <a:t> </a:t>
            </a:r>
            <a:r>
              <a:rPr sz="2400" dirty="0">
                <a:solidFill>
                  <a:srgbClr val="71791C"/>
                </a:solidFill>
                <a:latin typeface="Arial"/>
                <a:cs typeface="Arial"/>
              </a:rPr>
              <a:t>inclinometer</a:t>
            </a:r>
            <a:r>
              <a:rPr sz="2400" dirty="0">
                <a:latin typeface="Arial"/>
                <a:cs typeface="Arial"/>
              </a:rPr>
              <a:t>).</a:t>
            </a:r>
          </a:p>
          <a:p>
            <a:pPr marL="375920" marR="241300" indent="-363220">
              <a:lnSpc>
                <a:spcPct val="100000"/>
              </a:lnSpc>
              <a:spcBef>
                <a:spcPts val="500"/>
              </a:spcBef>
              <a:buClr>
                <a:srgbClr val="1F4079"/>
              </a:buClr>
              <a:buFont typeface="Wingdings"/>
              <a:buChar char=""/>
              <a:tabLst>
                <a:tab pos="375285" algn="l"/>
                <a:tab pos="375920" algn="l"/>
              </a:tabLst>
            </a:pPr>
            <a:r>
              <a:rPr sz="2400" spc="-5" dirty="0">
                <a:latin typeface="Arial"/>
                <a:cs typeface="Arial"/>
              </a:rPr>
              <a:t>Allows, </a:t>
            </a:r>
            <a:r>
              <a:rPr sz="2400" dirty="0">
                <a:latin typeface="Arial"/>
                <a:cs typeface="Arial"/>
              </a:rPr>
              <a:t>together </a:t>
            </a:r>
            <a:r>
              <a:rPr sz="2400" spc="-15" dirty="0">
                <a:latin typeface="Arial"/>
                <a:cs typeface="Arial"/>
              </a:rPr>
              <a:t>with </a:t>
            </a:r>
            <a:r>
              <a:rPr sz="2400" spc="-5" dirty="0">
                <a:latin typeface="Arial"/>
                <a:cs typeface="Arial"/>
              </a:rPr>
              <a:t>an </a:t>
            </a:r>
            <a:r>
              <a:rPr sz="2400" dirty="0">
                <a:latin typeface="Arial"/>
                <a:cs typeface="Arial"/>
              </a:rPr>
              <a:t>appropriate </a:t>
            </a:r>
            <a:r>
              <a:rPr sz="2400" spc="-5" dirty="0">
                <a:latin typeface="Arial"/>
                <a:cs typeface="Arial"/>
              </a:rPr>
              <a:t>velocity </a:t>
            </a:r>
            <a:r>
              <a:rPr sz="2400" dirty="0">
                <a:latin typeface="Arial"/>
                <a:cs typeface="Arial"/>
              </a:rPr>
              <a:t>information, to integrate </a:t>
            </a:r>
            <a:r>
              <a:rPr sz="2400" spc="-5" dirty="0">
                <a:latin typeface="Arial"/>
                <a:cs typeface="Arial"/>
              </a:rPr>
              <a:t>the  movement to a </a:t>
            </a:r>
            <a:r>
              <a:rPr sz="2400" dirty="0">
                <a:latin typeface="Arial"/>
                <a:cs typeface="Arial"/>
              </a:rPr>
              <a:t>position</a:t>
            </a:r>
            <a:r>
              <a:rPr sz="2400" spc="-10" dirty="0">
                <a:latin typeface="Arial"/>
                <a:cs typeface="Arial"/>
              </a:rPr>
              <a:t> </a:t>
            </a:r>
            <a:r>
              <a:rPr sz="2400" dirty="0">
                <a:latin typeface="Arial"/>
                <a:cs typeface="Arial"/>
              </a:rPr>
              <a:t>estimate.</a:t>
            </a:r>
          </a:p>
          <a:p>
            <a:pPr marL="640080" lvl="1" indent="-264160">
              <a:lnSpc>
                <a:spcPct val="100000"/>
              </a:lnSpc>
              <a:spcBef>
                <a:spcPts val="405"/>
              </a:spcBef>
              <a:buClr>
                <a:srgbClr val="1F4079"/>
              </a:buClr>
              <a:buFont typeface="Wingdings"/>
              <a:buChar char=""/>
              <a:tabLst>
                <a:tab pos="639445" algn="l"/>
                <a:tab pos="640080" algn="l"/>
              </a:tabLst>
            </a:pPr>
            <a:r>
              <a:rPr sz="2000" dirty="0">
                <a:latin typeface="Arial"/>
                <a:cs typeface="Arial"/>
              </a:rPr>
              <a:t>This procedure </a:t>
            </a:r>
            <a:r>
              <a:rPr sz="2000" spc="-5" dirty="0">
                <a:latin typeface="Arial"/>
                <a:cs typeface="Arial"/>
              </a:rPr>
              <a:t>is called </a:t>
            </a:r>
            <a:r>
              <a:rPr sz="2000" b="1" dirty="0">
                <a:solidFill>
                  <a:srgbClr val="71791C"/>
                </a:solidFill>
                <a:latin typeface="Arial"/>
                <a:cs typeface="Arial"/>
              </a:rPr>
              <a:t>deduced reckoning </a:t>
            </a:r>
            <a:r>
              <a:rPr sz="2000" spc="-5" dirty="0">
                <a:latin typeface="Arial"/>
                <a:cs typeface="Arial"/>
              </a:rPr>
              <a:t>(ship</a:t>
            </a:r>
            <a:r>
              <a:rPr sz="2000" spc="-75" dirty="0">
                <a:latin typeface="Arial"/>
                <a:cs typeface="Arial"/>
              </a:rPr>
              <a:t> </a:t>
            </a:r>
            <a:r>
              <a:rPr sz="2000" spc="-5" dirty="0">
                <a:latin typeface="Arial"/>
                <a:cs typeface="Arial"/>
              </a:rPr>
              <a:t>navigation)</a:t>
            </a:r>
            <a:endParaRPr sz="2000" dirty="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596763B1-14C7-4FCD-A66E-4ACEDF9A3A38}"/>
              </a:ext>
            </a:extLst>
          </p:cNvPr>
          <p:cNvSpPr/>
          <p:nvPr/>
        </p:nvSpPr>
        <p:spPr>
          <a:xfrm>
            <a:off x="4174490" y="2160199"/>
            <a:ext cx="4422141" cy="4697798"/>
          </a:xfrm>
          <a:prstGeom prst="rect">
            <a:avLst/>
          </a:prstGeom>
          <a:blipFill>
            <a:blip r:embed="rId4" cstate="print"/>
            <a:stretch>
              <a:fillRect/>
            </a:stretch>
          </a:blipFill>
        </p:spPr>
        <p:txBody>
          <a:bodyPr wrap="square" lIns="0" tIns="0" rIns="0" bIns="0" rtlCol="0"/>
          <a:lstStyle/>
          <a:p>
            <a:endParaRPr/>
          </a:p>
        </p:txBody>
      </p:sp>
      <p:sp>
        <p:nvSpPr>
          <p:cNvPr id="5" name="object 9">
            <a:extLst>
              <a:ext uri="{FF2B5EF4-FFF2-40B4-BE49-F238E27FC236}">
                <a16:creationId xmlns:a16="http://schemas.microsoft.com/office/drawing/2014/main" id="{98180894-69C3-4F7C-A3AB-AE9ECF5610E9}"/>
              </a:ext>
            </a:extLst>
          </p:cNvPr>
          <p:cNvSpPr txBox="1">
            <a:spLocks/>
          </p:cNvSpPr>
          <p:nvPr/>
        </p:nvSpPr>
        <p:spPr>
          <a:xfrm>
            <a:off x="1127301" y="0"/>
            <a:ext cx="4992029" cy="936154"/>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100"/>
              </a:spcBef>
            </a:pPr>
            <a:r>
              <a:rPr lang="en-GB" spc="-5" dirty="0">
                <a:solidFill>
                  <a:schemeClr val="bg1"/>
                </a:solidFill>
              </a:rPr>
              <a:t>Enc</a:t>
            </a:r>
            <a:r>
              <a:rPr lang="en-GB" spc="5" dirty="0">
                <a:solidFill>
                  <a:schemeClr val="bg1"/>
                </a:solidFill>
              </a:rPr>
              <a:t>o</a:t>
            </a:r>
            <a:r>
              <a:rPr lang="en-GB" dirty="0">
                <a:solidFill>
                  <a:schemeClr val="bg1"/>
                </a:solidFill>
              </a:rPr>
              <a:t>d</a:t>
            </a:r>
            <a:r>
              <a:rPr lang="en-GB" spc="-5" dirty="0">
                <a:solidFill>
                  <a:schemeClr val="bg1"/>
                </a:solidFill>
              </a:rPr>
              <a:t>ers</a:t>
            </a:r>
          </a:p>
        </p:txBody>
      </p:sp>
      <p:sp>
        <p:nvSpPr>
          <p:cNvPr id="6" name="object 11">
            <a:extLst>
              <a:ext uri="{FF2B5EF4-FFF2-40B4-BE49-F238E27FC236}">
                <a16:creationId xmlns:a16="http://schemas.microsoft.com/office/drawing/2014/main" id="{658BA0FB-8F62-467E-A477-AB6515A75FB7}"/>
              </a:ext>
            </a:extLst>
          </p:cNvPr>
          <p:cNvSpPr/>
          <p:nvPr/>
        </p:nvSpPr>
        <p:spPr>
          <a:xfrm>
            <a:off x="64062" y="2016251"/>
            <a:ext cx="3417062" cy="2420874"/>
          </a:xfrm>
          <a:prstGeom prst="rect">
            <a:avLst/>
          </a:prstGeom>
          <a:blipFill>
            <a:blip r:embed="rId5" cstate="print"/>
            <a:stretch>
              <a:fillRect/>
            </a:stretch>
          </a:blipFill>
        </p:spPr>
        <p:txBody>
          <a:bodyPr wrap="square" lIns="0" tIns="0" rIns="0" bIns="0" rtlCol="0"/>
          <a:lstStyle/>
          <a:p>
            <a:endParaRPr/>
          </a:p>
        </p:txBody>
      </p:sp>
      <p:sp>
        <p:nvSpPr>
          <p:cNvPr id="7" name="object 12">
            <a:extLst>
              <a:ext uri="{FF2B5EF4-FFF2-40B4-BE49-F238E27FC236}">
                <a16:creationId xmlns:a16="http://schemas.microsoft.com/office/drawing/2014/main" id="{0DE0582D-490A-461F-A417-F6369F6785F7}"/>
              </a:ext>
            </a:extLst>
          </p:cNvPr>
          <p:cNvSpPr/>
          <p:nvPr/>
        </p:nvSpPr>
        <p:spPr>
          <a:xfrm>
            <a:off x="8875903" y="4618037"/>
            <a:ext cx="3311015" cy="2000250"/>
          </a:xfrm>
          <a:prstGeom prst="rect">
            <a:avLst/>
          </a:prstGeom>
          <a:blipFill>
            <a:blip r:embed="rId6"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id="{2E0086E9-7276-4B53-9496-A5E9618AAD8D}"/>
              </a:ext>
            </a:extLst>
          </p:cNvPr>
          <p:cNvSpPr/>
          <p:nvPr/>
        </p:nvSpPr>
        <p:spPr>
          <a:xfrm>
            <a:off x="8997221" y="2088243"/>
            <a:ext cx="2898648" cy="2420855"/>
          </a:xfrm>
          <a:prstGeom prst="rect">
            <a:avLst/>
          </a:prstGeom>
          <a:blipFill>
            <a:blip r:embed="rId7" cstate="print"/>
            <a:stretch>
              <a:fillRect/>
            </a:stretch>
          </a:blipFill>
        </p:spPr>
        <p:txBody>
          <a:bodyPr wrap="square" lIns="0" tIns="0" rIns="0" bIns="0" rtlCol="0"/>
          <a:lstStyle/>
          <a:p>
            <a:endParaRPr/>
          </a:p>
        </p:txBody>
      </p:sp>
      <p:sp>
        <p:nvSpPr>
          <p:cNvPr id="9" name="object 15">
            <a:extLst>
              <a:ext uri="{FF2B5EF4-FFF2-40B4-BE49-F238E27FC236}">
                <a16:creationId xmlns:a16="http://schemas.microsoft.com/office/drawing/2014/main" id="{811F944B-0B34-4CFA-B6A0-81A992D66106}"/>
              </a:ext>
            </a:extLst>
          </p:cNvPr>
          <p:cNvSpPr txBox="1"/>
          <p:nvPr/>
        </p:nvSpPr>
        <p:spPr>
          <a:xfrm>
            <a:off x="187578" y="819991"/>
            <a:ext cx="11375390" cy="943848"/>
          </a:xfrm>
          <a:prstGeom prst="rect">
            <a:avLst/>
          </a:prstGeom>
        </p:spPr>
        <p:txBody>
          <a:bodyPr vert="horz" wrap="square" lIns="0" tIns="60960" rIns="0" bIns="0" rtlCol="0">
            <a:spAutoFit/>
          </a:bodyPr>
          <a:lstStyle/>
          <a:p>
            <a:pPr marL="187960" indent="-175260">
              <a:lnSpc>
                <a:spcPct val="100000"/>
              </a:lnSpc>
              <a:spcBef>
                <a:spcPts val="480"/>
              </a:spcBef>
              <a:buClr>
                <a:srgbClr val="FF0066"/>
              </a:buClr>
              <a:buFont typeface="Wingdings"/>
              <a:buChar char=""/>
              <a:tabLst>
                <a:tab pos="187960" algn="l"/>
              </a:tabLst>
            </a:pPr>
            <a:r>
              <a:rPr spc="-5" dirty="0">
                <a:solidFill>
                  <a:schemeClr val="bg1"/>
                </a:solidFill>
                <a:latin typeface="Arial"/>
                <a:cs typeface="Arial"/>
              </a:rPr>
              <a:t>Definition:</a:t>
            </a:r>
            <a:endParaRPr dirty="0">
              <a:solidFill>
                <a:schemeClr val="bg1"/>
              </a:solidFill>
              <a:latin typeface="Arial"/>
              <a:cs typeface="Arial"/>
            </a:endParaRPr>
          </a:p>
          <a:p>
            <a:pPr marL="645160" marR="5080" lvl="1" indent="-175260">
              <a:lnSpc>
                <a:spcPct val="100000"/>
              </a:lnSpc>
              <a:spcBef>
                <a:spcPts val="380"/>
              </a:spcBef>
              <a:buClr>
                <a:srgbClr val="FF0066"/>
              </a:buClr>
              <a:buFont typeface="Wingdings"/>
              <a:buChar char=""/>
              <a:tabLst>
                <a:tab pos="645160" algn="l"/>
              </a:tabLst>
            </a:pPr>
            <a:r>
              <a:rPr b="1" spc="-5" dirty="0">
                <a:solidFill>
                  <a:schemeClr val="bg1"/>
                </a:solidFill>
                <a:latin typeface="Arial"/>
                <a:cs typeface="Arial"/>
              </a:rPr>
              <a:t>electro-mechanical </a:t>
            </a:r>
            <a:r>
              <a:rPr b="1" spc="-10" dirty="0">
                <a:solidFill>
                  <a:schemeClr val="bg1"/>
                </a:solidFill>
                <a:latin typeface="Arial"/>
                <a:cs typeface="Arial"/>
              </a:rPr>
              <a:t>device </a:t>
            </a:r>
            <a:r>
              <a:rPr spc="-10" dirty="0">
                <a:solidFill>
                  <a:schemeClr val="bg1"/>
                </a:solidFill>
                <a:latin typeface="Arial"/>
                <a:cs typeface="Arial"/>
              </a:rPr>
              <a:t>that </a:t>
            </a:r>
            <a:r>
              <a:rPr spc="-5" dirty="0">
                <a:solidFill>
                  <a:schemeClr val="bg1"/>
                </a:solidFill>
                <a:latin typeface="Arial"/>
                <a:cs typeface="Arial"/>
              </a:rPr>
              <a:t>converts </a:t>
            </a:r>
            <a:r>
              <a:rPr spc="-10" dirty="0">
                <a:solidFill>
                  <a:schemeClr val="bg1"/>
                </a:solidFill>
                <a:latin typeface="Arial"/>
                <a:cs typeface="Arial"/>
              </a:rPr>
              <a:t>linear or angular </a:t>
            </a:r>
            <a:r>
              <a:rPr spc="-5" dirty="0">
                <a:solidFill>
                  <a:schemeClr val="bg1"/>
                </a:solidFill>
                <a:latin typeface="Arial"/>
                <a:cs typeface="Arial"/>
              </a:rPr>
              <a:t>position of a shaft </a:t>
            </a:r>
            <a:r>
              <a:rPr dirty="0">
                <a:solidFill>
                  <a:schemeClr val="bg1"/>
                </a:solidFill>
                <a:latin typeface="Arial"/>
                <a:cs typeface="Arial"/>
              </a:rPr>
              <a:t>to </a:t>
            </a:r>
            <a:r>
              <a:rPr spc="-10" dirty="0">
                <a:solidFill>
                  <a:schemeClr val="bg1"/>
                </a:solidFill>
                <a:latin typeface="Arial"/>
                <a:cs typeface="Arial"/>
              </a:rPr>
              <a:t>an analog or digital </a:t>
            </a:r>
            <a:r>
              <a:rPr spc="-5" dirty="0">
                <a:solidFill>
                  <a:schemeClr val="bg1"/>
                </a:solidFill>
                <a:latin typeface="Arial"/>
                <a:cs typeface="Arial"/>
              </a:rPr>
              <a:t>signal, making </a:t>
            </a:r>
            <a:r>
              <a:rPr dirty="0">
                <a:solidFill>
                  <a:schemeClr val="bg1"/>
                </a:solidFill>
                <a:latin typeface="Arial"/>
                <a:cs typeface="Arial"/>
              </a:rPr>
              <a:t>it </a:t>
            </a:r>
            <a:r>
              <a:rPr spc="-10" dirty="0">
                <a:solidFill>
                  <a:schemeClr val="bg1"/>
                </a:solidFill>
                <a:latin typeface="Arial"/>
                <a:cs typeface="Arial"/>
              </a:rPr>
              <a:t>an  linear/anglular</a:t>
            </a:r>
            <a:r>
              <a:rPr spc="45" dirty="0">
                <a:solidFill>
                  <a:schemeClr val="bg1"/>
                </a:solidFill>
                <a:latin typeface="Arial"/>
                <a:cs typeface="Arial"/>
              </a:rPr>
              <a:t> </a:t>
            </a:r>
            <a:r>
              <a:rPr spc="-10" dirty="0">
                <a:solidFill>
                  <a:schemeClr val="bg1"/>
                </a:solidFill>
                <a:latin typeface="Arial"/>
                <a:cs typeface="Arial"/>
              </a:rPr>
              <a:t>transducer</a:t>
            </a:r>
            <a:endParaRPr dirty="0">
              <a:solidFill>
                <a:schemeClr val="bg1"/>
              </a:solidFill>
              <a:latin typeface="Arial"/>
              <a:cs typeface="Arial"/>
            </a:endParaRPr>
          </a:p>
        </p:txBody>
      </p:sp>
      <p:sp>
        <p:nvSpPr>
          <p:cNvPr id="10" name="object 14">
            <a:extLst>
              <a:ext uri="{FF2B5EF4-FFF2-40B4-BE49-F238E27FC236}">
                <a16:creationId xmlns:a16="http://schemas.microsoft.com/office/drawing/2014/main" id="{5707C1BA-1118-46D9-9CC6-D49184E0A593}"/>
              </a:ext>
            </a:extLst>
          </p:cNvPr>
          <p:cNvSpPr/>
          <p:nvPr/>
        </p:nvSpPr>
        <p:spPr>
          <a:xfrm>
            <a:off x="24263" y="4121597"/>
            <a:ext cx="3599053" cy="2681222"/>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37487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431800" y="6502499"/>
            <a:ext cx="1351280" cy="113664"/>
          </a:xfrm>
          <a:prstGeom prst="rect">
            <a:avLst/>
          </a:prstGeom>
        </p:spPr>
        <p:txBody>
          <a:bodyPr vert="horz" wrap="square" lIns="0" tIns="0" rIns="0" bIns="0" rtlCol="0">
            <a:spAutoFit/>
          </a:bodyPr>
          <a:lstStyle/>
          <a:p>
            <a:pPr>
              <a:lnSpc>
                <a:spcPts val="885"/>
              </a:lnSpc>
            </a:pPr>
            <a:r>
              <a:rPr sz="800" b="1" spc="-15" dirty="0">
                <a:latin typeface="Arial"/>
                <a:cs typeface="Arial"/>
              </a:rPr>
              <a:t>Autonomous </a:t>
            </a:r>
            <a:r>
              <a:rPr sz="800" b="1" spc="-10" dirty="0">
                <a:latin typeface="Arial"/>
                <a:cs typeface="Arial"/>
              </a:rPr>
              <a:t>Mobile</a:t>
            </a:r>
            <a:r>
              <a:rPr sz="800" b="1" spc="-85" dirty="0">
                <a:latin typeface="Arial"/>
                <a:cs typeface="Arial"/>
              </a:rPr>
              <a:t> </a:t>
            </a:r>
            <a:r>
              <a:rPr sz="800" b="1" spc="-10" dirty="0">
                <a:latin typeface="Arial"/>
                <a:cs typeface="Arial"/>
              </a:rPr>
              <a:t>Robots</a:t>
            </a:r>
            <a:endParaRPr sz="800">
              <a:latin typeface="Arial"/>
              <a:cs typeface="Arial"/>
            </a:endParaRPr>
          </a:p>
        </p:txBody>
      </p:sp>
      <p:sp>
        <p:nvSpPr>
          <p:cNvPr id="3" name="object 3"/>
          <p:cNvSpPr txBox="1"/>
          <p:nvPr/>
        </p:nvSpPr>
        <p:spPr>
          <a:xfrm>
            <a:off x="190423" y="222567"/>
            <a:ext cx="11808460" cy="310515"/>
          </a:xfrm>
          <a:prstGeom prst="rect">
            <a:avLst/>
          </a:prstGeom>
        </p:spPr>
        <p:txBody>
          <a:bodyPr vert="horz" wrap="square" lIns="0" tIns="13970" rIns="0" bIns="0" rtlCol="0">
            <a:spAutoFit/>
          </a:bodyPr>
          <a:lstStyle/>
          <a:p>
            <a:pPr marR="248920" algn="r">
              <a:lnSpc>
                <a:spcPct val="100000"/>
              </a:lnSpc>
              <a:spcBef>
                <a:spcPts val="110"/>
              </a:spcBef>
            </a:pPr>
            <a:r>
              <a:rPr sz="1050" b="1" i="1" spc="-5" dirty="0">
                <a:solidFill>
                  <a:srgbClr val="FFFFFF"/>
                </a:solidFill>
                <a:latin typeface="Arial"/>
                <a:cs typeface="Arial"/>
              </a:rPr>
              <a:t>AS</a:t>
            </a:r>
            <a:r>
              <a:rPr sz="1050" b="1" i="1" spc="5" dirty="0">
                <a:solidFill>
                  <a:srgbClr val="FFFFFF"/>
                </a:solidFill>
                <a:latin typeface="Arial"/>
                <a:cs typeface="Arial"/>
              </a:rPr>
              <a:t>L</a:t>
            </a:r>
            <a:endParaRPr sz="1050">
              <a:latin typeface="Arial"/>
              <a:cs typeface="Arial"/>
            </a:endParaRPr>
          </a:p>
          <a:p>
            <a:pPr marR="250190" algn="r">
              <a:lnSpc>
                <a:spcPct val="100000"/>
              </a:lnSpc>
              <a:spcBef>
                <a:spcPts val="15"/>
              </a:spcBef>
            </a:pPr>
            <a:r>
              <a:rPr sz="800" i="1" spc="-5" dirty="0">
                <a:solidFill>
                  <a:srgbClr val="FFFFFF"/>
                </a:solidFill>
                <a:latin typeface="Arial"/>
                <a:cs typeface="Arial"/>
              </a:rPr>
              <a:t>Autonomous Systems</a:t>
            </a:r>
            <a:r>
              <a:rPr sz="800" i="1" spc="25" dirty="0">
                <a:solidFill>
                  <a:srgbClr val="FFFFFF"/>
                </a:solidFill>
                <a:latin typeface="Arial"/>
                <a:cs typeface="Arial"/>
              </a:rPr>
              <a:t> </a:t>
            </a:r>
            <a:r>
              <a:rPr sz="800" i="1" spc="-5" dirty="0">
                <a:solidFill>
                  <a:srgbClr val="FFFFFF"/>
                </a:solidFill>
                <a:latin typeface="Arial"/>
                <a:cs typeface="Arial"/>
              </a:rPr>
              <a:t>Lab</a:t>
            </a:r>
            <a:endParaRPr sz="800">
              <a:latin typeface="Arial"/>
              <a:cs typeface="Arial"/>
            </a:endParaRPr>
          </a:p>
        </p:txBody>
      </p:sp>
      <p:sp>
        <p:nvSpPr>
          <p:cNvPr id="4" name="object 4"/>
          <p:cNvSpPr/>
          <p:nvPr/>
        </p:nvSpPr>
        <p:spPr>
          <a:xfrm>
            <a:off x="9374251" y="158064"/>
            <a:ext cx="1085443" cy="46601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608582" y="55181"/>
            <a:ext cx="1595120" cy="64750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189598" y="4236084"/>
            <a:ext cx="5919851" cy="236842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26718" y="4236084"/>
            <a:ext cx="5774944" cy="2368423"/>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559434" y="540818"/>
            <a:ext cx="6122720" cy="566822"/>
          </a:xfrm>
          <a:prstGeom prst="rect">
            <a:avLst/>
          </a:prstGeom>
        </p:spPr>
        <p:txBody>
          <a:bodyPr vert="horz" wrap="square" lIns="0" tIns="12700" rIns="0" bIns="0" rtlCol="0">
            <a:spAutoFit/>
          </a:bodyPr>
          <a:lstStyle/>
          <a:p>
            <a:pPr marL="12700">
              <a:lnSpc>
                <a:spcPct val="100000"/>
              </a:lnSpc>
              <a:spcBef>
                <a:spcPts val="100"/>
              </a:spcBef>
            </a:pPr>
            <a:r>
              <a:rPr sz="3600" b="1" dirty="0"/>
              <a:t>Motion-Capture</a:t>
            </a:r>
            <a:r>
              <a:rPr sz="3600" b="1" spc="-65" dirty="0"/>
              <a:t> </a:t>
            </a:r>
            <a:r>
              <a:rPr sz="3600" b="1" spc="-10" dirty="0"/>
              <a:t>Systems</a:t>
            </a:r>
          </a:p>
        </p:txBody>
      </p:sp>
      <p:sp>
        <p:nvSpPr>
          <p:cNvPr id="9" name="object 9"/>
          <p:cNvSpPr txBox="1"/>
          <p:nvPr/>
        </p:nvSpPr>
        <p:spPr>
          <a:xfrm>
            <a:off x="640080" y="1083894"/>
            <a:ext cx="9324340" cy="2892425"/>
          </a:xfrm>
          <a:prstGeom prst="rect">
            <a:avLst/>
          </a:prstGeom>
        </p:spPr>
        <p:txBody>
          <a:bodyPr vert="horz" wrap="square" lIns="0" tIns="73660" rIns="0" bIns="0" rtlCol="0">
            <a:spAutoFit/>
          </a:bodyPr>
          <a:lstStyle/>
          <a:p>
            <a:pPr marL="375920" indent="-363220">
              <a:lnSpc>
                <a:spcPct val="100000"/>
              </a:lnSpc>
              <a:spcBef>
                <a:spcPts val="580"/>
              </a:spcBef>
              <a:buClr>
                <a:srgbClr val="1F4079"/>
              </a:buClr>
              <a:buFont typeface="Wingdings"/>
              <a:buChar char=""/>
              <a:tabLst>
                <a:tab pos="375285" algn="l"/>
                <a:tab pos="375920" algn="l"/>
              </a:tabLst>
            </a:pPr>
            <a:r>
              <a:rPr sz="2400" spc="-10" dirty="0">
                <a:latin typeface="Arial"/>
                <a:cs typeface="Arial"/>
              </a:rPr>
              <a:t>Vicon </a:t>
            </a:r>
            <a:r>
              <a:rPr sz="2400" dirty="0">
                <a:latin typeface="Arial"/>
                <a:cs typeface="Arial"/>
              </a:rPr>
              <a:t>and</a:t>
            </a:r>
            <a:r>
              <a:rPr sz="2400" spc="-20" dirty="0">
                <a:latin typeface="Arial"/>
                <a:cs typeface="Arial"/>
              </a:rPr>
              <a:t> </a:t>
            </a:r>
            <a:r>
              <a:rPr sz="2400" dirty="0">
                <a:latin typeface="Arial"/>
                <a:cs typeface="Arial"/>
              </a:rPr>
              <a:t>Optitrack</a:t>
            </a:r>
          </a:p>
          <a:p>
            <a:pPr marL="640080" lvl="1" indent="-264160">
              <a:lnSpc>
                <a:spcPct val="100000"/>
              </a:lnSpc>
              <a:spcBef>
                <a:spcPts val="400"/>
              </a:spcBef>
              <a:buClr>
                <a:srgbClr val="1F4079"/>
              </a:buClr>
              <a:buFont typeface="Wingdings"/>
              <a:buChar char=""/>
              <a:tabLst>
                <a:tab pos="639445" algn="l"/>
                <a:tab pos="640080" algn="l"/>
              </a:tabLst>
            </a:pPr>
            <a:r>
              <a:rPr sz="2000" spc="-5" dirty="0">
                <a:latin typeface="Arial"/>
                <a:cs typeface="Arial"/>
              </a:rPr>
              <a:t>System </a:t>
            </a:r>
            <a:r>
              <a:rPr sz="2000" dirty="0">
                <a:latin typeface="Arial"/>
                <a:cs typeface="Arial"/>
              </a:rPr>
              <a:t>of </a:t>
            </a:r>
            <a:r>
              <a:rPr sz="2000" spc="-5" dirty="0">
                <a:latin typeface="Arial"/>
                <a:cs typeface="Arial"/>
              </a:rPr>
              <a:t>several </a:t>
            </a:r>
            <a:r>
              <a:rPr sz="2000" dirty="0">
                <a:latin typeface="Arial"/>
                <a:cs typeface="Arial"/>
              </a:rPr>
              <a:t>cameras that track the position of </a:t>
            </a:r>
            <a:r>
              <a:rPr sz="2000" spc="-5" dirty="0">
                <a:latin typeface="Arial"/>
                <a:cs typeface="Arial"/>
              </a:rPr>
              <a:t>reflective</a:t>
            </a:r>
            <a:r>
              <a:rPr sz="2000" spc="-195" dirty="0">
                <a:latin typeface="Arial"/>
                <a:cs typeface="Arial"/>
              </a:rPr>
              <a:t> </a:t>
            </a:r>
            <a:r>
              <a:rPr sz="2000" dirty="0">
                <a:latin typeface="Arial"/>
                <a:cs typeface="Arial"/>
              </a:rPr>
              <a:t>markers</a:t>
            </a:r>
          </a:p>
          <a:p>
            <a:pPr marL="640080" lvl="1" indent="-264160">
              <a:lnSpc>
                <a:spcPct val="100000"/>
              </a:lnSpc>
              <a:spcBef>
                <a:spcPts val="400"/>
              </a:spcBef>
              <a:buClr>
                <a:srgbClr val="1F4079"/>
              </a:buClr>
              <a:buFont typeface="Wingdings"/>
              <a:buChar char=""/>
              <a:tabLst>
                <a:tab pos="639445" algn="l"/>
                <a:tab pos="640080" algn="l"/>
              </a:tabLst>
            </a:pPr>
            <a:r>
              <a:rPr sz="2000" spc="-5" dirty="0">
                <a:latin typeface="Arial"/>
                <a:cs typeface="Arial"/>
              </a:rPr>
              <a:t>&gt;300</a:t>
            </a:r>
            <a:r>
              <a:rPr sz="2000" spc="-15" dirty="0">
                <a:latin typeface="Arial"/>
                <a:cs typeface="Arial"/>
              </a:rPr>
              <a:t> </a:t>
            </a:r>
            <a:r>
              <a:rPr sz="2000" spc="5" dirty="0">
                <a:latin typeface="Arial"/>
                <a:cs typeface="Arial"/>
              </a:rPr>
              <a:t>fps</a:t>
            </a:r>
            <a:endParaRPr sz="2000" dirty="0">
              <a:latin typeface="Arial"/>
              <a:cs typeface="Arial"/>
            </a:endParaRPr>
          </a:p>
          <a:p>
            <a:pPr marL="640080" lvl="1" indent="-264160">
              <a:lnSpc>
                <a:spcPct val="100000"/>
              </a:lnSpc>
              <a:spcBef>
                <a:spcPts val="405"/>
              </a:spcBef>
              <a:buClr>
                <a:srgbClr val="1F4079"/>
              </a:buClr>
              <a:buFont typeface="Wingdings"/>
              <a:buChar char=""/>
              <a:tabLst>
                <a:tab pos="639445" algn="l"/>
                <a:tab pos="640080" algn="l"/>
              </a:tabLst>
            </a:pPr>
            <a:r>
              <a:rPr sz="2000" spc="-5" dirty="0">
                <a:latin typeface="Arial"/>
                <a:cs typeface="Arial"/>
              </a:rPr>
              <a:t>&lt;1 </a:t>
            </a:r>
            <a:r>
              <a:rPr sz="2000" spc="5" dirty="0">
                <a:latin typeface="Arial"/>
                <a:cs typeface="Arial"/>
              </a:rPr>
              <a:t>mm</a:t>
            </a:r>
            <a:r>
              <a:rPr sz="2000" spc="-40" dirty="0">
                <a:latin typeface="Arial"/>
                <a:cs typeface="Arial"/>
              </a:rPr>
              <a:t> </a:t>
            </a:r>
            <a:r>
              <a:rPr sz="2000" spc="-5" dirty="0">
                <a:latin typeface="Arial"/>
                <a:cs typeface="Arial"/>
              </a:rPr>
              <a:t>precision</a:t>
            </a:r>
            <a:endParaRPr sz="2000" dirty="0">
              <a:latin typeface="Arial"/>
              <a:cs typeface="Arial"/>
            </a:endParaRPr>
          </a:p>
          <a:p>
            <a:pPr marL="640080" lvl="1" indent="-264160">
              <a:lnSpc>
                <a:spcPct val="100000"/>
              </a:lnSpc>
              <a:spcBef>
                <a:spcPts val="400"/>
              </a:spcBef>
              <a:buClr>
                <a:srgbClr val="1F4079"/>
              </a:buClr>
              <a:buFont typeface="Wingdings"/>
              <a:buChar char=""/>
              <a:tabLst>
                <a:tab pos="639445" algn="l"/>
                <a:tab pos="640080" algn="l"/>
              </a:tabLst>
            </a:pPr>
            <a:r>
              <a:rPr sz="2000" dirty="0">
                <a:latin typeface="Arial"/>
                <a:cs typeface="Arial"/>
              </a:rPr>
              <a:t>Suitable </a:t>
            </a:r>
            <a:r>
              <a:rPr sz="2000" spc="5" dirty="0">
                <a:latin typeface="Arial"/>
                <a:cs typeface="Arial"/>
              </a:rPr>
              <a:t>for </a:t>
            </a:r>
            <a:r>
              <a:rPr sz="2000" dirty="0">
                <a:latin typeface="Arial"/>
                <a:cs typeface="Arial"/>
              </a:rPr>
              <a:t>ground-truth comparison, control </a:t>
            </a:r>
            <a:r>
              <a:rPr sz="2000" spc="-5" dirty="0">
                <a:latin typeface="Arial"/>
                <a:cs typeface="Arial"/>
              </a:rPr>
              <a:t>stragies, (e.g.,</a:t>
            </a:r>
            <a:r>
              <a:rPr sz="2000" spc="-240" dirty="0">
                <a:latin typeface="Arial"/>
                <a:cs typeface="Arial"/>
              </a:rPr>
              <a:t> </a:t>
            </a:r>
            <a:r>
              <a:rPr sz="2000" dirty="0">
                <a:latin typeface="Arial"/>
                <a:cs typeface="Arial"/>
              </a:rPr>
              <a:t>quadrotors)</a:t>
            </a:r>
          </a:p>
          <a:p>
            <a:pPr marL="640080" lvl="1" indent="-264160">
              <a:lnSpc>
                <a:spcPct val="100000"/>
              </a:lnSpc>
              <a:spcBef>
                <a:spcPts val="400"/>
              </a:spcBef>
              <a:buClr>
                <a:srgbClr val="1F4079"/>
              </a:buClr>
              <a:buFont typeface="Wingdings"/>
              <a:buChar char=""/>
              <a:tabLst>
                <a:tab pos="639445" algn="l"/>
                <a:tab pos="640080" algn="l"/>
              </a:tabLst>
            </a:pPr>
            <a:r>
              <a:rPr sz="2000" dirty="0">
                <a:latin typeface="Arial"/>
                <a:cs typeface="Arial"/>
              </a:rPr>
              <a:t>Indoor or outdoor</a:t>
            </a:r>
            <a:r>
              <a:rPr sz="2000" spc="-140" dirty="0">
                <a:latin typeface="Arial"/>
                <a:cs typeface="Arial"/>
              </a:rPr>
              <a:t> </a:t>
            </a:r>
            <a:r>
              <a:rPr sz="2000" dirty="0">
                <a:latin typeface="Arial"/>
                <a:cs typeface="Arial"/>
              </a:rPr>
              <a:t>application</a:t>
            </a:r>
          </a:p>
          <a:p>
            <a:pPr marL="640080" lvl="1" indent="-264160">
              <a:lnSpc>
                <a:spcPct val="100000"/>
              </a:lnSpc>
              <a:spcBef>
                <a:spcPts val="400"/>
              </a:spcBef>
              <a:buClr>
                <a:srgbClr val="1F4079"/>
              </a:buClr>
              <a:buFont typeface="Wingdings"/>
              <a:buChar char=""/>
              <a:tabLst>
                <a:tab pos="639445" algn="l"/>
                <a:tab pos="640080" algn="l"/>
              </a:tabLst>
            </a:pPr>
            <a:r>
              <a:rPr sz="2000" spc="-5" dirty="0">
                <a:latin typeface="Arial"/>
                <a:cs typeface="Arial"/>
              </a:rPr>
              <a:t>Require </a:t>
            </a:r>
            <a:r>
              <a:rPr sz="2000" dirty="0">
                <a:latin typeface="Arial"/>
                <a:cs typeface="Arial"/>
              </a:rPr>
              <a:t>preinstallation and precalibration of the cameras (done </a:t>
            </a:r>
            <a:r>
              <a:rPr sz="2000" spc="-10" dirty="0">
                <a:latin typeface="Arial"/>
                <a:cs typeface="Arial"/>
              </a:rPr>
              <a:t>with </a:t>
            </a:r>
            <a:r>
              <a:rPr sz="2000" spc="-5" dirty="0">
                <a:latin typeface="Arial"/>
                <a:cs typeface="Arial"/>
              </a:rPr>
              <a:t>a</a:t>
            </a:r>
            <a:r>
              <a:rPr sz="2000" spc="-150" dirty="0">
                <a:latin typeface="Arial"/>
                <a:cs typeface="Arial"/>
              </a:rPr>
              <a:t> </a:t>
            </a:r>
            <a:r>
              <a:rPr sz="2000" dirty="0">
                <a:latin typeface="Arial"/>
                <a:cs typeface="Arial"/>
              </a:rPr>
              <a:t>special</a:t>
            </a:r>
          </a:p>
          <a:p>
            <a:pPr marL="640080">
              <a:lnSpc>
                <a:spcPct val="100000"/>
              </a:lnSpc>
              <a:spcBef>
                <a:spcPts val="5"/>
              </a:spcBef>
            </a:pPr>
            <a:r>
              <a:rPr sz="2000" dirty="0">
                <a:latin typeface="Arial"/>
                <a:cs typeface="Arial"/>
              </a:rPr>
              <a:t>calibration </a:t>
            </a:r>
            <a:r>
              <a:rPr sz="2000" spc="-5" dirty="0">
                <a:latin typeface="Arial"/>
                <a:cs typeface="Arial"/>
              </a:rPr>
              <a:t>rig moved </a:t>
            </a:r>
            <a:r>
              <a:rPr sz="2000" dirty="0">
                <a:latin typeface="Arial"/>
                <a:cs typeface="Arial"/>
              </a:rPr>
              <a:t>by the</a:t>
            </a:r>
            <a:r>
              <a:rPr sz="2000" spc="-100" dirty="0">
                <a:latin typeface="Arial"/>
                <a:cs typeface="Arial"/>
              </a:rPr>
              <a:t> </a:t>
            </a:r>
            <a:r>
              <a:rPr sz="2000" dirty="0">
                <a:latin typeface="Arial"/>
                <a:cs typeface="Arial"/>
              </a:rPr>
              <a:t>user)</a:t>
            </a:r>
          </a:p>
        </p:txBody>
      </p:sp>
      <p:sp>
        <p:nvSpPr>
          <p:cNvPr id="10" name="object 10"/>
          <p:cNvSpPr/>
          <p:nvPr/>
        </p:nvSpPr>
        <p:spPr>
          <a:xfrm>
            <a:off x="10170921" y="1007236"/>
            <a:ext cx="1830197" cy="2382901"/>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7" name="TextBox 6"/>
          <p:cNvSpPr txBox="1"/>
          <p:nvPr/>
        </p:nvSpPr>
        <p:spPr>
          <a:xfrm>
            <a:off x="3826515" y="2474892"/>
            <a:ext cx="7715306" cy="769441"/>
          </a:xfrm>
          <a:prstGeom prst="rect">
            <a:avLst/>
          </a:prstGeom>
          <a:noFill/>
        </p:spPr>
        <p:txBody>
          <a:bodyPr wrap="square" rtlCol="0">
            <a:spAutoFit/>
          </a:bodyPr>
          <a:lstStyle/>
          <a:p>
            <a:r>
              <a:rPr lang="en-GB" sz="4400" b="1" dirty="0">
                <a:solidFill>
                  <a:schemeClr val="bg1"/>
                </a:solidFill>
              </a:rPr>
              <a:t>What is Robots ?</a:t>
            </a:r>
          </a:p>
        </p:txBody>
      </p:sp>
      <p:grpSp>
        <p:nvGrpSpPr>
          <p:cNvPr id="3" name="Group 2"/>
          <p:cNvGrpSpPr/>
          <p:nvPr/>
        </p:nvGrpSpPr>
        <p:grpSpPr>
          <a:xfrm>
            <a:off x="5135879" y="3244333"/>
            <a:ext cx="1920240" cy="91440"/>
            <a:chOff x="4831644" y="3200400"/>
            <a:chExt cx="1920240" cy="91440"/>
          </a:xfrm>
        </p:grpSpPr>
        <p:sp>
          <p:nvSpPr>
            <p:cNvPr id="2" name="Rectangle 1"/>
            <p:cNvSpPr/>
            <p:nvPr/>
          </p:nvSpPr>
          <p:spPr>
            <a:xfrm>
              <a:off x="4831644" y="3200400"/>
              <a:ext cx="640080" cy="91440"/>
            </a:xfrm>
            <a:prstGeom prst="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71724" y="3200400"/>
              <a:ext cx="640080" cy="91440"/>
            </a:xfrm>
            <a:prstGeom prst="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1502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12" name="TextBox 7">
            <a:extLst>
              <a:ext uri="{FF2B5EF4-FFF2-40B4-BE49-F238E27FC236}">
                <a16:creationId xmlns:a16="http://schemas.microsoft.com/office/drawing/2014/main" id="{7814BE0A-B01A-4A74-AE88-08851E073CCE}"/>
              </a:ext>
            </a:extLst>
          </p:cNvPr>
          <p:cNvSpPr txBox="1"/>
          <p:nvPr/>
        </p:nvSpPr>
        <p:spPr>
          <a:xfrm>
            <a:off x="3513296" y="3044279"/>
            <a:ext cx="5943600" cy="769441"/>
          </a:xfrm>
          <a:prstGeom prst="rect">
            <a:avLst/>
          </a:prstGeom>
          <a:noFill/>
        </p:spPr>
        <p:txBody>
          <a:bodyPr wrap="square" rtlCol="0">
            <a:spAutoFit/>
          </a:bodyPr>
          <a:lstStyle/>
          <a:p>
            <a:r>
              <a:rPr lang="en-GB" sz="4400" b="1" dirty="0">
                <a:solidFill>
                  <a:schemeClr val="bg1"/>
                </a:solidFill>
              </a:rPr>
              <a:t>Perception In robotics</a:t>
            </a:r>
          </a:p>
        </p:txBody>
      </p:sp>
    </p:spTree>
    <p:extLst>
      <p:ext uri="{BB962C8B-B14F-4D97-AF65-F5344CB8AC3E}">
        <p14:creationId xmlns:p14="http://schemas.microsoft.com/office/powerpoint/2010/main" val="35327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C7662253-4C4F-4627-8748-D1FB623180D0}"/>
              </a:ext>
            </a:extLst>
          </p:cNvPr>
          <p:cNvSpPr txBox="1"/>
          <p:nvPr/>
        </p:nvSpPr>
        <p:spPr>
          <a:xfrm>
            <a:off x="559434" y="1532890"/>
            <a:ext cx="9063990" cy="391160"/>
          </a:xfrm>
          <a:prstGeom prst="rect">
            <a:avLst/>
          </a:prstGeom>
        </p:spPr>
        <p:txBody>
          <a:bodyPr vert="horz" wrap="square" lIns="0" tIns="12700" rIns="0" bIns="0" rtlCol="0">
            <a:spAutoFit/>
          </a:bodyPr>
          <a:lstStyle/>
          <a:p>
            <a:pPr marL="375920" indent="-363220">
              <a:lnSpc>
                <a:spcPct val="100000"/>
              </a:lnSpc>
              <a:spcBef>
                <a:spcPts val="100"/>
              </a:spcBef>
              <a:buClr>
                <a:srgbClr val="1F4079"/>
              </a:buClr>
              <a:buFont typeface="Wingdings"/>
              <a:buChar char=""/>
              <a:tabLst>
                <a:tab pos="375285" algn="l"/>
                <a:tab pos="375920" algn="l"/>
              </a:tabLst>
            </a:pPr>
            <a:r>
              <a:rPr sz="2400" b="1" spc="-5" dirty="0">
                <a:solidFill>
                  <a:schemeClr val="bg1"/>
                </a:solidFill>
                <a:latin typeface="Arial"/>
                <a:cs typeface="Arial"/>
              </a:rPr>
              <a:t>Understanding = </a:t>
            </a:r>
            <a:r>
              <a:rPr sz="2400" b="1" dirty="0">
                <a:solidFill>
                  <a:schemeClr val="bg1"/>
                </a:solidFill>
                <a:latin typeface="Arial"/>
                <a:cs typeface="Arial"/>
              </a:rPr>
              <a:t>raw </a:t>
            </a:r>
            <a:r>
              <a:rPr sz="2400" b="1" spc="-5" dirty="0">
                <a:solidFill>
                  <a:schemeClr val="bg1"/>
                </a:solidFill>
                <a:latin typeface="Arial"/>
                <a:cs typeface="Arial"/>
              </a:rPr>
              <a:t>data </a:t>
            </a:r>
            <a:r>
              <a:rPr sz="2400" b="1" dirty="0">
                <a:solidFill>
                  <a:schemeClr val="bg1"/>
                </a:solidFill>
                <a:latin typeface="Arial"/>
                <a:cs typeface="Arial"/>
              </a:rPr>
              <a:t>+ </a:t>
            </a:r>
            <a:r>
              <a:rPr sz="2400" b="1" spc="-5" dirty="0">
                <a:solidFill>
                  <a:schemeClr val="bg1"/>
                </a:solidFill>
                <a:latin typeface="Arial"/>
                <a:cs typeface="Arial"/>
              </a:rPr>
              <a:t>(probabilistic) models </a:t>
            </a:r>
            <a:r>
              <a:rPr sz="2400" b="1" dirty="0">
                <a:solidFill>
                  <a:schemeClr val="bg1"/>
                </a:solidFill>
                <a:latin typeface="Arial"/>
                <a:cs typeface="Arial"/>
              </a:rPr>
              <a:t>+</a:t>
            </a:r>
            <a:r>
              <a:rPr sz="2400" b="1" spc="75" dirty="0">
                <a:solidFill>
                  <a:schemeClr val="bg1"/>
                </a:solidFill>
                <a:latin typeface="Arial"/>
                <a:cs typeface="Arial"/>
              </a:rPr>
              <a:t> </a:t>
            </a:r>
            <a:r>
              <a:rPr sz="2400" b="1" spc="-5" dirty="0">
                <a:solidFill>
                  <a:schemeClr val="bg1"/>
                </a:solidFill>
                <a:latin typeface="Arial"/>
                <a:cs typeface="Arial"/>
              </a:rPr>
              <a:t>context</a:t>
            </a:r>
            <a:endParaRPr sz="2400" dirty="0">
              <a:solidFill>
                <a:schemeClr val="bg1"/>
              </a:solidFill>
              <a:latin typeface="Arial"/>
              <a:cs typeface="Arial"/>
            </a:endParaRPr>
          </a:p>
        </p:txBody>
      </p:sp>
      <p:sp>
        <p:nvSpPr>
          <p:cNvPr id="5" name="object 7">
            <a:extLst>
              <a:ext uri="{FF2B5EF4-FFF2-40B4-BE49-F238E27FC236}">
                <a16:creationId xmlns:a16="http://schemas.microsoft.com/office/drawing/2014/main" id="{E6B09046-AB98-482A-9386-AF87C59D23FF}"/>
              </a:ext>
            </a:extLst>
          </p:cNvPr>
          <p:cNvSpPr txBox="1"/>
          <p:nvPr/>
        </p:nvSpPr>
        <p:spPr>
          <a:xfrm>
            <a:off x="559434" y="2820987"/>
            <a:ext cx="5419725" cy="1489710"/>
          </a:xfrm>
          <a:prstGeom prst="rect">
            <a:avLst/>
          </a:prstGeom>
        </p:spPr>
        <p:txBody>
          <a:bodyPr vert="horz" wrap="square" lIns="0" tIns="12700" rIns="0" bIns="0" rtlCol="0">
            <a:spAutoFit/>
          </a:bodyPr>
          <a:lstStyle/>
          <a:p>
            <a:pPr marL="375920" marR="5080" indent="-363220">
              <a:lnSpc>
                <a:spcPct val="100000"/>
              </a:lnSpc>
              <a:spcBef>
                <a:spcPts val="100"/>
              </a:spcBef>
              <a:buClr>
                <a:srgbClr val="1F4079"/>
              </a:buClr>
              <a:buFont typeface="Wingdings"/>
              <a:buChar char=""/>
              <a:tabLst>
                <a:tab pos="375285" algn="l"/>
                <a:tab pos="375920" algn="l"/>
              </a:tabLst>
            </a:pPr>
            <a:r>
              <a:rPr sz="2400" dirty="0">
                <a:solidFill>
                  <a:schemeClr val="bg1"/>
                </a:solidFill>
                <a:latin typeface="Arial"/>
                <a:cs typeface="Arial"/>
              </a:rPr>
              <a:t>Intelligent </a:t>
            </a:r>
            <a:r>
              <a:rPr sz="2400" spc="-10" dirty="0">
                <a:solidFill>
                  <a:schemeClr val="bg1"/>
                </a:solidFill>
                <a:latin typeface="Arial"/>
                <a:cs typeface="Arial"/>
              </a:rPr>
              <a:t>systems </a:t>
            </a:r>
            <a:r>
              <a:rPr sz="2400" dirty="0">
                <a:solidFill>
                  <a:schemeClr val="bg1"/>
                </a:solidFill>
                <a:latin typeface="Arial"/>
                <a:cs typeface="Arial"/>
              </a:rPr>
              <a:t>interpret </a:t>
            </a:r>
            <a:r>
              <a:rPr sz="2400" b="1" dirty="0">
                <a:solidFill>
                  <a:schemeClr val="bg1"/>
                </a:solidFill>
                <a:latin typeface="Arial"/>
                <a:cs typeface="Arial"/>
              </a:rPr>
              <a:t>raw</a:t>
            </a:r>
            <a:r>
              <a:rPr sz="2400" b="1" spc="-40" dirty="0">
                <a:solidFill>
                  <a:schemeClr val="bg1"/>
                </a:solidFill>
                <a:latin typeface="Arial"/>
                <a:cs typeface="Arial"/>
              </a:rPr>
              <a:t> </a:t>
            </a:r>
            <a:r>
              <a:rPr sz="2400" b="1" spc="-5" dirty="0">
                <a:solidFill>
                  <a:schemeClr val="bg1"/>
                </a:solidFill>
                <a:latin typeface="Arial"/>
                <a:cs typeface="Arial"/>
              </a:rPr>
              <a:t>data  </a:t>
            </a:r>
            <a:r>
              <a:rPr sz="2400" dirty="0">
                <a:solidFill>
                  <a:schemeClr val="bg1"/>
                </a:solidFill>
                <a:latin typeface="Arial"/>
                <a:cs typeface="Arial"/>
              </a:rPr>
              <a:t>according to </a:t>
            </a:r>
            <a:r>
              <a:rPr sz="2400" b="1" spc="-5" dirty="0">
                <a:solidFill>
                  <a:schemeClr val="bg1"/>
                </a:solidFill>
                <a:latin typeface="Arial"/>
                <a:cs typeface="Arial"/>
              </a:rPr>
              <a:t>probabilistic models  </a:t>
            </a:r>
            <a:r>
              <a:rPr sz="2400" dirty="0">
                <a:solidFill>
                  <a:schemeClr val="bg1"/>
                </a:solidFill>
                <a:latin typeface="Arial"/>
                <a:cs typeface="Arial"/>
              </a:rPr>
              <a:t>and using </a:t>
            </a:r>
            <a:r>
              <a:rPr sz="2400" b="1" spc="-5" dirty="0">
                <a:solidFill>
                  <a:schemeClr val="bg1"/>
                </a:solidFill>
                <a:latin typeface="Arial"/>
                <a:cs typeface="Arial"/>
              </a:rPr>
              <a:t>contextual information  </a:t>
            </a:r>
            <a:r>
              <a:rPr sz="2400" dirty="0">
                <a:solidFill>
                  <a:schemeClr val="bg1"/>
                </a:solidFill>
                <a:latin typeface="Arial"/>
                <a:cs typeface="Arial"/>
              </a:rPr>
              <a:t>that </a:t>
            </a:r>
            <a:r>
              <a:rPr sz="2400" spc="-5" dirty="0">
                <a:solidFill>
                  <a:schemeClr val="bg1"/>
                </a:solidFill>
                <a:latin typeface="Arial"/>
                <a:cs typeface="Arial"/>
              </a:rPr>
              <a:t>gives </a:t>
            </a:r>
            <a:r>
              <a:rPr sz="2400" dirty="0">
                <a:solidFill>
                  <a:schemeClr val="bg1"/>
                </a:solidFill>
                <a:latin typeface="Arial"/>
                <a:cs typeface="Arial"/>
              </a:rPr>
              <a:t>meaning to the</a:t>
            </a:r>
            <a:r>
              <a:rPr sz="2400" spc="-40" dirty="0">
                <a:solidFill>
                  <a:schemeClr val="bg1"/>
                </a:solidFill>
                <a:latin typeface="Arial"/>
                <a:cs typeface="Arial"/>
              </a:rPr>
              <a:t> </a:t>
            </a:r>
            <a:r>
              <a:rPr sz="2400" spc="-5" dirty="0">
                <a:solidFill>
                  <a:schemeClr val="bg1"/>
                </a:solidFill>
                <a:latin typeface="Arial"/>
                <a:cs typeface="Arial"/>
              </a:rPr>
              <a:t>data.</a:t>
            </a:r>
            <a:endParaRPr sz="2400" dirty="0">
              <a:solidFill>
                <a:schemeClr val="bg1"/>
              </a:solidFill>
              <a:latin typeface="Arial"/>
              <a:cs typeface="Arial"/>
            </a:endParaRPr>
          </a:p>
        </p:txBody>
      </p:sp>
      <p:sp>
        <p:nvSpPr>
          <p:cNvPr id="6" name="object 8">
            <a:extLst>
              <a:ext uri="{FF2B5EF4-FFF2-40B4-BE49-F238E27FC236}">
                <a16:creationId xmlns:a16="http://schemas.microsoft.com/office/drawing/2014/main" id="{EC12DEFD-6B69-46E2-81B9-4AF4EF2E7593}"/>
              </a:ext>
            </a:extLst>
          </p:cNvPr>
          <p:cNvSpPr/>
          <p:nvPr/>
        </p:nvSpPr>
        <p:spPr>
          <a:xfrm>
            <a:off x="7219188" y="2312797"/>
            <a:ext cx="4540631" cy="2487676"/>
          </a:xfrm>
          <a:prstGeom prst="rect">
            <a:avLst/>
          </a:prstGeom>
          <a:blipFill>
            <a:blip r:embed="rId4" cstate="print"/>
            <a:stretch>
              <a:fillRect/>
            </a:stretch>
          </a:blipFill>
        </p:spPr>
        <p:txBody>
          <a:bodyPr wrap="square" lIns="0" tIns="0" rIns="0" bIns="0" rtlCol="0"/>
          <a:lstStyle/>
          <a:p>
            <a:endParaRPr/>
          </a:p>
        </p:txBody>
      </p:sp>
      <p:sp>
        <p:nvSpPr>
          <p:cNvPr id="7" name="object 9">
            <a:extLst>
              <a:ext uri="{FF2B5EF4-FFF2-40B4-BE49-F238E27FC236}">
                <a16:creationId xmlns:a16="http://schemas.microsoft.com/office/drawing/2014/main" id="{DA9DF7F3-47B5-4049-827F-798D6D367B86}"/>
              </a:ext>
            </a:extLst>
          </p:cNvPr>
          <p:cNvSpPr/>
          <p:nvPr/>
        </p:nvSpPr>
        <p:spPr>
          <a:xfrm>
            <a:off x="8438006" y="2998723"/>
            <a:ext cx="1686560" cy="1371600"/>
          </a:xfrm>
          <a:custGeom>
            <a:avLst/>
            <a:gdLst/>
            <a:ahLst/>
            <a:cxnLst/>
            <a:rect l="l" t="t" r="r" b="b"/>
            <a:pathLst>
              <a:path w="1686559" h="1371600">
                <a:moveTo>
                  <a:pt x="843152" y="0"/>
                </a:moveTo>
                <a:lnTo>
                  <a:pt x="789825" y="1348"/>
                </a:lnTo>
                <a:lnTo>
                  <a:pt x="737380" y="5341"/>
                </a:lnTo>
                <a:lnTo>
                  <a:pt x="685915" y="11899"/>
                </a:lnTo>
                <a:lnTo>
                  <a:pt x="635530" y="20939"/>
                </a:lnTo>
                <a:lnTo>
                  <a:pt x="586324" y="32384"/>
                </a:lnTo>
                <a:lnTo>
                  <a:pt x="538394" y="46151"/>
                </a:lnTo>
                <a:lnTo>
                  <a:pt x="491840" y="62162"/>
                </a:lnTo>
                <a:lnTo>
                  <a:pt x="446761" y="80335"/>
                </a:lnTo>
                <a:lnTo>
                  <a:pt x="403254" y="100591"/>
                </a:lnTo>
                <a:lnTo>
                  <a:pt x="361420" y="122849"/>
                </a:lnTo>
                <a:lnTo>
                  <a:pt x="321356" y="147029"/>
                </a:lnTo>
                <a:lnTo>
                  <a:pt x="283162" y="173051"/>
                </a:lnTo>
                <a:lnTo>
                  <a:pt x="246935" y="200834"/>
                </a:lnTo>
                <a:lnTo>
                  <a:pt x="212775" y="230299"/>
                </a:lnTo>
                <a:lnTo>
                  <a:pt x="180781" y="261364"/>
                </a:lnTo>
                <a:lnTo>
                  <a:pt x="151051" y="293950"/>
                </a:lnTo>
                <a:lnTo>
                  <a:pt x="123684" y="327977"/>
                </a:lnTo>
                <a:lnTo>
                  <a:pt x="98779" y="363364"/>
                </a:lnTo>
                <a:lnTo>
                  <a:pt x="76433" y="400031"/>
                </a:lnTo>
                <a:lnTo>
                  <a:pt x="56747" y="437898"/>
                </a:lnTo>
                <a:lnTo>
                  <a:pt x="39819" y="476884"/>
                </a:lnTo>
                <a:lnTo>
                  <a:pt x="25747" y="516910"/>
                </a:lnTo>
                <a:lnTo>
                  <a:pt x="14631" y="557894"/>
                </a:lnTo>
                <a:lnTo>
                  <a:pt x="6568" y="599758"/>
                </a:lnTo>
                <a:lnTo>
                  <a:pt x="1658" y="642419"/>
                </a:lnTo>
                <a:lnTo>
                  <a:pt x="0" y="685800"/>
                </a:lnTo>
                <a:lnTo>
                  <a:pt x="1658" y="729166"/>
                </a:lnTo>
                <a:lnTo>
                  <a:pt x="6568" y="771816"/>
                </a:lnTo>
                <a:lnTo>
                  <a:pt x="14631" y="813670"/>
                </a:lnTo>
                <a:lnTo>
                  <a:pt x="25747" y="854647"/>
                </a:lnTo>
                <a:lnTo>
                  <a:pt x="39819" y="894667"/>
                </a:lnTo>
                <a:lnTo>
                  <a:pt x="56747" y="933649"/>
                </a:lnTo>
                <a:lnTo>
                  <a:pt x="76433" y="971513"/>
                </a:lnTo>
                <a:lnTo>
                  <a:pt x="98779" y="1008179"/>
                </a:lnTo>
                <a:lnTo>
                  <a:pt x="123684" y="1043565"/>
                </a:lnTo>
                <a:lnTo>
                  <a:pt x="151051" y="1077593"/>
                </a:lnTo>
                <a:lnTo>
                  <a:pt x="180781" y="1110181"/>
                </a:lnTo>
                <a:lnTo>
                  <a:pt x="212775" y="1141249"/>
                </a:lnTo>
                <a:lnTo>
                  <a:pt x="246935" y="1170717"/>
                </a:lnTo>
                <a:lnTo>
                  <a:pt x="283162" y="1198504"/>
                </a:lnTo>
                <a:lnTo>
                  <a:pt x="321356" y="1224531"/>
                </a:lnTo>
                <a:lnTo>
                  <a:pt x="361420" y="1248715"/>
                </a:lnTo>
                <a:lnTo>
                  <a:pt x="403254" y="1270978"/>
                </a:lnTo>
                <a:lnTo>
                  <a:pt x="446761" y="1291239"/>
                </a:lnTo>
                <a:lnTo>
                  <a:pt x="491840" y="1309417"/>
                </a:lnTo>
                <a:lnTo>
                  <a:pt x="538394" y="1325432"/>
                </a:lnTo>
                <a:lnTo>
                  <a:pt x="586324" y="1339204"/>
                </a:lnTo>
                <a:lnTo>
                  <a:pt x="635530" y="1350652"/>
                </a:lnTo>
                <a:lnTo>
                  <a:pt x="685915" y="1359696"/>
                </a:lnTo>
                <a:lnTo>
                  <a:pt x="737380" y="1366255"/>
                </a:lnTo>
                <a:lnTo>
                  <a:pt x="789825" y="1370250"/>
                </a:lnTo>
                <a:lnTo>
                  <a:pt x="843152" y="1371600"/>
                </a:lnTo>
                <a:lnTo>
                  <a:pt x="896466" y="1370250"/>
                </a:lnTo>
                <a:lnTo>
                  <a:pt x="948900" y="1366255"/>
                </a:lnTo>
                <a:lnTo>
                  <a:pt x="1000355" y="1359696"/>
                </a:lnTo>
                <a:lnTo>
                  <a:pt x="1050733" y="1350652"/>
                </a:lnTo>
                <a:lnTo>
                  <a:pt x="1099934" y="1339204"/>
                </a:lnTo>
                <a:lnTo>
                  <a:pt x="1147859" y="1325432"/>
                </a:lnTo>
                <a:lnTo>
                  <a:pt x="1194410" y="1309417"/>
                </a:lnTo>
                <a:lnTo>
                  <a:pt x="1239488" y="1291239"/>
                </a:lnTo>
                <a:lnTo>
                  <a:pt x="1282994" y="1270978"/>
                </a:lnTo>
                <a:lnTo>
                  <a:pt x="1324830" y="1248715"/>
                </a:lnTo>
                <a:lnTo>
                  <a:pt x="1364895" y="1224531"/>
                </a:lnTo>
                <a:lnTo>
                  <a:pt x="1403092" y="1198504"/>
                </a:lnTo>
                <a:lnTo>
                  <a:pt x="1439322" y="1170717"/>
                </a:lnTo>
                <a:lnTo>
                  <a:pt x="1473486" y="1141249"/>
                </a:lnTo>
                <a:lnTo>
                  <a:pt x="1505484" y="1110181"/>
                </a:lnTo>
                <a:lnTo>
                  <a:pt x="1535219" y="1077593"/>
                </a:lnTo>
                <a:lnTo>
                  <a:pt x="1562591" y="1043565"/>
                </a:lnTo>
                <a:lnTo>
                  <a:pt x="1587501" y="1008179"/>
                </a:lnTo>
                <a:lnTo>
                  <a:pt x="1609851" y="971513"/>
                </a:lnTo>
                <a:lnTo>
                  <a:pt x="1629542" y="933649"/>
                </a:lnTo>
                <a:lnTo>
                  <a:pt x="1646475" y="894667"/>
                </a:lnTo>
                <a:lnTo>
                  <a:pt x="1660550" y="854647"/>
                </a:lnTo>
                <a:lnTo>
                  <a:pt x="1671670" y="813670"/>
                </a:lnTo>
                <a:lnTo>
                  <a:pt x="1679735" y="771816"/>
                </a:lnTo>
                <a:lnTo>
                  <a:pt x="1684646" y="729166"/>
                </a:lnTo>
                <a:lnTo>
                  <a:pt x="1686306" y="685800"/>
                </a:lnTo>
                <a:lnTo>
                  <a:pt x="1684646" y="642419"/>
                </a:lnTo>
                <a:lnTo>
                  <a:pt x="1679735" y="599758"/>
                </a:lnTo>
                <a:lnTo>
                  <a:pt x="1671670" y="557894"/>
                </a:lnTo>
                <a:lnTo>
                  <a:pt x="1660550" y="516910"/>
                </a:lnTo>
                <a:lnTo>
                  <a:pt x="1646475" y="476884"/>
                </a:lnTo>
                <a:lnTo>
                  <a:pt x="1629542" y="437898"/>
                </a:lnTo>
                <a:lnTo>
                  <a:pt x="1609851" y="400031"/>
                </a:lnTo>
                <a:lnTo>
                  <a:pt x="1587501" y="363364"/>
                </a:lnTo>
                <a:lnTo>
                  <a:pt x="1562591" y="327977"/>
                </a:lnTo>
                <a:lnTo>
                  <a:pt x="1535219" y="293950"/>
                </a:lnTo>
                <a:lnTo>
                  <a:pt x="1505484" y="261364"/>
                </a:lnTo>
                <a:lnTo>
                  <a:pt x="1473486" y="230299"/>
                </a:lnTo>
                <a:lnTo>
                  <a:pt x="1439322" y="200834"/>
                </a:lnTo>
                <a:lnTo>
                  <a:pt x="1403092" y="173051"/>
                </a:lnTo>
                <a:lnTo>
                  <a:pt x="1364895" y="147029"/>
                </a:lnTo>
                <a:lnTo>
                  <a:pt x="1324830" y="122849"/>
                </a:lnTo>
                <a:lnTo>
                  <a:pt x="1282994" y="100591"/>
                </a:lnTo>
                <a:lnTo>
                  <a:pt x="1239488" y="80335"/>
                </a:lnTo>
                <a:lnTo>
                  <a:pt x="1194410" y="62162"/>
                </a:lnTo>
                <a:lnTo>
                  <a:pt x="1147859" y="46151"/>
                </a:lnTo>
                <a:lnTo>
                  <a:pt x="1099934" y="32384"/>
                </a:lnTo>
                <a:lnTo>
                  <a:pt x="1050733" y="20939"/>
                </a:lnTo>
                <a:lnTo>
                  <a:pt x="1000355" y="11899"/>
                </a:lnTo>
                <a:lnTo>
                  <a:pt x="948900" y="5341"/>
                </a:lnTo>
                <a:lnTo>
                  <a:pt x="896466" y="1348"/>
                </a:lnTo>
                <a:lnTo>
                  <a:pt x="843152" y="0"/>
                </a:lnTo>
                <a:close/>
              </a:path>
            </a:pathLst>
          </a:custGeom>
          <a:solidFill>
            <a:srgbClr val="FFFFFF">
              <a:alpha val="32156"/>
            </a:srgbClr>
          </a:solidFill>
        </p:spPr>
        <p:txBody>
          <a:bodyPr wrap="square" lIns="0" tIns="0" rIns="0" bIns="0" rtlCol="0"/>
          <a:lstStyle/>
          <a:p>
            <a:endParaRPr/>
          </a:p>
        </p:txBody>
      </p:sp>
      <p:sp>
        <p:nvSpPr>
          <p:cNvPr id="8" name="object 5">
            <a:extLst>
              <a:ext uri="{FF2B5EF4-FFF2-40B4-BE49-F238E27FC236}">
                <a16:creationId xmlns:a16="http://schemas.microsoft.com/office/drawing/2014/main" id="{B143FC1A-C6BD-4A55-B275-FEE40569EB12}"/>
              </a:ext>
            </a:extLst>
          </p:cNvPr>
          <p:cNvSpPr txBox="1">
            <a:spLocks/>
          </p:cNvSpPr>
          <p:nvPr/>
        </p:nvSpPr>
        <p:spPr>
          <a:xfrm>
            <a:off x="960486" y="638876"/>
            <a:ext cx="3249295" cy="505267"/>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100"/>
              </a:spcBef>
            </a:pPr>
            <a:r>
              <a:rPr lang="en-GB" sz="3200" dirty="0">
                <a:solidFill>
                  <a:schemeClr val="bg1"/>
                </a:solidFill>
              </a:rPr>
              <a:t>Perception is</a:t>
            </a:r>
            <a:r>
              <a:rPr lang="en-GB" sz="3200" spc="-85" dirty="0">
                <a:solidFill>
                  <a:schemeClr val="bg1"/>
                </a:solidFill>
              </a:rPr>
              <a:t> </a:t>
            </a:r>
            <a:r>
              <a:rPr lang="en-GB" sz="3200" dirty="0">
                <a:solidFill>
                  <a:schemeClr val="bg1"/>
                </a:solidFill>
              </a:rPr>
              <a:t>hard!</a:t>
            </a:r>
          </a:p>
        </p:txBody>
      </p:sp>
    </p:spTree>
    <p:extLst>
      <p:ext uri="{BB962C8B-B14F-4D97-AF65-F5344CB8AC3E}">
        <p14:creationId xmlns:p14="http://schemas.microsoft.com/office/powerpoint/2010/main" val="2906708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1734A0CC-1922-4B82-9380-4FCF7D8F3E39}"/>
              </a:ext>
            </a:extLst>
          </p:cNvPr>
          <p:cNvSpPr txBox="1">
            <a:spLocks/>
          </p:cNvSpPr>
          <p:nvPr/>
        </p:nvSpPr>
        <p:spPr>
          <a:xfrm>
            <a:off x="628650" y="494898"/>
            <a:ext cx="3606466" cy="566822"/>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100"/>
              </a:spcBef>
            </a:pPr>
            <a:r>
              <a:rPr lang="en-GB" sz="3600" b="1" dirty="0">
                <a:solidFill>
                  <a:schemeClr val="bg1"/>
                </a:solidFill>
              </a:rPr>
              <a:t>Perception </a:t>
            </a:r>
            <a:r>
              <a:rPr lang="en-GB" sz="3600" b="1" spc="-5" dirty="0">
                <a:solidFill>
                  <a:schemeClr val="bg1"/>
                </a:solidFill>
              </a:rPr>
              <a:t>is</a:t>
            </a:r>
            <a:r>
              <a:rPr lang="en-GB" sz="3600" b="1" spc="-90" dirty="0">
                <a:solidFill>
                  <a:schemeClr val="bg1"/>
                </a:solidFill>
              </a:rPr>
              <a:t> </a:t>
            </a:r>
            <a:r>
              <a:rPr lang="en-GB" sz="3600" b="1" dirty="0">
                <a:solidFill>
                  <a:schemeClr val="bg1"/>
                </a:solidFill>
              </a:rPr>
              <a:t>hard!</a:t>
            </a:r>
          </a:p>
        </p:txBody>
      </p:sp>
      <p:sp>
        <p:nvSpPr>
          <p:cNvPr id="5" name="object 6">
            <a:extLst>
              <a:ext uri="{FF2B5EF4-FFF2-40B4-BE49-F238E27FC236}">
                <a16:creationId xmlns:a16="http://schemas.microsoft.com/office/drawing/2014/main" id="{61871112-1888-43CA-84D7-2940BEC6AB7D}"/>
              </a:ext>
            </a:extLst>
          </p:cNvPr>
          <p:cNvSpPr txBox="1"/>
          <p:nvPr/>
        </p:nvSpPr>
        <p:spPr>
          <a:xfrm>
            <a:off x="583247" y="1227911"/>
            <a:ext cx="11059160" cy="734060"/>
          </a:xfrm>
          <a:prstGeom prst="rect">
            <a:avLst/>
          </a:prstGeom>
        </p:spPr>
        <p:txBody>
          <a:bodyPr vert="horz" wrap="square" lIns="0" tIns="146685" rIns="0" bIns="0" rtlCol="0">
            <a:spAutoFit/>
          </a:bodyPr>
          <a:lstStyle/>
          <a:p>
            <a:pPr marL="375920" indent="-363220">
              <a:lnSpc>
                <a:spcPct val="100000"/>
              </a:lnSpc>
              <a:spcBef>
                <a:spcPts val="1155"/>
              </a:spcBef>
              <a:buClr>
                <a:srgbClr val="1F4079"/>
              </a:buClr>
              <a:buFont typeface="Wingdings"/>
              <a:buChar char=""/>
              <a:tabLst>
                <a:tab pos="375285" algn="l"/>
                <a:tab pos="375920" algn="l"/>
              </a:tabLst>
            </a:pPr>
            <a:r>
              <a:rPr sz="2400" b="1" spc="-5" dirty="0">
                <a:solidFill>
                  <a:schemeClr val="bg1"/>
                </a:solidFill>
                <a:latin typeface="Arial"/>
                <a:cs typeface="Arial"/>
              </a:rPr>
              <a:t>“In robotics, the </a:t>
            </a:r>
            <a:r>
              <a:rPr sz="2400" b="1" i="1" dirty="0">
                <a:solidFill>
                  <a:schemeClr val="bg1"/>
                </a:solidFill>
                <a:latin typeface="Arial"/>
                <a:cs typeface="Arial"/>
              </a:rPr>
              <a:t>easy </a:t>
            </a:r>
            <a:r>
              <a:rPr sz="2400" b="1" spc="-5" dirty="0">
                <a:solidFill>
                  <a:schemeClr val="bg1"/>
                </a:solidFill>
                <a:latin typeface="Arial"/>
                <a:cs typeface="Arial"/>
              </a:rPr>
              <a:t>problems </a:t>
            </a:r>
            <a:r>
              <a:rPr sz="2400" b="1" dirty="0">
                <a:solidFill>
                  <a:schemeClr val="bg1"/>
                </a:solidFill>
                <a:latin typeface="Arial"/>
                <a:cs typeface="Arial"/>
              </a:rPr>
              <a:t>are </a:t>
            </a:r>
            <a:r>
              <a:rPr sz="2400" b="1" i="1" spc="-5" dirty="0">
                <a:solidFill>
                  <a:schemeClr val="bg1"/>
                </a:solidFill>
                <a:latin typeface="Arial"/>
                <a:cs typeface="Arial"/>
              </a:rPr>
              <a:t>hard </a:t>
            </a:r>
            <a:r>
              <a:rPr sz="2400" b="1" dirty="0">
                <a:solidFill>
                  <a:schemeClr val="bg1"/>
                </a:solidFill>
                <a:latin typeface="Arial"/>
                <a:cs typeface="Arial"/>
              </a:rPr>
              <a:t>and </a:t>
            </a:r>
            <a:r>
              <a:rPr sz="2400" b="1" spc="-5" dirty="0">
                <a:solidFill>
                  <a:schemeClr val="bg1"/>
                </a:solidFill>
                <a:latin typeface="Arial"/>
                <a:cs typeface="Arial"/>
              </a:rPr>
              <a:t>the </a:t>
            </a:r>
            <a:r>
              <a:rPr sz="2400" b="1" i="1" spc="-5" dirty="0">
                <a:solidFill>
                  <a:schemeClr val="bg1"/>
                </a:solidFill>
                <a:latin typeface="Arial"/>
                <a:cs typeface="Arial"/>
              </a:rPr>
              <a:t>hard </a:t>
            </a:r>
            <a:r>
              <a:rPr sz="2400" b="1" spc="-5" dirty="0">
                <a:solidFill>
                  <a:schemeClr val="bg1"/>
                </a:solidFill>
                <a:latin typeface="Arial"/>
                <a:cs typeface="Arial"/>
              </a:rPr>
              <a:t>problems </a:t>
            </a:r>
            <a:r>
              <a:rPr sz="2400" b="1" dirty="0">
                <a:solidFill>
                  <a:schemeClr val="bg1"/>
                </a:solidFill>
                <a:latin typeface="Arial"/>
                <a:cs typeface="Arial"/>
              </a:rPr>
              <a:t>are</a:t>
            </a:r>
            <a:r>
              <a:rPr sz="2400" b="1" spc="25" dirty="0">
                <a:solidFill>
                  <a:schemeClr val="bg1"/>
                </a:solidFill>
                <a:latin typeface="Arial"/>
                <a:cs typeface="Arial"/>
              </a:rPr>
              <a:t> </a:t>
            </a:r>
            <a:r>
              <a:rPr sz="2400" b="1" i="1" dirty="0">
                <a:solidFill>
                  <a:schemeClr val="bg1"/>
                </a:solidFill>
                <a:latin typeface="Arial"/>
                <a:cs typeface="Arial"/>
              </a:rPr>
              <a:t>easy</a:t>
            </a:r>
            <a:r>
              <a:rPr sz="2400" b="1" dirty="0">
                <a:solidFill>
                  <a:schemeClr val="bg1"/>
                </a:solidFill>
                <a:latin typeface="Arial"/>
                <a:cs typeface="Arial"/>
              </a:rPr>
              <a:t>”</a:t>
            </a:r>
            <a:endParaRPr sz="2400" dirty="0">
              <a:solidFill>
                <a:schemeClr val="bg1"/>
              </a:solidFill>
              <a:latin typeface="Arial"/>
              <a:cs typeface="Arial"/>
            </a:endParaRPr>
          </a:p>
          <a:p>
            <a:pPr marL="640080" lvl="1" indent="-264160">
              <a:lnSpc>
                <a:spcPct val="100000"/>
              </a:lnSpc>
              <a:spcBef>
                <a:spcPts val="440"/>
              </a:spcBef>
              <a:buClr>
                <a:srgbClr val="1F4079"/>
              </a:buClr>
              <a:buFont typeface="Wingdings"/>
              <a:buChar char=""/>
              <a:tabLst>
                <a:tab pos="639445" algn="l"/>
                <a:tab pos="640080" algn="l"/>
              </a:tabLst>
            </a:pPr>
            <a:r>
              <a:rPr sz="1000" spc="-5" dirty="0">
                <a:solidFill>
                  <a:schemeClr val="bg1"/>
                </a:solidFill>
                <a:latin typeface="Arial"/>
                <a:cs typeface="Arial"/>
              </a:rPr>
              <a:t>S.</a:t>
            </a:r>
            <a:r>
              <a:rPr sz="1000" dirty="0">
                <a:solidFill>
                  <a:schemeClr val="bg1"/>
                </a:solidFill>
                <a:latin typeface="Arial"/>
                <a:cs typeface="Arial"/>
              </a:rPr>
              <a:t> Pinker.</a:t>
            </a:r>
            <a:r>
              <a:rPr sz="1000" spc="-60" dirty="0">
                <a:solidFill>
                  <a:schemeClr val="bg1"/>
                </a:solidFill>
                <a:latin typeface="Arial"/>
                <a:cs typeface="Arial"/>
              </a:rPr>
              <a:t> </a:t>
            </a:r>
            <a:r>
              <a:rPr sz="1000" dirty="0">
                <a:solidFill>
                  <a:schemeClr val="bg1"/>
                </a:solidFill>
                <a:latin typeface="Arial"/>
                <a:cs typeface="Arial"/>
              </a:rPr>
              <a:t>The</a:t>
            </a:r>
            <a:r>
              <a:rPr sz="1000" spc="-15" dirty="0">
                <a:solidFill>
                  <a:schemeClr val="bg1"/>
                </a:solidFill>
                <a:latin typeface="Arial"/>
                <a:cs typeface="Arial"/>
              </a:rPr>
              <a:t> </a:t>
            </a:r>
            <a:r>
              <a:rPr sz="1000" spc="-5" dirty="0">
                <a:solidFill>
                  <a:schemeClr val="bg1"/>
                </a:solidFill>
                <a:latin typeface="Arial"/>
                <a:cs typeface="Arial"/>
              </a:rPr>
              <a:t>Language</a:t>
            </a:r>
            <a:r>
              <a:rPr sz="1000" spc="-55" dirty="0">
                <a:solidFill>
                  <a:schemeClr val="bg1"/>
                </a:solidFill>
                <a:latin typeface="Arial"/>
                <a:cs typeface="Arial"/>
              </a:rPr>
              <a:t> </a:t>
            </a:r>
            <a:r>
              <a:rPr sz="1000" dirty="0">
                <a:solidFill>
                  <a:schemeClr val="bg1"/>
                </a:solidFill>
                <a:latin typeface="Arial"/>
                <a:cs typeface="Arial"/>
              </a:rPr>
              <a:t>Instinct.</a:t>
            </a:r>
            <a:r>
              <a:rPr sz="1000" spc="-55" dirty="0">
                <a:solidFill>
                  <a:schemeClr val="bg1"/>
                </a:solidFill>
                <a:latin typeface="Arial"/>
                <a:cs typeface="Arial"/>
              </a:rPr>
              <a:t> </a:t>
            </a:r>
            <a:r>
              <a:rPr sz="1000" spc="-5" dirty="0">
                <a:solidFill>
                  <a:schemeClr val="bg1"/>
                </a:solidFill>
                <a:latin typeface="Arial"/>
                <a:cs typeface="Arial"/>
              </a:rPr>
              <a:t>New</a:t>
            </a:r>
            <a:r>
              <a:rPr sz="1000" spc="-20" dirty="0">
                <a:solidFill>
                  <a:schemeClr val="bg1"/>
                </a:solidFill>
                <a:latin typeface="Arial"/>
                <a:cs typeface="Arial"/>
              </a:rPr>
              <a:t> </a:t>
            </a:r>
            <a:r>
              <a:rPr sz="1000" dirty="0">
                <a:solidFill>
                  <a:schemeClr val="bg1"/>
                </a:solidFill>
                <a:latin typeface="Arial"/>
                <a:cs typeface="Arial"/>
              </a:rPr>
              <a:t>York:</a:t>
            </a:r>
            <a:r>
              <a:rPr sz="1000" spc="-20" dirty="0">
                <a:solidFill>
                  <a:schemeClr val="bg1"/>
                </a:solidFill>
                <a:latin typeface="Arial"/>
                <a:cs typeface="Arial"/>
              </a:rPr>
              <a:t> </a:t>
            </a:r>
            <a:r>
              <a:rPr sz="1000" dirty="0">
                <a:solidFill>
                  <a:schemeClr val="bg1"/>
                </a:solidFill>
                <a:latin typeface="Arial"/>
                <a:cs typeface="Arial"/>
              </a:rPr>
              <a:t>Harper</a:t>
            </a:r>
            <a:r>
              <a:rPr sz="1000" spc="-15" dirty="0">
                <a:solidFill>
                  <a:schemeClr val="bg1"/>
                </a:solidFill>
                <a:latin typeface="Arial"/>
                <a:cs typeface="Arial"/>
              </a:rPr>
              <a:t> </a:t>
            </a:r>
            <a:r>
              <a:rPr sz="1000" spc="-5" dirty="0">
                <a:solidFill>
                  <a:schemeClr val="bg1"/>
                </a:solidFill>
                <a:latin typeface="Arial"/>
                <a:cs typeface="Arial"/>
              </a:rPr>
              <a:t>Perennial</a:t>
            </a:r>
            <a:r>
              <a:rPr sz="1000" spc="-65" dirty="0">
                <a:solidFill>
                  <a:schemeClr val="bg1"/>
                </a:solidFill>
                <a:latin typeface="Arial"/>
                <a:cs typeface="Arial"/>
              </a:rPr>
              <a:t> </a:t>
            </a:r>
            <a:r>
              <a:rPr sz="1000" spc="-5" dirty="0">
                <a:solidFill>
                  <a:schemeClr val="bg1"/>
                </a:solidFill>
                <a:latin typeface="Arial"/>
                <a:cs typeface="Arial"/>
              </a:rPr>
              <a:t>Modern</a:t>
            </a:r>
            <a:r>
              <a:rPr sz="1000" spc="-15" dirty="0">
                <a:solidFill>
                  <a:schemeClr val="bg1"/>
                </a:solidFill>
                <a:latin typeface="Arial"/>
                <a:cs typeface="Arial"/>
              </a:rPr>
              <a:t> </a:t>
            </a:r>
            <a:r>
              <a:rPr sz="1000" dirty="0">
                <a:solidFill>
                  <a:schemeClr val="bg1"/>
                </a:solidFill>
                <a:latin typeface="Arial"/>
                <a:cs typeface="Arial"/>
              </a:rPr>
              <a:t>Classics,</a:t>
            </a:r>
            <a:r>
              <a:rPr sz="1000" spc="-40" dirty="0">
                <a:solidFill>
                  <a:schemeClr val="bg1"/>
                </a:solidFill>
                <a:latin typeface="Arial"/>
                <a:cs typeface="Arial"/>
              </a:rPr>
              <a:t> </a:t>
            </a:r>
            <a:r>
              <a:rPr sz="1000" spc="-5" dirty="0">
                <a:solidFill>
                  <a:schemeClr val="bg1"/>
                </a:solidFill>
                <a:latin typeface="Arial"/>
                <a:cs typeface="Arial"/>
              </a:rPr>
              <a:t>1994</a:t>
            </a:r>
            <a:endParaRPr sz="1000" dirty="0">
              <a:solidFill>
                <a:schemeClr val="bg1"/>
              </a:solidFill>
              <a:latin typeface="Arial"/>
              <a:cs typeface="Arial"/>
            </a:endParaRPr>
          </a:p>
        </p:txBody>
      </p:sp>
      <p:sp>
        <p:nvSpPr>
          <p:cNvPr id="6" name="object 7">
            <a:extLst>
              <a:ext uri="{FF2B5EF4-FFF2-40B4-BE49-F238E27FC236}">
                <a16:creationId xmlns:a16="http://schemas.microsoft.com/office/drawing/2014/main" id="{A3F737A3-2637-44E1-A19A-C170EEC29DD6}"/>
              </a:ext>
            </a:extLst>
          </p:cNvPr>
          <p:cNvSpPr/>
          <p:nvPr/>
        </p:nvSpPr>
        <p:spPr>
          <a:xfrm>
            <a:off x="6980935" y="3500945"/>
            <a:ext cx="4540631" cy="2487676"/>
          </a:xfrm>
          <a:prstGeom prst="rect">
            <a:avLst/>
          </a:prstGeom>
          <a:blipFill>
            <a:blip r:embed="rId4"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B3A330CA-BA68-46A0-B5C3-93E50E03616B}"/>
              </a:ext>
            </a:extLst>
          </p:cNvPr>
          <p:cNvSpPr txBox="1"/>
          <p:nvPr/>
        </p:nvSpPr>
        <p:spPr>
          <a:xfrm>
            <a:off x="1805939" y="2341879"/>
            <a:ext cx="2298700" cy="513080"/>
          </a:xfrm>
          <a:prstGeom prst="rect">
            <a:avLst/>
          </a:prstGeom>
        </p:spPr>
        <p:txBody>
          <a:bodyPr vert="horz" wrap="square" lIns="0" tIns="12700" rIns="0" bIns="0" rtlCol="0">
            <a:spAutoFit/>
          </a:bodyPr>
          <a:lstStyle/>
          <a:p>
            <a:pPr marL="12700" marR="5080">
              <a:lnSpc>
                <a:spcPct val="100000"/>
              </a:lnSpc>
              <a:spcBef>
                <a:spcPts val="100"/>
              </a:spcBef>
            </a:pPr>
            <a:r>
              <a:rPr sz="1600" spc="-10" dirty="0">
                <a:solidFill>
                  <a:schemeClr val="bg1"/>
                </a:solidFill>
                <a:latin typeface="Arial"/>
                <a:cs typeface="Arial"/>
              </a:rPr>
              <a:t>beating </a:t>
            </a:r>
            <a:r>
              <a:rPr sz="1600" spc="-5" dirty="0">
                <a:solidFill>
                  <a:schemeClr val="bg1"/>
                </a:solidFill>
                <a:latin typeface="Arial"/>
                <a:cs typeface="Arial"/>
              </a:rPr>
              <a:t>the </a:t>
            </a:r>
            <a:r>
              <a:rPr sz="1600" spc="-10" dirty="0">
                <a:solidFill>
                  <a:schemeClr val="bg1"/>
                </a:solidFill>
                <a:latin typeface="Arial"/>
                <a:cs typeface="Arial"/>
              </a:rPr>
              <a:t>world’s </a:t>
            </a:r>
            <a:r>
              <a:rPr sz="1600" spc="-5" dirty="0">
                <a:solidFill>
                  <a:schemeClr val="bg1"/>
                </a:solidFill>
                <a:latin typeface="Arial"/>
                <a:cs typeface="Arial"/>
              </a:rPr>
              <a:t>chess  master:</a:t>
            </a:r>
            <a:r>
              <a:rPr sz="1600" spc="20" dirty="0">
                <a:solidFill>
                  <a:schemeClr val="bg1"/>
                </a:solidFill>
                <a:latin typeface="Arial"/>
                <a:cs typeface="Arial"/>
              </a:rPr>
              <a:t> </a:t>
            </a:r>
            <a:r>
              <a:rPr sz="1600" spc="-10" dirty="0">
                <a:solidFill>
                  <a:schemeClr val="bg1"/>
                </a:solidFill>
                <a:latin typeface="Arial"/>
                <a:cs typeface="Arial"/>
              </a:rPr>
              <a:t>EASY</a:t>
            </a:r>
            <a:r>
              <a:rPr lang="en-GB" sz="1600" spc="-10" dirty="0">
                <a:solidFill>
                  <a:schemeClr val="bg1"/>
                </a:solidFill>
                <a:latin typeface="Arial"/>
                <a:cs typeface="Arial"/>
              </a:rPr>
              <a:t> (alpha go) </a:t>
            </a:r>
            <a:endParaRPr sz="1600" dirty="0">
              <a:solidFill>
                <a:schemeClr val="bg1"/>
              </a:solidFill>
              <a:latin typeface="Arial"/>
              <a:cs typeface="Arial"/>
            </a:endParaRPr>
          </a:p>
        </p:txBody>
      </p:sp>
      <p:sp>
        <p:nvSpPr>
          <p:cNvPr id="8" name="object 9">
            <a:extLst>
              <a:ext uri="{FF2B5EF4-FFF2-40B4-BE49-F238E27FC236}">
                <a16:creationId xmlns:a16="http://schemas.microsoft.com/office/drawing/2014/main" id="{FAF02B54-39E1-4068-BE59-8D12BFC5DC13}"/>
              </a:ext>
            </a:extLst>
          </p:cNvPr>
          <p:cNvSpPr txBox="1"/>
          <p:nvPr/>
        </p:nvSpPr>
        <p:spPr>
          <a:xfrm>
            <a:off x="7425823" y="2474918"/>
            <a:ext cx="2960238" cy="505267"/>
          </a:xfrm>
          <a:prstGeom prst="rect">
            <a:avLst/>
          </a:prstGeom>
        </p:spPr>
        <p:txBody>
          <a:bodyPr vert="horz" wrap="square" lIns="0" tIns="12700" rIns="0" bIns="0" rtlCol="0">
            <a:spAutoFit/>
          </a:bodyPr>
          <a:lstStyle/>
          <a:p>
            <a:pPr marL="12700" marR="5080">
              <a:lnSpc>
                <a:spcPct val="100000"/>
              </a:lnSpc>
              <a:spcBef>
                <a:spcPts val="100"/>
              </a:spcBef>
            </a:pPr>
            <a:r>
              <a:rPr sz="1600" b="1" spc="-5" dirty="0">
                <a:solidFill>
                  <a:schemeClr val="bg1"/>
                </a:solidFill>
                <a:latin typeface="Arial"/>
                <a:cs typeface="Arial"/>
              </a:rPr>
              <a:t>create a machine </a:t>
            </a:r>
            <a:r>
              <a:rPr sz="1600" b="1" spc="-10" dirty="0">
                <a:solidFill>
                  <a:schemeClr val="bg1"/>
                </a:solidFill>
                <a:latin typeface="Arial"/>
                <a:cs typeface="Arial"/>
              </a:rPr>
              <a:t>with </a:t>
            </a:r>
            <a:r>
              <a:rPr sz="1600" b="1" spc="-5" dirty="0">
                <a:solidFill>
                  <a:schemeClr val="bg1"/>
                </a:solidFill>
                <a:latin typeface="Arial"/>
                <a:cs typeface="Arial"/>
              </a:rPr>
              <a:t>some  “common sense”: </a:t>
            </a:r>
            <a:r>
              <a:rPr sz="1600" b="1" dirty="0">
                <a:solidFill>
                  <a:schemeClr val="bg1"/>
                </a:solidFill>
                <a:latin typeface="Arial"/>
                <a:cs typeface="Arial"/>
              </a:rPr>
              <a:t>very</a:t>
            </a:r>
            <a:r>
              <a:rPr sz="1600" b="1" spc="-20" dirty="0">
                <a:solidFill>
                  <a:schemeClr val="bg1"/>
                </a:solidFill>
                <a:latin typeface="Arial"/>
                <a:cs typeface="Arial"/>
              </a:rPr>
              <a:t> </a:t>
            </a:r>
            <a:r>
              <a:rPr sz="1600" b="1" spc="-5" dirty="0">
                <a:solidFill>
                  <a:schemeClr val="bg1"/>
                </a:solidFill>
                <a:latin typeface="Arial"/>
                <a:cs typeface="Arial"/>
              </a:rPr>
              <a:t>HARD</a:t>
            </a:r>
            <a:endParaRPr sz="1600" b="1" dirty="0">
              <a:solidFill>
                <a:schemeClr val="bg1"/>
              </a:solidFill>
              <a:latin typeface="Arial"/>
              <a:cs typeface="Arial"/>
            </a:endParaRPr>
          </a:p>
        </p:txBody>
      </p:sp>
      <p:sp>
        <p:nvSpPr>
          <p:cNvPr id="9" name="object 10">
            <a:extLst>
              <a:ext uri="{FF2B5EF4-FFF2-40B4-BE49-F238E27FC236}">
                <a16:creationId xmlns:a16="http://schemas.microsoft.com/office/drawing/2014/main" id="{6C249313-7386-4FEF-BEC7-F3E7EDF0A762}"/>
              </a:ext>
            </a:extLst>
          </p:cNvPr>
          <p:cNvSpPr/>
          <p:nvPr/>
        </p:nvSpPr>
        <p:spPr>
          <a:xfrm>
            <a:off x="1576827" y="3330260"/>
            <a:ext cx="3855543" cy="299996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49780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B31C5775-AA22-483A-9D19-B96CB6F6ED80}"/>
              </a:ext>
            </a:extLst>
          </p:cNvPr>
          <p:cNvSpPr txBox="1"/>
          <p:nvPr/>
        </p:nvSpPr>
        <p:spPr>
          <a:xfrm>
            <a:off x="1515893" y="5969099"/>
            <a:ext cx="1938655" cy="235585"/>
          </a:xfrm>
          <a:prstGeom prst="rect">
            <a:avLst/>
          </a:prstGeom>
        </p:spPr>
        <p:txBody>
          <a:bodyPr vert="horz" wrap="square" lIns="0" tIns="0" rIns="0" bIns="0" rtlCol="0">
            <a:spAutoFit/>
          </a:bodyPr>
          <a:lstStyle/>
          <a:p>
            <a:pPr>
              <a:lnSpc>
                <a:spcPts val="885"/>
              </a:lnSpc>
            </a:pPr>
            <a:r>
              <a:rPr sz="800" b="1" spc="-15" dirty="0">
                <a:latin typeface="Arial"/>
                <a:cs typeface="Arial"/>
              </a:rPr>
              <a:t>Autonomous </a:t>
            </a:r>
            <a:r>
              <a:rPr sz="800" b="1" spc="-10" dirty="0">
                <a:latin typeface="Arial"/>
                <a:cs typeface="Arial"/>
              </a:rPr>
              <a:t>Mobile</a:t>
            </a:r>
            <a:r>
              <a:rPr sz="800" b="1" spc="-60" dirty="0">
                <a:latin typeface="Arial"/>
                <a:cs typeface="Arial"/>
              </a:rPr>
              <a:t> </a:t>
            </a:r>
            <a:r>
              <a:rPr sz="800" b="1" spc="-10" dirty="0">
                <a:latin typeface="Arial"/>
                <a:cs typeface="Arial"/>
              </a:rPr>
              <a:t>Robots</a:t>
            </a:r>
            <a:endParaRPr sz="800">
              <a:latin typeface="Arial"/>
              <a:cs typeface="Arial"/>
            </a:endParaRPr>
          </a:p>
          <a:p>
            <a:pPr>
              <a:lnSpc>
                <a:spcPct val="100000"/>
              </a:lnSpc>
            </a:pPr>
            <a:r>
              <a:rPr sz="800" spc="-10" dirty="0">
                <a:latin typeface="Arial"/>
                <a:cs typeface="Arial"/>
              </a:rPr>
              <a:t>Margarita </a:t>
            </a:r>
            <a:r>
              <a:rPr sz="800" spc="-15" dirty="0">
                <a:latin typeface="Arial"/>
                <a:cs typeface="Arial"/>
              </a:rPr>
              <a:t>Chli, </a:t>
            </a:r>
            <a:r>
              <a:rPr sz="800" spc="-10" dirty="0">
                <a:latin typeface="Arial"/>
                <a:cs typeface="Arial"/>
              </a:rPr>
              <a:t>Paul Furgale, </a:t>
            </a:r>
            <a:r>
              <a:rPr sz="800" spc="-5" dirty="0">
                <a:latin typeface="Arial"/>
                <a:cs typeface="Arial"/>
              </a:rPr>
              <a:t>Marco</a:t>
            </a:r>
            <a:r>
              <a:rPr sz="800" spc="-150" dirty="0">
                <a:latin typeface="Arial"/>
                <a:cs typeface="Arial"/>
              </a:rPr>
              <a:t> </a:t>
            </a:r>
            <a:r>
              <a:rPr sz="800" spc="-10" dirty="0">
                <a:latin typeface="Arial"/>
                <a:cs typeface="Arial"/>
              </a:rPr>
              <a:t>Hutter,</a:t>
            </a:r>
            <a:endParaRPr sz="800">
              <a:latin typeface="Arial"/>
              <a:cs typeface="Arial"/>
            </a:endParaRPr>
          </a:p>
        </p:txBody>
      </p:sp>
      <p:sp>
        <p:nvSpPr>
          <p:cNvPr id="6" name="object 4">
            <a:extLst>
              <a:ext uri="{FF2B5EF4-FFF2-40B4-BE49-F238E27FC236}">
                <a16:creationId xmlns:a16="http://schemas.microsoft.com/office/drawing/2014/main" id="{9ED9632A-175E-4E35-9685-C5A87F7F95F0}"/>
              </a:ext>
            </a:extLst>
          </p:cNvPr>
          <p:cNvSpPr txBox="1"/>
          <p:nvPr/>
        </p:nvSpPr>
        <p:spPr>
          <a:xfrm>
            <a:off x="3476747" y="6068694"/>
            <a:ext cx="2310765" cy="147320"/>
          </a:xfrm>
          <a:prstGeom prst="rect">
            <a:avLst/>
          </a:prstGeom>
        </p:spPr>
        <p:txBody>
          <a:bodyPr vert="horz" wrap="square" lIns="0" tIns="12700" rIns="0" bIns="0" rtlCol="0">
            <a:spAutoFit/>
          </a:bodyPr>
          <a:lstStyle/>
          <a:p>
            <a:pPr marL="12700">
              <a:lnSpc>
                <a:spcPct val="100000"/>
              </a:lnSpc>
              <a:spcBef>
                <a:spcPts val="100"/>
              </a:spcBef>
            </a:pPr>
            <a:r>
              <a:rPr sz="800" spc="-10" dirty="0">
                <a:latin typeface="Arial"/>
                <a:cs typeface="Arial"/>
              </a:rPr>
              <a:t>Martin Rufli, Davide </a:t>
            </a:r>
            <a:r>
              <a:rPr sz="800" spc="-5" dirty="0">
                <a:latin typeface="Arial"/>
                <a:cs typeface="Arial"/>
              </a:rPr>
              <a:t>Scaramuzza, </a:t>
            </a:r>
            <a:r>
              <a:rPr sz="800" spc="-10" dirty="0">
                <a:latin typeface="Arial"/>
                <a:cs typeface="Arial"/>
              </a:rPr>
              <a:t>Roland</a:t>
            </a:r>
            <a:r>
              <a:rPr sz="800" spc="70" dirty="0">
                <a:latin typeface="Arial"/>
                <a:cs typeface="Arial"/>
              </a:rPr>
              <a:t> </a:t>
            </a:r>
            <a:r>
              <a:rPr sz="800" spc="-10" dirty="0">
                <a:latin typeface="Arial"/>
                <a:cs typeface="Arial"/>
              </a:rPr>
              <a:t>Siegwart</a:t>
            </a:r>
            <a:endParaRPr sz="800">
              <a:latin typeface="Arial"/>
              <a:cs typeface="Arial"/>
            </a:endParaRPr>
          </a:p>
        </p:txBody>
      </p:sp>
      <p:sp>
        <p:nvSpPr>
          <p:cNvPr id="7" name="object 8">
            <a:extLst>
              <a:ext uri="{FF2B5EF4-FFF2-40B4-BE49-F238E27FC236}">
                <a16:creationId xmlns:a16="http://schemas.microsoft.com/office/drawing/2014/main" id="{CA353D17-1BC8-4794-B8DA-E05946B81293}"/>
              </a:ext>
            </a:extLst>
          </p:cNvPr>
          <p:cNvSpPr/>
          <p:nvPr/>
        </p:nvSpPr>
        <p:spPr>
          <a:xfrm>
            <a:off x="2599584" y="1670557"/>
            <a:ext cx="937260" cy="3886835"/>
          </a:xfrm>
          <a:custGeom>
            <a:avLst/>
            <a:gdLst/>
            <a:ahLst/>
            <a:cxnLst/>
            <a:rect l="l" t="t" r="r" b="b"/>
            <a:pathLst>
              <a:path w="937260" h="3886835">
                <a:moveTo>
                  <a:pt x="702945" y="1294891"/>
                </a:moveTo>
                <a:lnTo>
                  <a:pt x="234315" y="1294891"/>
                </a:lnTo>
                <a:lnTo>
                  <a:pt x="234315" y="3886225"/>
                </a:lnTo>
                <a:lnTo>
                  <a:pt x="702945" y="3886225"/>
                </a:lnTo>
                <a:lnTo>
                  <a:pt x="702945" y="1294891"/>
                </a:lnTo>
                <a:close/>
              </a:path>
              <a:path w="937260" h="3886835">
                <a:moveTo>
                  <a:pt x="468629" y="0"/>
                </a:moveTo>
                <a:lnTo>
                  <a:pt x="0" y="1294891"/>
                </a:lnTo>
                <a:lnTo>
                  <a:pt x="937260" y="1294891"/>
                </a:lnTo>
                <a:lnTo>
                  <a:pt x="468629" y="0"/>
                </a:lnTo>
                <a:close/>
              </a:path>
            </a:pathLst>
          </a:custGeom>
          <a:solidFill>
            <a:srgbClr val="CCCCFF"/>
          </a:solidFill>
        </p:spPr>
        <p:txBody>
          <a:bodyPr wrap="square" lIns="0" tIns="0" rIns="0" bIns="0" rtlCol="0"/>
          <a:lstStyle/>
          <a:p>
            <a:endParaRPr/>
          </a:p>
        </p:txBody>
      </p:sp>
      <p:sp>
        <p:nvSpPr>
          <p:cNvPr id="8" name="object 9">
            <a:extLst>
              <a:ext uri="{FF2B5EF4-FFF2-40B4-BE49-F238E27FC236}">
                <a16:creationId xmlns:a16="http://schemas.microsoft.com/office/drawing/2014/main" id="{62088F1F-B8C1-4DC4-A092-B5D3BA7AF69D}"/>
              </a:ext>
            </a:extLst>
          </p:cNvPr>
          <p:cNvSpPr/>
          <p:nvPr/>
        </p:nvSpPr>
        <p:spPr>
          <a:xfrm>
            <a:off x="2599584" y="1670557"/>
            <a:ext cx="937260" cy="3886835"/>
          </a:xfrm>
          <a:custGeom>
            <a:avLst/>
            <a:gdLst/>
            <a:ahLst/>
            <a:cxnLst/>
            <a:rect l="l" t="t" r="r" b="b"/>
            <a:pathLst>
              <a:path w="937260" h="3886835">
                <a:moveTo>
                  <a:pt x="0" y="1294891"/>
                </a:moveTo>
                <a:lnTo>
                  <a:pt x="468629" y="0"/>
                </a:lnTo>
                <a:lnTo>
                  <a:pt x="937260" y="1294891"/>
                </a:lnTo>
                <a:lnTo>
                  <a:pt x="702945" y="1294891"/>
                </a:lnTo>
                <a:lnTo>
                  <a:pt x="702945" y="3886225"/>
                </a:lnTo>
                <a:lnTo>
                  <a:pt x="234315" y="3886225"/>
                </a:lnTo>
                <a:lnTo>
                  <a:pt x="234315" y="1294891"/>
                </a:lnTo>
                <a:lnTo>
                  <a:pt x="0" y="1294891"/>
                </a:lnTo>
                <a:close/>
              </a:path>
            </a:pathLst>
          </a:custGeom>
          <a:ln w="9525">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2A2205DC-F035-4140-8393-C528A32AED43}"/>
              </a:ext>
            </a:extLst>
          </p:cNvPr>
          <p:cNvSpPr txBox="1"/>
          <p:nvPr/>
        </p:nvSpPr>
        <p:spPr>
          <a:xfrm>
            <a:off x="2870689" y="4639846"/>
            <a:ext cx="375285" cy="692785"/>
          </a:xfrm>
          <a:prstGeom prst="rect">
            <a:avLst/>
          </a:prstGeom>
        </p:spPr>
        <p:txBody>
          <a:bodyPr vert="vert270" wrap="square" lIns="0" tIns="0" rIns="0" bIns="0" rtlCol="0">
            <a:spAutoFit/>
          </a:bodyPr>
          <a:lstStyle/>
          <a:p>
            <a:pPr marL="12700">
              <a:lnSpc>
                <a:spcPts val="2825"/>
              </a:lnSpc>
            </a:pPr>
            <a:r>
              <a:rPr sz="2400" i="1" dirty="0">
                <a:solidFill>
                  <a:srgbClr val="1269AF"/>
                </a:solidFill>
                <a:latin typeface="Arial Narrow"/>
                <a:cs typeface="Arial Narrow"/>
              </a:rPr>
              <a:t>Comp</a:t>
            </a:r>
            <a:endParaRPr sz="2400">
              <a:latin typeface="Arial Narrow"/>
              <a:cs typeface="Arial Narrow"/>
            </a:endParaRPr>
          </a:p>
        </p:txBody>
      </p:sp>
      <p:sp>
        <p:nvSpPr>
          <p:cNvPr id="10" name="object 11">
            <a:extLst>
              <a:ext uri="{FF2B5EF4-FFF2-40B4-BE49-F238E27FC236}">
                <a16:creationId xmlns:a16="http://schemas.microsoft.com/office/drawing/2014/main" id="{AF2779A2-28FA-436C-AC57-DC15BA0EA17E}"/>
              </a:ext>
            </a:extLst>
          </p:cNvPr>
          <p:cNvSpPr txBox="1"/>
          <p:nvPr/>
        </p:nvSpPr>
        <p:spPr>
          <a:xfrm>
            <a:off x="2883389" y="3495219"/>
            <a:ext cx="349885" cy="1156335"/>
          </a:xfrm>
          <a:prstGeom prst="rect">
            <a:avLst/>
          </a:prstGeom>
        </p:spPr>
        <p:txBody>
          <a:bodyPr vert="horz" wrap="square" lIns="0" tIns="0" rIns="0" bIns="0" rtlCol="0">
            <a:spAutoFit/>
          </a:bodyPr>
          <a:lstStyle/>
          <a:p>
            <a:pPr>
              <a:lnSpc>
                <a:spcPts val="2060"/>
              </a:lnSpc>
            </a:pPr>
            <a:r>
              <a:rPr sz="2400" i="1" spc="-5" dirty="0">
                <a:solidFill>
                  <a:srgbClr val="1269AF"/>
                </a:solidFill>
                <a:latin typeface="Arial Narrow"/>
                <a:cs typeface="Arial Narrow"/>
              </a:rPr>
              <a:t>Inf</a:t>
            </a:r>
            <a:endParaRPr sz="2400">
              <a:latin typeface="Arial Narrow"/>
              <a:cs typeface="Arial Narrow"/>
            </a:endParaRPr>
          </a:p>
          <a:p>
            <a:pPr>
              <a:lnSpc>
                <a:spcPts val="1600"/>
              </a:lnSpc>
            </a:pPr>
            <a:r>
              <a:rPr sz="2400" i="1" dirty="0">
                <a:solidFill>
                  <a:srgbClr val="1269AF"/>
                </a:solidFill>
                <a:latin typeface="Arial Narrow"/>
                <a:cs typeface="Arial Narrow"/>
              </a:rPr>
              <a:t>g</a:t>
            </a:r>
            <a:endParaRPr sz="2400">
              <a:latin typeface="Arial Narrow"/>
              <a:cs typeface="Arial Narrow"/>
            </a:endParaRPr>
          </a:p>
          <a:p>
            <a:pPr>
              <a:lnSpc>
                <a:spcPts val="1750"/>
              </a:lnSpc>
            </a:pPr>
            <a:r>
              <a:rPr sz="2400" i="1" spc="-5" dirty="0">
                <a:solidFill>
                  <a:srgbClr val="1269AF"/>
                </a:solidFill>
                <a:latin typeface="Arial Narrow"/>
                <a:cs typeface="Arial Narrow"/>
              </a:rPr>
              <a:t>in</a:t>
            </a:r>
            <a:endParaRPr sz="2400">
              <a:latin typeface="Arial Narrow"/>
              <a:cs typeface="Arial Narrow"/>
            </a:endParaRPr>
          </a:p>
          <a:p>
            <a:pPr>
              <a:lnSpc>
                <a:spcPts val="1860"/>
              </a:lnSpc>
            </a:pPr>
            <a:r>
              <a:rPr sz="2400" i="1" spc="-5" dirty="0">
                <a:solidFill>
                  <a:srgbClr val="1269AF"/>
                </a:solidFill>
                <a:latin typeface="Arial Narrow"/>
                <a:cs typeface="Arial Narrow"/>
              </a:rPr>
              <a:t>ss</a:t>
            </a:r>
            <a:endParaRPr sz="2400">
              <a:latin typeface="Arial Narrow"/>
              <a:cs typeface="Arial Narrow"/>
            </a:endParaRPr>
          </a:p>
          <a:p>
            <a:pPr>
              <a:lnSpc>
                <a:spcPts val="1839"/>
              </a:lnSpc>
            </a:pPr>
            <a:r>
              <a:rPr sz="2400" i="1" dirty="0">
                <a:solidFill>
                  <a:srgbClr val="1269AF"/>
                </a:solidFill>
                <a:latin typeface="Arial Narrow"/>
                <a:cs typeface="Arial Narrow"/>
              </a:rPr>
              <a:t>re</a:t>
            </a:r>
            <a:endParaRPr sz="2400">
              <a:latin typeface="Arial Narrow"/>
              <a:cs typeface="Arial Narrow"/>
            </a:endParaRPr>
          </a:p>
        </p:txBody>
      </p:sp>
      <p:sp>
        <p:nvSpPr>
          <p:cNvPr id="11" name="object 12">
            <a:extLst>
              <a:ext uri="{FF2B5EF4-FFF2-40B4-BE49-F238E27FC236}">
                <a16:creationId xmlns:a16="http://schemas.microsoft.com/office/drawing/2014/main" id="{61550752-7776-4EBB-9FD9-22C14C2C8C05}"/>
              </a:ext>
            </a:extLst>
          </p:cNvPr>
          <p:cNvSpPr txBox="1"/>
          <p:nvPr/>
        </p:nvSpPr>
        <p:spPr>
          <a:xfrm>
            <a:off x="2870689" y="3261571"/>
            <a:ext cx="375285" cy="247650"/>
          </a:xfrm>
          <a:prstGeom prst="rect">
            <a:avLst/>
          </a:prstGeom>
        </p:spPr>
        <p:txBody>
          <a:bodyPr vert="vert270" wrap="square" lIns="0" tIns="0" rIns="0" bIns="0" rtlCol="0">
            <a:spAutoFit/>
          </a:bodyPr>
          <a:lstStyle/>
          <a:p>
            <a:pPr marL="12700">
              <a:lnSpc>
                <a:spcPts val="2825"/>
              </a:lnSpc>
            </a:pPr>
            <a:r>
              <a:rPr sz="2400" i="1" spc="-5" dirty="0">
                <a:solidFill>
                  <a:srgbClr val="1269AF"/>
                </a:solidFill>
                <a:latin typeface="Arial Narrow"/>
                <a:cs typeface="Arial Narrow"/>
              </a:rPr>
              <a:t>or</a:t>
            </a:r>
            <a:endParaRPr sz="2400">
              <a:latin typeface="Arial Narrow"/>
              <a:cs typeface="Arial Narrow"/>
            </a:endParaRPr>
          </a:p>
        </p:txBody>
      </p:sp>
      <p:sp>
        <p:nvSpPr>
          <p:cNvPr id="12" name="object 13">
            <a:extLst>
              <a:ext uri="{FF2B5EF4-FFF2-40B4-BE49-F238E27FC236}">
                <a16:creationId xmlns:a16="http://schemas.microsoft.com/office/drawing/2014/main" id="{BC7FD7A3-D7AC-4734-BDAD-3340FF913F48}"/>
              </a:ext>
            </a:extLst>
          </p:cNvPr>
          <p:cNvSpPr txBox="1"/>
          <p:nvPr/>
        </p:nvSpPr>
        <p:spPr>
          <a:xfrm>
            <a:off x="2883389" y="2522665"/>
            <a:ext cx="349885" cy="751205"/>
          </a:xfrm>
          <a:prstGeom prst="rect">
            <a:avLst/>
          </a:prstGeom>
        </p:spPr>
        <p:txBody>
          <a:bodyPr vert="horz" wrap="square" lIns="0" tIns="0" rIns="0" bIns="0" rtlCol="0">
            <a:spAutoFit/>
          </a:bodyPr>
          <a:lstStyle/>
          <a:p>
            <a:pPr>
              <a:lnSpc>
                <a:spcPts val="1575"/>
              </a:lnSpc>
            </a:pPr>
            <a:r>
              <a:rPr sz="2400" i="1" dirty="0">
                <a:solidFill>
                  <a:srgbClr val="1269AF"/>
                </a:solidFill>
                <a:latin typeface="Arial Narrow"/>
                <a:cs typeface="Arial Narrow"/>
              </a:rPr>
              <a:t>n</a:t>
            </a:r>
            <a:endParaRPr sz="2400">
              <a:latin typeface="Arial Narrow"/>
              <a:cs typeface="Arial Narrow"/>
            </a:endParaRPr>
          </a:p>
          <a:p>
            <a:pPr>
              <a:lnSpc>
                <a:spcPct val="100000"/>
              </a:lnSpc>
            </a:pPr>
            <a:endParaRPr sz="1100">
              <a:latin typeface="Times New Roman"/>
              <a:cs typeface="Times New Roman"/>
            </a:endParaRPr>
          </a:p>
          <a:p>
            <a:pPr>
              <a:lnSpc>
                <a:spcPts val="2400"/>
              </a:lnSpc>
              <a:spcBef>
                <a:spcPts val="670"/>
              </a:spcBef>
            </a:pPr>
            <a:r>
              <a:rPr sz="2400" i="1" spc="-5" dirty="0">
                <a:solidFill>
                  <a:srgbClr val="1269AF"/>
                </a:solidFill>
                <a:latin typeface="Arial Narrow"/>
                <a:cs typeface="Arial Narrow"/>
              </a:rPr>
              <a:t>matio</a:t>
            </a:r>
            <a:endParaRPr sz="2400">
              <a:latin typeface="Arial Narrow"/>
              <a:cs typeface="Arial Narrow"/>
            </a:endParaRPr>
          </a:p>
        </p:txBody>
      </p:sp>
      <p:sp>
        <p:nvSpPr>
          <p:cNvPr id="13" name="object 14">
            <a:extLst>
              <a:ext uri="{FF2B5EF4-FFF2-40B4-BE49-F238E27FC236}">
                <a16:creationId xmlns:a16="http://schemas.microsoft.com/office/drawing/2014/main" id="{454881F2-B402-4FB8-93AD-2FF9EB318286}"/>
              </a:ext>
            </a:extLst>
          </p:cNvPr>
          <p:cNvSpPr/>
          <p:nvPr/>
        </p:nvSpPr>
        <p:spPr>
          <a:xfrm>
            <a:off x="1084093" y="4991111"/>
            <a:ext cx="2401167" cy="1333487"/>
          </a:xfrm>
          <a:prstGeom prst="rect">
            <a:avLst/>
          </a:prstGeom>
          <a:blipFill>
            <a:blip r:embed="rId4" cstate="print"/>
            <a:stretch>
              <a:fillRect/>
            </a:stretch>
          </a:blipFill>
        </p:spPr>
        <p:txBody>
          <a:bodyPr wrap="square" lIns="0" tIns="0" rIns="0" bIns="0" rtlCol="0"/>
          <a:lstStyle/>
          <a:p>
            <a:endParaRPr/>
          </a:p>
        </p:txBody>
      </p:sp>
      <p:sp>
        <p:nvSpPr>
          <p:cNvPr id="15" name="object 17">
            <a:extLst>
              <a:ext uri="{FF2B5EF4-FFF2-40B4-BE49-F238E27FC236}">
                <a16:creationId xmlns:a16="http://schemas.microsoft.com/office/drawing/2014/main" id="{30D21357-2340-4B77-A3DF-C5AE9A78B993}"/>
              </a:ext>
            </a:extLst>
          </p:cNvPr>
          <p:cNvSpPr txBox="1"/>
          <p:nvPr/>
        </p:nvSpPr>
        <p:spPr>
          <a:xfrm>
            <a:off x="4537096" y="5334000"/>
            <a:ext cx="4686935" cy="762000"/>
          </a:xfrm>
          <a:prstGeom prst="rect">
            <a:avLst/>
          </a:prstGeom>
          <a:ln w="9525">
            <a:solidFill>
              <a:srgbClr val="000000"/>
            </a:solidFill>
          </a:ln>
        </p:spPr>
        <p:txBody>
          <a:bodyPr vert="horz" wrap="square" lIns="0" tIns="25400" rIns="0" bIns="0" rtlCol="0">
            <a:spAutoFit/>
          </a:bodyPr>
          <a:lstStyle/>
          <a:p>
            <a:pPr marL="4445" algn="ctr">
              <a:lnSpc>
                <a:spcPct val="100000"/>
              </a:lnSpc>
              <a:spcBef>
                <a:spcPts val="200"/>
              </a:spcBef>
            </a:pPr>
            <a:r>
              <a:rPr sz="2800" b="1" i="1" dirty="0">
                <a:solidFill>
                  <a:srgbClr val="1269AF"/>
                </a:solidFill>
                <a:latin typeface="Arial Narrow"/>
                <a:cs typeface="Arial Narrow"/>
              </a:rPr>
              <a:t>Raw</a:t>
            </a:r>
            <a:r>
              <a:rPr sz="2800" b="1" i="1" spc="-5" dirty="0">
                <a:solidFill>
                  <a:srgbClr val="1269AF"/>
                </a:solidFill>
                <a:latin typeface="Arial Narrow"/>
                <a:cs typeface="Arial Narrow"/>
              </a:rPr>
              <a:t> Data</a:t>
            </a:r>
            <a:endParaRPr sz="2800">
              <a:latin typeface="Arial Narrow"/>
              <a:cs typeface="Arial Narrow"/>
            </a:endParaRPr>
          </a:p>
          <a:p>
            <a:pPr marL="8890" algn="ctr">
              <a:lnSpc>
                <a:spcPct val="100000"/>
              </a:lnSpc>
              <a:spcBef>
                <a:spcPts val="20"/>
              </a:spcBef>
            </a:pPr>
            <a:r>
              <a:rPr sz="1800" i="1" spc="-15" dirty="0">
                <a:solidFill>
                  <a:srgbClr val="1269AF"/>
                </a:solidFill>
                <a:latin typeface="Arial Narrow"/>
                <a:cs typeface="Arial Narrow"/>
              </a:rPr>
              <a:t>Vision, </a:t>
            </a:r>
            <a:r>
              <a:rPr sz="1800" i="1" spc="-20" dirty="0">
                <a:solidFill>
                  <a:srgbClr val="1269AF"/>
                </a:solidFill>
                <a:latin typeface="Arial Narrow"/>
                <a:cs typeface="Arial Narrow"/>
              </a:rPr>
              <a:t>Laser, </a:t>
            </a:r>
            <a:r>
              <a:rPr sz="1800" i="1" dirty="0">
                <a:solidFill>
                  <a:srgbClr val="1269AF"/>
                </a:solidFill>
                <a:latin typeface="Arial Narrow"/>
                <a:cs typeface="Arial Narrow"/>
              </a:rPr>
              <a:t>Sound, </a:t>
            </a:r>
            <a:r>
              <a:rPr sz="1800" i="1" spc="-10" dirty="0">
                <a:solidFill>
                  <a:srgbClr val="1269AF"/>
                </a:solidFill>
                <a:latin typeface="Arial Narrow"/>
                <a:cs typeface="Arial Narrow"/>
              </a:rPr>
              <a:t>Smell,</a:t>
            </a:r>
            <a:r>
              <a:rPr sz="1800" i="1" spc="135" dirty="0">
                <a:solidFill>
                  <a:srgbClr val="1269AF"/>
                </a:solidFill>
                <a:latin typeface="Arial Narrow"/>
                <a:cs typeface="Arial Narrow"/>
              </a:rPr>
              <a:t> </a:t>
            </a:r>
            <a:r>
              <a:rPr sz="1800" i="1" dirty="0">
                <a:solidFill>
                  <a:srgbClr val="1269AF"/>
                </a:solidFill>
                <a:latin typeface="Arial Narrow"/>
                <a:cs typeface="Arial Narrow"/>
              </a:rPr>
              <a:t>…</a:t>
            </a:r>
            <a:endParaRPr sz="1800">
              <a:latin typeface="Arial Narrow"/>
              <a:cs typeface="Arial Narrow"/>
            </a:endParaRPr>
          </a:p>
        </p:txBody>
      </p:sp>
      <p:sp>
        <p:nvSpPr>
          <p:cNvPr id="16" name="object 18">
            <a:extLst>
              <a:ext uri="{FF2B5EF4-FFF2-40B4-BE49-F238E27FC236}">
                <a16:creationId xmlns:a16="http://schemas.microsoft.com/office/drawing/2014/main" id="{35ACAF36-FF22-4BF2-8182-7CB228C8BE60}"/>
              </a:ext>
            </a:extLst>
          </p:cNvPr>
          <p:cNvSpPr txBox="1"/>
          <p:nvPr/>
        </p:nvSpPr>
        <p:spPr>
          <a:xfrm>
            <a:off x="4537096" y="3860800"/>
            <a:ext cx="4686935" cy="762000"/>
          </a:xfrm>
          <a:prstGeom prst="rect">
            <a:avLst/>
          </a:prstGeom>
          <a:ln w="9525">
            <a:solidFill>
              <a:srgbClr val="000000"/>
            </a:solidFill>
          </a:ln>
        </p:spPr>
        <p:txBody>
          <a:bodyPr vert="horz" wrap="square" lIns="0" tIns="24765" rIns="0" bIns="0" rtlCol="0">
            <a:spAutoFit/>
          </a:bodyPr>
          <a:lstStyle/>
          <a:p>
            <a:pPr marL="4445" algn="ctr">
              <a:lnSpc>
                <a:spcPct val="100000"/>
              </a:lnSpc>
              <a:spcBef>
                <a:spcPts val="195"/>
              </a:spcBef>
            </a:pPr>
            <a:r>
              <a:rPr sz="2800" b="1" i="1" dirty="0">
                <a:solidFill>
                  <a:srgbClr val="1269AF"/>
                </a:solidFill>
                <a:latin typeface="Arial Narrow"/>
                <a:cs typeface="Arial Narrow"/>
              </a:rPr>
              <a:t>Features</a:t>
            </a:r>
            <a:endParaRPr sz="2800">
              <a:latin typeface="Arial Narrow"/>
              <a:cs typeface="Arial Narrow"/>
            </a:endParaRPr>
          </a:p>
          <a:p>
            <a:pPr marL="3175" algn="ctr">
              <a:lnSpc>
                <a:spcPct val="100000"/>
              </a:lnSpc>
              <a:spcBef>
                <a:spcPts val="20"/>
              </a:spcBef>
            </a:pPr>
            <a:r>
              <a:rPr sz="1800" i="1" dirty="0">
                <a:solidFill>
                  <a:srgbClr val="1269AF"/>
                </a:solidFill>
                <a:latin typeface="Arial Narrow"/>
                <a:cs typeface="Arial Narrow"/>
              </a:rPr>
              <a:t>Corners, </a:t>
            </a:r>
            <a:r>
              <a:rPr sz="1800" i="1" spc="-5" dirty="0">
                <a:solidFill>
                  <a:srgbClr val="1269AF"/>
                </a:solidFill>
                <a:latin typeface="Arial Narrow"/>
                <a:cs typeface="Arial Narrow"/>
              </a:rPr>
              <a:t>Lines, Colors, </a:t>
            </a:r>
            <a:r>
              <a:rPr sz="1800" i="1" dirty="0">
                <a:solidFill>
                  <a:srgbClr val="1269AF"/>
                </a:solidFill>
                <a:latin typeface="Arial Narrow"/>
                <a:cs typeface="Arial Narrow"/>
              </a:rPr>
              <a:t>Phonemes,</a:t>
            </a:r>
            <a:r>
              <a:rPr sz="1800" i="1" spc="5" dirty="0">
                <a:solidFill>
                  <a:srgbClr val="1269AF"/>
                </a:solidFill>
                <a:latin typeface="Arial Narrow"/>
                <a:cs typeface="Arial Narrow"/>
              </a:rPr>
              <a:t> </a:t>
            </a:r>
            <a:r>
              <a:rPr sz="1800" i="1" dirty="0">
                <a:solidFill>
                  <a:srgbClr val="1269AF"/>
                </a:solidFill>
                <a:latin typeface="Arial Narrow"/>
                <a:cs typeface="Arial Narrow"/>
              </a:rPr>
              <a:t>…</a:t>
            </a:r>
            <a:endParaRPr sz="1800">
              <a:latin typeface="Arial Narrow"/>
              <a:cs typeface="Arial Narrow"/>
            </a:endParaRPr>
          </a:p>
        </p:txBody>
      </p:sp>
      <p:sp>
        <p:nvSpPr>
          <p:cNvPr id="17" name="object 19">
            <a:extLst>
              <a:ext uri="{FF2B5EF4-FFF2-40B4-BE49-F238E27FC236}">
                <a16:creationId xmlns:a16="http://schemas.microsoft.com/office/drawing/2014/main" id="{BA56F0E2-65CF-41A5-8280-2FCFB0917AFF}"/>
              </a:ext>
            </a:extLst>
          </p:cNvPr>
          <p:cNvSpPr txBox="1"/>
          <p:nvPr/>
        </p:nvSpPr>
        <p:spPr>
          <a:xfrm>
            <a:off x="4537096" y="2387600"/>
            <a:ext cx="4686935" cy="762000"/>
          </a:xfrm>
          <a:prstGeom prst="rect">
            <a:avLst/>
          </a:prstGeom>
          <a:ln w="9525">
            <a:solidFill>
              <a:srgbClr val="000000"/>
            </a:solidFill>
          </a:ln>
        </p:spPr>
        <p:txBody>
          <a:bodyPr vert="horz" wrap="square" lIns="0" tIns="24130" rIns="0" bIns="0" rtlCol="0">
            <a:spAutoFit/>
          </a:bodyPr>
          <a:lstStyle/>
          <a:p>
            <a:pPr marL="2540" algn="ctr">
              <a:lnSpc>
                <a:spcPct val="100000"/>
              </a:lnSpc>
              <a:spcBef>
                <a:spcPts val="190"/>
              </a:spcBef>
            </a:pPr>
            <a:r>
              <a:rPr sz="2800" b="1" i="1" spc="-10" dirty="0">
                <a:solidFill>
                  <a:srgbClr val="1269AF"/>
                </a:solidFill>
                <a:latin typeface="Arial Narrow"/>
                <a:cs typeface="Arial Narrow"/>
              </a:rPr>
              <a:t>Objects</a:t>
            </a:r>
            <a:endParaRPr sz="2800">
              <a:latin typeface="Arial Narrow"/>
              <a:cs typeface="Arial Narrow"/>
            </a:endParaRPr>
          </a:p>
          <a:p>
            <a:pPr algn="ctr">
              <a:lnSpc>
                <a:spcPct val="100000"/>
              </a:lnSpc>
              <a:spcBef>
                <a:spcPts val="20"/>
              </a:spcBef>
            </a:pPr>
            <a:r>
              <a:rPr sz="1800" i="1" spc="-5" dirty="0">
                <a:solidFill>
                  <a:srgbClr val="1269AF"/>
                </a:solidFill>
                <a:latin typeface="Arial Narrow"/>
                <a:cs typeface="Arial Narrow"/>
              </a:rPr>
              <a:t>Doors, </a:t>
            </a:r>
            <a:r>
              <a:rPr sz="1800" i="1" spc="-10" dirty="0">
                <a:solidFill>
                  <a:srgbClr val="1269AF"/>
                </a:solidFill>
                <a:latin typeface="Arial Narrow"/>
                <a:cs typeface="Arial Narrow"/>
              </a:rPr>
              <a:t>Humans, </a:t>
            </a:r>
            <a:r>
              <a:rPr sz="1800" i="1" spc="-5" dirty="0">
                <a:solidFill>
                  <a:srgbClr val="1269AF"/>
                </a:solidFill>
                <a:latin typeface="Arial Narrow"/>
                <a:cs typeface="Arial Narrow"/>
              </a:rPr>
              <a:t>Coke bottle, car </a:t>
            </a:r>
            <a:r>
              <a:rPr sz="1800" i="1" dirty="0">
                <a:solidFill>
                  <a:srgbClr val="1269AF"/>
                </a:solidFill>
                <a:latin typeface="Arial Narrow"/>
                <a:cs typeface="Arial Narrow"/>
              </a:rPr>
              <a:t>,</a:t>
            </a:r>
            <a:r>
              <a:rPr sz="1800" i="1" spc="40" dirty="0">
                <a:solidFill>
                  <a:srgbClr val="1269AF"/>
                </a:solidFill>
                <a:latin typeface="Arial Narrow"/>
                <a:cs typeface="Arial Narrow"/>
              </a:rPr>
              <a:t> </a:t>
            </a:r>
            <a:r>
              <a:rPr sz="1800" i="1" dirty="0">
                <a:solidFill>
                  <a:srgbClr val="1269AF"/>
                </a:solidFill>
                <a:latin typeface="Arial Narrow"/>
                <a:cs typeface="Arial Narrow"/>
              </a:rPr>
              <a:t>…</a:t>
            </a:r>
            <a:endParaRPr sz="1800">
              <a:latin typeface="Arial Narrow"/>
              <a:cs typeface="Arial Narrow"/>
            </a:endParaRPr>
          </a:p>
        </p:txBody>
      </p:sp>
      <p:sp>
        <p:nvSpPr>
          <p:cNvPr id="18" name="object 20">
            <a:extLst>
              <a:ext uri="{FF2B5EF4-FFF2-40B4-BE49-F238E27FC236}">
                <a16:creationId xmlns:a16="http://schemas.microsoft.com/office/drawing/2014/main" id="{39F22EED-1007-4C5B-BC98-707DE9CA8E75}"/>
              </a:ext>
            </a:extLst>
          </p:cNvPr>
          <p:cNvSpPr txBox="1"/>
          <p:nvPr/>
        </p:nvSpPr>
        <p:spPr>
          <a:xfrm>
            <a:off x="4537096" y="914400"/>
            <a:ext cx="4686935" cy="762000"/>
          </a:xfrm>
          <a:prstGeom prst="rect">
            <a:avLst/>
          </a:prstGeom>
          <a:ln w="9525">
            <a:solidFill>
              <a:srgbClr val="000000"/>
            </a:solidFill>
          </a:ln>
        </p:spPr>
        <p:txBody>
          <a:bodyPr vert="horz" wrap="square" lIns="0" tIns="23495" rIns="0" bIns="0" rtlCol="0">
            <a:spAutoFit/>
          </a:bodyPr>
          <a:lstStyle/>
          <a:p>
            <a:pPr marL="3810" algn="ctr">
              <a:lnSpc>
                <a:spcPct val="100000"/>
              </a:lnSpc>
              <a:spcBef>
                <a:spcPts val="185"/>
              </a:spcBef>
            </a:pPr>
            <a:r>
              <a:rPr sz="2800" b="1" i="1" dirty="0">
                <a:solidFill>
                  <a:srgbClr val="1269AF"/>
                </a:solidFill>
                <a:latin typeface="Arial Narrow"/>
                <a:cs typeface="Arial Narrow"/>
              </a:rPr>
              <a:t>Places /</a:t>
            </a:r>
            <a:r>
              <a:rPr sz="2800" b="1" i="1" spc="-40" dirty="0">
                <a:solidFill>
                  <a:srgbClr val="1269AF"/>
                </a:solidFill>
                <a:latin typeface="Arial Narrow"/>
                <a:cs typeface="Arial Narrow"/>
              </a:rPr>
              <a:t> </a:t>
            </a:r>
            <a:r>
              <a:rPr sz="2800" b="1" i="1" spc="-5" dirty="0">
                <a:solidFill>
                  <a:srgbClr val="1269AF"/>
                </a:solidFill>
                <a:latin typeface="Arial Narrow"/>
                <a:cs typeface="Arial Narrow"/>
              </a:rPr>
              <a:t>Situations</a:t>
            </a:r>
            <a:endParaRPr sz="2800">
              <a:latin typeface="Arial Narrow"/>
              <a:cs typeface="Arial Narrow"/>
            </a:endParaRPr>
          </a:p>
          <a:p>
            <a:pPr marL="7620" algn="ctr">
              <a:lnSpc>
                <a:spcPct val="100000"/>
              </a:lnSpc>
              <a:spcBef>
                <a:spcPts val="20"/>
              </a:spcBef>
            </a:pPr>
            <a:r>
              <a:rPr sz="1800" i="1" dirty="0">
                <a:solidFill>
                  <a:srgbClr val="1269AF"/>
                </a:solidFill>
                <a:latin typeface="Arial Narrow"/>
                <a:cs typeface="Arial Narrow"/>
              </a:rPr>
              <a:t>A </a:t>
            </a:r>
            <a:r>
              <a:rPr sz="1800" i="1" spc="-5" dirty="0">
                <a:solidFill>
                  <a:srgbClr val="1269AF"/>
                </a:solidFill>
                <a:latin typeface="Arial Narrow"/>
                <a:cs typeface="Arial Narrow"/>
              </a:rPr>
              <a:t>specific room, </a:t>
            </a:r>
            <a:r>
              <a:rPr sz="1800" i="1" dirty="0">
                <a:solidFill>
                  <a:srgbClr val="1269AF"/>
                </a:solidFill>
                <a:latin typeface="Arial Narrow"/>
                <a:cs typeface="Arial Narrow"/>
              </a:rPr>
              <a:t>a </a:t>
            </a:r>
            <a:r>
              <a:rPr sz="1800" i="1" spc="-5" dirty="0">
                <a:solidFill>
                  <a:srgbClr val="1269AF"/>
                </a:solidFill>
                <a:latin typeface="Arial Narrow"/>
                <a:cs typeface="Arial Narrow"/>
              </a:rPr>
              <a:t>meeting situation,</a:t>
            </a:r>
            <a:r>
              <a:rPr sz="1800" i="1" spc="385" dirty="0">
                <a:solidFill>
                  <a:srgbClr val="1269AF"/>
                </a:solidFill>
                <a:latin typeface="Arial Narrow"/>
                <a:cs typeface="Arial Narrow"/>
              </a:rPr>
              <a:t> </a:t>
            </a:r>
            <a:r>
              <a:rPr sz="1800" i="1" dirty="0">
                <a:solidFill>
                  <a:srgbClr val="1269AF"/>
                </a:solidFill>
                <a:latin typeface="Arial Narrow"/>
                <a:cs typeface="Arial Narrow"/>
              </a:rPr>
              <a:t>…</a:t>
            </a:r>
            <a:endParaRPr sz="1800">
              <a:latin typeface="Arial Narrow"/>
              <a:cs typeface="Arial Narrow"/>
            </a:endParaRPr>
          </a:p>
        </p:txBody>
      </p:sp>
      <p:sp>
        <p:nvSpPr>
          <p:cNvPr id="19" name="object 21">
            <a:extLst>
              <a:ext uri="{FF2B5EF4-FFF2-40B4-BE49-F238E27FC236}">
                <a16:creationId xmlns:a16="http://schemas.microsoft.com/office/drawing/2014/main" id="{E3517D0C-B2C4-4D35-86E8-73C9B71E039F}"/>
              </a:ext>
            </a:extLst>
          </p:cNvPr>
          <p:cNvSpPr/>
          <p:nvPr/>
        </p:nvSpPr>
        <p:spPr>
          <a:xfrm>
            <a:off x="6843415" y="1676400"/>
            <a:ext cx="76200" cy="711200"/>
          </a:xfrm>
          <a:custGeom>
            <a:avLst/>
            <a:gdLst/>
            <a:ahLst/>
            <a:cxnLst/>
            <a:rect l="l" t="t" r="r" b="b"/>
            <a:pathLst>
              <a:path w="76200" h="711200">
                <a:moveTo>
                  <a:pt x="33274" y="635000"/>
                </a:moveTo>
                <a:lnTo>
                  <a:pt x="0" y="635000"/>
                </a:lnTo>
                <a:lnTo>
                  <a:pt x="38100" y="711200"/>
                </a:lnTo>
                <a:lnTo>
                  <a:pt x="69850" y="647700"/>
                </a:lnTo>
                <a:lnTo>
                  <a:pt x="33274" y="647700"/>
                </a:lnTo>
                <a:lnTo>
                  <a:pt x="33274" y="635000"/>
                </a:lnTo>
                <a:close/>
              </a:path>
              <a:path w="76200" h="711200">
                <a:moveTo>
                  <a:pt x="42799" y="63500"/>
                </a:moveTo>
                <a:lnTo>
                  <a:pt x="33274" y="63500"/>
                </a:lnTo>
                <a:lnTo>
                  <a:pt x="33274" y="647700"/>
                </a:lnTo>
                <a:lnTo>
                  <a:pt x="42799" y="647700"/>
                </a:lnTo>
                <a:lnTo>
                  <a:pt x="42799" y="63500"/>
                </a:lnTo>
                <a:close/>
              </a:path>
              <a:path w="76200" h="711200">
                <a:moveTo>
                  <a:pt x="76200" y="635000"/>
                </a:moveTo>
                <a:lnTo>
                  <a:pt x="42799" y="635000"/>
                </a:lnTo>
                <a:lnTo>
                  <a:pt x="42799" y="647700"/>
                </a:lnTo>
                <a:lnTo>
                  <a:pt x="69850" y="647700"/>
                </a:lnTo>
                <a:lnTo>
                  <a:pt x="76200" y="635000"/>
                </a:lnTo>
                <a:close/>
              </a:path>
              <a:path w="76200" h="711200">
                <a:moveTo>
                  <a:pt x="38100" y="0"/>
                </a:moveTo>
                <a:lnTo>
                  <a:pt x="0" y="76200"/>
                </a:lnTo>
                <a:lnTo>
                  <a:pt x="33274" y="76200"/>
                </a:lnTo>
                <a:lnTo>
                  <a:pt x="33274" y="63500"/>
                </a:lnTo>
                <a:lnTo>
                  <a:pt x="69850" y="63500"/>
                </a:lnTo>
                <a:lnTo>
                  <a:pt x="38100" y="0"/>
                </a:lnTo>
                <a:close/>
              </a:path>
              <a:path w="76200" h="711200">
                <a:moveTo>
                  <a:pt x="69850" y="63500"/>
                </a:moveTo>
                <a:lnTo>
                  <a:pt x="42799" y="63500"/>
                </a:lnTo>
                <a:lnTo>
                  <a:pt x="42799" y="76200"/>
                </a:lnTo>
                <a:lnTo>
                  <a:pt x="76200" y="76200"/>
                </a:lnTo>
                <a:lnTo>
                  <a:pt x="69850" y="63500"/>
                </a:lnTo>
                <a:close/>
              </a:path>
            </a:pathLst>
          </a:custGeom>
          <a:solidFill>
            <a:srgbClr val="000000"/>
          </a:solidFill>
        </p:spPr>
        <p:txBody>
          <a:bodyPr wrap="square" lIns="0" tIns="0" rIns="0" bIns="0" rtlCol="0"/>
          <a:lstStyle/>
          <a:p>
            <a:endParaRPr/>
          </a:p>
        </p:txBody>
      </p:sp>
      <p:sp>
        <p:nvSpPr>
          <p:cNvPr id="20" name="object 22">
            <a:extLst>
              <a:ext uri="{FF2B5EF4-FFF2-40B4-BE49-F238E27FC236}">
                <a16:creationId xmlns:a16="http://schemas.microsoft.com/office/drawing/2014/main" id="{5A90AB7E-E7F9-4B58-AC75-0771AE6F2831}"/>
              </a:ext>
            </a:extLst>
          </p:cNvPr>
          <p:cNvSpPr/>
          <p:nvPr/>
        </p:nvSpPr>
        <p:spPr>
          <a:xfrm>
            <a:off x="6843415" y="4622800"/>
            <a:ext cx="76200" cy="711200"/>
          </a:xfrm>
          <a:custGeom>
            <a:avLst/>
            <a:gdLst/>
            <a:ahLst/>
            <a:cxnLst/>
            <a:rect l="l" t="t" r="r" b="b"/>
            <a:pathLst>
              <a:path w="76200" h="711200">
                <a:moveTo>
                  <a:pt x="33274" y="635000"/>
                </a:moveTo>
                <a:lnTo>
                  <a:pt x="0" y="635000"/>
                </a:lnTo>
                <a:lnTo>
                  <a:pt x="38100" y="711200"/>
                </a:lnTo>
                <a:lnTo>
                  <a:pt x="69850" y="647700"/>
                </a:lnTo>
                <a:lnTo>
                  <a:pt x="33274" y="647700"/>
                </a:lnTo>
                <a:lnTo>
                  <a:pt x="33274" y="635000"/>
                </a:lnTo>
                <a:close/>
              </a:path>
              <a:path w="76200" h="711200">
                <a:moveTo>
                  <a:pt x="42799" y="63500"/>
                </a:moveTo>
                <a:lnTo>
                  <a:pt x="33274" y="63500"/>
                </a:lnTo>
                <a:lnTo>
                  <a:pt x="33274" y="647700"/>
                </a:lnTo>
                <a:lnTo>
                  <a:pt x="42799" y="647700"/>
                </a:lnTo>
                <a:lnTo>
                  <a:pt x="42799" y="63500"/>
                </a:lnTo>
                <a:close/>
              </a:path>
              <a:path w="76200" h="711200">
                <a:moveTo>
                  <a:pt x="76200" y="635000"/>
                </a:moveTo>
                <a:lnTo>
                  <a:pt x="42799" y="635000"/>
                </a:lnTo>
                <a:lnTo>
                  <a:pt x="42799" y="647700"/>
                </a:lnTo>
                <a:lnTo>
                  <a:pt x="69850" y="647700"/>
                </a:lnTo>
                <a:lnTo>
                  <a:pt x="76200" y="635000"/>
                </a:lnTo>
                <a:close/>
              </a:path>
              <a:path w="76200" h="711200">
                <a:moveTo>
                  <a:pt x="38100" y="0"/>
                </a:moveTo>
                <a:lnTo>
                  <a:pt x="0" y="76200"/>
                </a:lnTo>
                <a:lnTo>
                  <a:pt x="33274" y="76200"/>
                </a:lnTo>
                <a:lnTo>
                  <a:pt x="33274" y="63500"/>
                </a:lnTo>
                <a:lnTo>
                  <a:pt x="69850" y="63500"/>
                </a:lnTo>
                <a:lnTo>
                  <a:pt x="38100" y="0"/>
                </a:lnTo>
                <a:close/>
              </a:path>
              <a:path w="76200" h="711200">
                <a:moveTo>
                  <a:pt x="69850" y="63500"/>
                </a:moveTo>
                <a:lnTo>
                  <a:pt x="42799" y="63500"/>
                </a:lnTo>
                <a:lnTo>
                  <a:pt x="42799" y="76200"/>
                </a:lnTo>
                <a:lnTo>
                  <a:pt x="76200" y="76200"/>
                </a:lnTo>
                <a:lnTo>
                  <a:pt x="69850" y="63500"/>
                </a:lnTo>
                <a:close/>
              </a:path>
            </a:pathLst>
          </a:custGeom>
          <a:solidFill>
            <a:srgbClr val="000000"/>
          </a:solidFill>
        </p:spPr>
        <p:txBody>
          <a:bodyPr wrap="square" lIns="0" tIns="0" rIns="0" bIns="0" rtlCol="0"/>
          <a:lstStyle/>
          <a:p>
            <a:endParaRPr/>
          </a:p>
        </p:txBody>
      </p:sp>
      <p:sp>
        <p:nvSpPr>
          <p:cNvPr id="21" name="object 23">
            <a:extLst>
              <a:ext uri="{FF2B5EF4-FFF2-40B4-BE49-F238E27FC236}">
                <a16:creationId xmlns:a16="http://schemas.microsoft.com/office/drawing/2014/main" id="{51AA3565-4D68-4A07-A053-D4607FCAF7CA}"/>
              </a:ext>
            </a:extLst>
          </p:cNvPr>
          <p:cNvSpPr txBox="1"/>
          <p:nvPr/>
        </p:nvSpPr>
        <p:spPr>
          <a:xfrm>
            <a:off x="3942863" y="4752022"/>
            <a:ext cx="1304290" cy="391795"/>
          </a:xfrm>
          <a:prstGeom prst="rect">
            <a:avLst/>
          </a:prstGeom>
        </p:spPr>
        <p:txBody>
          <a:bodyPr vert="horz" wrap="square" lIns="0" tIns="12700" rIns="0" bIns="0" rtlCol="0">
            <a:spAutoFit/>
          </a:bodyPr>
          <a:lstStyle/>
          <a:p>
            <a:pPr marL="12700">
              <a:lnSpc>
                <a:spcPct val="100000"/>
              </a:lnSpc>
              <a:spcBef>
                <a:spcPts val="100"/>
              </a:spcBef>
            </a:pPr>
            <a:r>
              <a:rPr sz="2400" b="1" i="1" dirty="0">
                <a:solidFill>
                  <a:srgbClr val="49289E"/>
                </a:solidFill>
                <a:latin typeface="Arial Narrow"/>
                <a:cs typeface="Arial Narrow"/>
              </a:rPr>
              <a:t>Navigati</a:t>
            </a:r>
            <a:r>
              <a:rPr sz="2400" b="1" i="1" spc="-10" dirty="0">
                <a:solidFill>
                  <a:srgbClr val="49289E"/>
                </a:solidFill>
                <a:latin typeface="Arial Narrow"/>
                <a:cs typeface="Arial Narrow"/>
              </a:rPr>
              <a:t>o</a:t>
            </a:r>
            <a:r>
              <a:rPr sz="2400" b="1" i="1" dirty="0">
                <a:solidFill>
                  <a:srgbClr val="49289E"/>
                </a:solidFill>
                <a:latin typeface="Arial Narrow"/>
                <a:cs typeface="Arial Narrow"/>
              </a:rPr>
              <a:t>n</a:t>
            </a:r>
            <a:endParaRPr sz="2400">
              <a:latin typeface="Arial Narrow"/>
              <a:cs typeface="Arial Narrow"/>
            </a:endParaRPr>
          </a:p>
        </p:txBody>
      </p:sp>
      <p:sp>
        <p:nvSpPr>
          <p:cNvPr id="22" name="object 24">
            <a:extLst>
              <a:ext uri="{FF2B5EF4-FFF2-40B4-BE49-F238E27FC236}">
                <a16:creationId xmlns:a16="http://schemas.microsoft.com/office/drawing/2014/main" id="{77FBD750-9675-42DA-A22E-6FCC4B87A189}"/>
              </a:ext>
            </a:extLst>
          </p:cNvPr>
          <p:cNvSpPr txBox="1"/>
          <p:nvPr/>
        </p:nvSpPr>
        <p:spPr>
          <a:xfrm>
            <a:off x="3849772" y="3303904"/>
            <a:ext cx="1303020" cy="391160"/>
          </a:xfrm>
          <a:prstGeom prst="rect">
            <a:avLst/>
          </a:prstGeom>
        </p:spPr>
        <p:txBody>
          <a:bodyPr vert="horz" wrap="square" lIns="0" tIns="12700" rIns="0" bIns="0" rtlCol="0">
            <a:spAutoFit/>
          </a:bodyPr>
          <a:lstStyle/>
          <a:p>
            <a:pPr marL="12700">
              <a:lnSpc>
                <a:spcPct val="100000"/>
              </a:lnSpc>
              <a:spcBef>
                <a:spcPts val="100"/>
              </a:spcBef>
            </a:pPr>
            <a:r>
              <a:rPr sz="2400" b="1" i="1" spc="-5" dirty="0">
                <a:solidFill>
                  <a:srgbClr val="1269AF"/>
                </a:solidFill>
                <a:latin typeface="Arial Narrow"/>
                <a:cs typeface="Arial Narrow"/>
              </a:rPr>
              <a:t>Interaction</a:t>
            </a:r>
            <a:endParaRPr sz="2400">
              <a:latin typeface="Arial Narrow"/>
              <a:cs typeface="Arial Narrow"/>
            </a:endParaRPr>
          </a:p>
        </p:txBody>
      </p:sp>
      <p:sp>
        <p:nvSpPr>
          <p:cNvPr id="23" name="object 25">
            <a:extLst>
              <a:ext uri="{FF2B5EF4-FFF2-40B4-BE49-F238E27FC236}">
                <a16:creationId xmlns:a16="http://schemas.microsoft.com/office/drawing/2014/main" id="{B1BE999D-3B34-4E88-AE73-408E01166BBB}"/>
              </a:ext>
            </a:extLst>
          </p:cNvPr>
          <p:cNvSpPr txBox="1"/>
          <p:nvPr/>
        </p:nvSpPr>
        <p:spPr>
          <a:xfrm>
            <a:off x="3817132" y="1855470"/>
            <a:ext cx="2644140" cy="391160"/>
          </a:xfrm>
          <a:prstGeom prst="rect">
            <a:avLst/>
          </a:prstGeom>
        </p:spPr>
        <p:txBody>
          <a:bodyPr vert="horz" wrap="square" lIns="0" tIns="12700" rIns="0" bIns="0" rtlCol="0">
            <a:spAutoFit/>
          </a:bodyPr>
          <a:lstStyle/>
          <a:p>
            <a:pPr marL="12700">
              <a:lnSpc>
                <a:spcPct val="100000"/>
              </a:lnSpc>
              <a:spcBef>
                <a:spcPts val="100"/>
              </a:spcBef>
            </a:pPr>
            <a:r>
              <a:rPr sz="2400" b="1" i="1" dirty="0">
                <a:solidFill>
                  <a:srgbClr val="CC0000"/>
                </a:solidFill>
                <a:latin typeface="Arial Narrow"/>
                <a:cs typeface="Arial Narrow"/>
              </a:rPr>
              <a:t>Servicing /</a:t>
            </a:r>
            <a:r>
              <a:rPr sz="2400" b="1" i="1" spc="-75" dirty="0">
                <a:solidFill>
                  <a:srgbClr val="CC0000"/>
                </a:solidFill>
                <a:latin typeface="Arial Narrow"/>
                <a:cs typeface="Arial Narrow"/>
              </a:rPr>
              <a:t> </a:t>
            </a:r>
            <a:r>
              <a:rPr sz="2400" b="1" i="1" dirty="0">
                <a:solidFill>
                  <a:srgbClr val="CC0000"/>
                </a:solidFill>
                <a:latin typeface="Arial Narrow"/>
                <a:cs typeface="Arial Narrow"/>
              </a:rPr>
              <a:t>Reasoning</a:t>
            </a:r>
            <a:endParaRPr sz="2400">
              <a:latin typeface="Arial Narrow"/>
              <a:cs typeface="Arial Narrow"/>
            </a:endParaRPr>
          </a:p>
        </p:txBody>
      </p:sp>
      <p:sp>
        <p:nvSpPr>
          <p:cNvPr id="24" name="object 26">
            <a:extLst>
              <a:ext uri="{FF2B5EF4-FFF2-40B4-BE49-F238E27FC236}">
                <a16:creationId xmlns:a16="http://schemas.microsoft.com/office/drawing/2014/main" id="{8E3C2C22-EAC2-4541-B05E-DD885F93EE4A}"/>
              </a:ext>
            </a:extLst>
          </p:cNvPr>
          <p:cNvSpPr/>
          <p:nvPr/>
        </p:nvSpPr>
        <p:spPr>
          <a:xfrm>
            <a:off x="2223879" y="4112767"/>
            <a:ext cx="143510" cy="711200"/>
          </a:xfrm>
          <a:custGeom>
            <a:avLst/>
            <a:gdLst/>
            <a:ahLst/>
            <a:cxnLst/>
            <a:rect l="l" t="t" r="r" b="b"/>
            <a:pathLst>
              <a:path w="143509" h="711200">
                <a:moveTo>
                  <a:pt x="47625" y="568324"/>
                </a:moveTo>
                <a:lnTo>
                  <a:pt x="0" y="568324"/>
                </a:lnTo>
                <a:lnTo>
                  <a:pt x="71437" y="711199"/>
                </a:lnTo>
                <a:lnTo>
                  <a:pt x="131032" y="592073"/>
                </a:lnTo>
                <a:lnTo>
                  <a:pt x="47625" y="592073"/>
                </a:lnTo>
                <a:lnTo>
                  <a:pt x="47625" y="568324"/>
                </a:lnTo>
                <a:close/>
              </a:path>
              <a:path w="143509" h="711200">
                <a:moveTo>
                  <a:pt x="95250" y="118998"/>
                </a:moveTo>
                <a:lnTo>
                  <a:pt x="47625" y="118998"/>
                </a:lnTo>
                <a:lnTo>
                  <a:pt x="47625" y="592073"/>
                </a:lnTo>
                <a:lnTo>
                  <a:pt x="95250" y="592073"/>
                </a:lnTo>
                <a:lnTo>
                  <a:pt x="95250" y="118998"/>
                </a:lnTo>
                <a:close/>
              </a:path>
              <a:path w="143509" h="711200">
                <a:moveTo>
                  <a:pt x="142913" y="568324"/>
                </a:moveTo>
                <a:lnTo>
                  <a:pt x="95250" y="568324"/>
                </a:lnTo>
                <a:lnTo>
                  <a:pt x="95250" y="592073"/>
                </a:lnTo>
                <a:lnTo>
                  <a:pt x="131032" y="592073"/>
                </a:lnTo>
                <a:lnTo>
                  <a:pt x="142913" y="568324"/>
                </a:lnTo>
                <a:close/>
              </a:path>
              <a:path w="143509" h="711200">
                <a:moveTo>
                  <a:pt x="71437" y="0"/>
                </a:moveTo>
                <a:lnTo>
                  <a:pt x="0" y="142874"/>
                </a:lnTo>
                <a:lnTo>
                  <a:pt x="47625" y="142874"/>
                </a:lnTo>
                <a:lnTo>
                  <a:pt x="47625" y="118998"/>
                </a:lnTo>
                <a:lnTo>
                  <a:pt x="130968" y="118998"/>
                </a:lnTo>
                <a:lnTo>
                  <a:pt x="71437" y="0"/>
                </a:lnTo>
                <a:close/>
              </a:path>
              <a:path w="143509" h="711200">
                <a:moveTo>
                  <a:pt x="130968" y="118998"/>
                </a:moveTo>
                <a:lnTo>
                  <a:pt x="95250" y="118998"/>
                </a:lnTo>
                <a:lnTo>
                  <a:pt x="95250" y="142874"/>
                </a:lnTo>
                <a:lnTo>
                  <a:pt x="142913" y="142874"/>
                </a:lnTo>
                <a:lnTo>
                  <a:pt x="130968" y="118998"/>
                </a:lnTo>
                <a:close/>
              </a:path>
            </a:pathLst>
          </a:custGeom>
          <a:solidFill>
            <a:srgbClr val="FF0000"/>
          </a:solidFill>
        </p:spPr>
        <p:txBody>
          <a:bodyPr wrap="square" lIns="0" tIns="0" rIns="0" bIns="0" rtlCol="0"/>
          <a:lstStyle/>
          <a:p>
            <a:endParaRPr/>
          </a:p>
        </p:txBody>
      </p:sp>
      <p:sp>
        <p:nvSpPr>
          <p:cNvPr id="25" name="object 27">
            <a:extLst>
              <a:ext uri="{FF2B5EF4-FFF2-40B4-BE49-F238E27FC236}">
                <a16:creationId xmlns:a16="http://schemas.microsoft.com/office/drawing/2014/main" id="{FC6EE1D2-678B-428D-B997-99DC467F3414}"/>
              </a:ext>
            </a:extLst>
          </p:cNvPr>
          <p:cNvSpPr/>
          <p:nvPr/>
        </p:nvSpPr>
        <p:spPr>
          <a:xfrm>
            <a:off x="1084093" y="3457321"/>
            <a:ext cx="2349234" cy="1382140"/>
          </a:xfrm>
          <a:prstGeom prst="rect">
            <a:avLst/>
          </a:prstGeom>
          <a:blipFill>
            <a:blip r:embed="rId5" cstate="print"/>
            <a:stretch>
              <a:fillRect/>
            </a:stretch>
          </a:blipFill>
        </p:spPr>
        <p:txBody>
          <a:bodyPr wrap="square" lIns="0" tIns="0" rIns="0" bIns="0" rtlCol="0"/>
          <a:lstStyle/>
          <a:p>
            <a:endParaRPr/>
          </a:p>
        </p:txBody>
      </p:sp>
      <p:sp>
        <p:nvSpPr>
          <p:cNvPr id="26" name="object 28">
            <a:extLst>
              <a:ext uri="{FF2B5EF4-FFF2-40B4-BE49-F238E27FC236}">
                <a16:creationId xmlns:a16="http://schemas.microsoft.com/office/drawing/2014/main" id="{42082FA8-2C99-40C6-A6C9-077672D9CEE0}"/>
              </a:ext>
            </a:extLst>
          </p:cNvPr>
          <p:cNvSpPr/>
          <p:nvPr/>
        </p:nvSpPr>
        <p:spPr>
          <a:xfrm>
            <a:off x="1775760" y="3498722"/>
            <a:ext cx="0" cy="457200"/>
          </a:xfrm>
          <a:custGeom>
            <a:avLst/>
            <a:gdLst/>
            <a:ahLst/>
            <a:cxnLst/>
            <a:rect l="l" t="t" r="r" b="b"/>
            <a:pathLst>
              <a:path h="457200">
                <a:moveTo>
                  <a:pt x="0" y="0"/>
                </a:moveTo>
                <a:lnTo>
                  <a:pt x="0" y="457200"/>
                </a:lnTo>
              </a:path>
            </a:pathLst>
          </a:custGeom>
          <a:ln w="47625">
            <a:solidFill>
              <a:srgbClr val="FF0000"/>
            </a:solidFill>
          </a:ln>
        </p:spPr>
        <p:txBody>
          <a:bodyPr wrap="square" lIns="0" tIns="0" rIns="0" bIns="0" rtlCol="0"/>
          <a:lstStyle/>
          <a:p>
            <a:endParaRPr/>
          </a:p>
        </p:txBody>
      </p:sp>
      <p:sp>
        <p:nvSpPr>
          <p:cNvPr id="27" name="object 29">
            <a:extLst>
              <a:ext uri="{FF2B5EF4-FFF2-40B4-BE49-F238E27FC236}">
                <a16:creationId xmlns:a16="http://schemas.microsoft.com/office/drawing/2014/main" id="{E0328BFE-398F-42C6-893F-592DE60DE05E}"/>
              </a:ext>
            </a:extLst>
          </p:cNvPr>
          <p:cNvSpPr/>
          <p:nvPr/>
        </p:nvSpPr>
        <p:spPr>
          <a:xfrm>
            <a:off x="1823753" y="3955922"/>
            <a:ext cx="1536065" cy="0"/>
          </a:xfrm>
          <a:custGeom>
            <a:avLst/>
            <a:gdLst/>
            <a:ahLst/>
            <a:cxnLst/>
            <a:rect l="l" t="t" r="r" b="b"/>
            <a:pathLst>
              <a:path w="1536064">
                <a:moveTo>
                  <a:pt x="0" y="0"/>
                </a:moveTo>
                <a:lnTo>
                  <a:pt x="1535544" y="0"/>
                </a:lnTo>
              </a:path>
            </a:pathLst>
          </a:custGeom>
          <a:ln w="47625">
            <a:solidFill>
              <a:srgbClr val="FF0000"/>
            </a:solidFill>
          </a:ln>
        </p:spPr>
        <p:txBody>
          <a:bodyPr wrap="square" lIns="0" tIns="0" rIns="0" bIns="0" rtlCol="0"/>
          <a:lstStyle/>
          <a:p>
            <a:endParaRPr/>
          </a:p>
        </p:txBody>
      </p:sp>
      <p:sp>
        <p:nvSpPr>
          <p:cNvPr id="28" name="object 31">
            <a:extLst>
              <a:ext uri="{FF2B5EF4-FFF2-40B4-BE49-F238E27FC236}">
                <a16:creationId xmlns:a16="http://schemas.microsoft.com/office/drawing/2014/main" id="{D500BDC4-7037-4052-86CF-B7A1B3CAD1B1}"/>
              </a:ext>
            </a:extLst>
          </p:cNvPr>
          <p:cNvSpPr/>
          <p:nvPr/>
        </p:nvSpPr>
        <p:spPr>
          <a:xfrm>
            <a:off x="1631805" y="4433570"/>
            <a:ext cx="0" cy="390525"/>
          </a:xfrm>
          <a:custGeom>
            <a:avLst/>
            <a:gdLst/>
            <a:ahLst/>
            <a:cxnLst/>
            <a:rect l="l" t="t" r="r" b="b"/>
            <a:pathLst>
              <a:path h="390525">
                <a:moveTo>
                  <a:pt x="0" y="0"/>
                </a:moveTo>
                <a:lnTo>
                  <a:pt x="0" y="390397"/>
                </a:lnTo>
              </a:path>
            </a:pathLst>
          </a:custGeom>
          <a:ln w="47625">
            <a:solidFill>
              <a:srgbClr val="FF0000"/>
            </a:solidFill>
          </a:ln>
        </p:spPr>
        <p:txBody>
          <a:bodyPr wrap="square" lIns="0" tIns="0" rIns="0" bIns="0" rtlCol="0"/>
          <a:lstStyle/>
          <a:p>
            <a:endParaRPr/>
          </a:p>
        </p:txBody>
      </p:sp>
      <p:sp>
        <p:nvSpPr>
          <p:cNvPr id="29" name="object 32">
            <a:extLst>
              <a:ext uri="{FF2B5EF4-FFF2-40B4-BE49-F238E27FC236}">
                <a16:creationId xmlns:a16="http://schemas.microsoft.com/office/drawing/2014/main" id="{DEFDBCE0-BCD1-4679-A73B-F7907969E44E}"/>
              </a:ext>
            </a:extLst>
          </p:cNvPr>
          <p:cNvSpPr/>
          <p:nvPr/>
        </p:nvSpPr>
        <p:spPr>
          <a:xfrm>
            <a:off x="1967708" y="4468367"/>
            <a:ext cx="0" cy="355600"/>
          </a:xfrm>
          <a:custGeom>
            <a:avLst/>
            <a:gdLst/>
            <a:ahLst/>
            <a:cxnLst/>
            <a:rect l="l" t="t" r="r" b="b"/>
            <a:pathLst>
              <a:path h="355600">
                <a:moveTo>
                  <a:pt x="0" y="0"/>
                </a:moveTo>
                <a:lnTo>
                  <a:pt x="0" y="355599"/>
                </a:lnTo>
              </a:path>
            </a:pathLst>
          </a:custGeom>
          <a:ln w="47625">
            <a:solidFill>
              <a:srgbClr val="FF0000"/>
            </a:solidFill>
          </a:ln>
        </p:spPr>
        <p:txBody>
          <a:bodyPr wrap="square" lIns="0" tIns="0" rIns="0" bIns="0" rtlCol="0"/>
          <a:lstStyle/>
          <a:p>
            <a:endParaRPr/>
          </a:p>
        </p:txBody>
      </p:sp>
      <p:sp>
        <p:nvSpPr>
          <p:cNvPr id="30" name="object 33">
            <a:extLst>
              <a:ext uri="{FF2B5EF4-FFF2-40B4-BE49-F238E27FC236}">
                <a16:creationId xmlns:a16="http://schemas.microsoft.com/office/drawing/2014/main" id="{0B3862E6-78B7-4D6E-9FFB-F28DB64456B5}"/>
              </a:ext>
            </a:extLst>
          </p:cNvPr>
          <p:cNvSpPr/>
          <p:nvPr/>
        </p:nvSpPr>
        <p:spPr>
          <a:xfrm>
            <a:off x="1247910" y="4326763"/>
            <a:ext cx="2185670" cy="36195"/>
          </a:xfrm>
          <a:custGeom>
            <a:avLst/>
            <a:gdLst/>
            <a:ahLst/>
            <a:cxnLst/>
            <a:rect l="l" t="t" r="r" b="b"/>
            <a:pathLst>
              <a:path w="2185670" h="36195">
                <a:moveTo>
                  <a:pt x="0" y="0"/>
                </a:moveTo>
                <a:lnTo>
                  <a:pt x="2185428" y="35941"/>
                </a:lnTo>
              </a:path>
            </a:pathLst>
          </a:custGeom>
          <a:ln w="47625">
            <a:solidFill>
              <a:srgbClr val="FF0000"/>
            </a:solidFill>
          </a:ln>
        </p:spPr>
        <p:txBody>
          <a:bodyPr wrap="square" lIns="0" tIns="0" rIns="0" bIns="0" rtlCol="0"/>
          <a:lstStyle/>
          <a:p>
            <a:endParaRPr/>
          </a:p>
        </p:txBody>
      </p:sp>
      <p:sp>
        <p:nvSpPr>
          <p:cNvPr id="31" name="object 35">
            <a:extLst>
              <a:ext uri="{FF2B5EF4-FFF2-40B4-BE49-F238E27FC236}">
                <a16:creationId xmlns:a16="http://schemas.microsoft.com/office/drawing/2014/main" id="{6034117B-A3A4-4A8B-A88F-9CC5200869F2}"/>
              </a:ext>
            </a:extLst>
          </p:cNvPr>
          <p:cNvSpPr/>
          <p:nvPr/>
        </p:nvSpPr>
        <p:spPr>
          <a:xfrm>
            <a:off x="1631805" y="4468367"/>
            <a:ext cx="335915" cy="38735"/>
          </a:xfrm>
          <a:custGeom>
            <a:avLst/>
            <a:gdLst/>
            <a:ahLst/>
            <a:cxnLst/>
            <a:rect l="l" t="t" r="r" b="b"/>
            <a:pathLst>
              <a:path w="335915" h="38735">
                <a:moveTo>
                  <a:pt x="0" y="0"/>
                </a:moveTo>
                <a:lnTo>
                  <a:pt x="335902" y="38353"/>
                </a:lnTo>
              </a:path>
            </a:pathLst>
          </a:custGeom>
          <a:ln w="47625">
            <a:solidFill>
              <a:srgbClr val="FF0000"/>
            </a:solidFill>
          </a:ln>
        </p:spPr>
        <p:txBody>
          <a:bodyPr wrap="square" lIns="0" tIns="0" rIns="0" bIns="0" rtlCol="0"/>
          <a:lstStyle/>
          <a:p>
            <a:endParaRPr/>
          </a:p>
        </p:txBody>
      </p:sp>
      <p:sp>
        <p:nvSpPr>
          <p:cNvPr id="32" name="object 36">
            <a:extLst>
              <a:ext uri="{FF2B5EF4-FFF2-40B4-BE49-F238E27FC236}">
                <a16:creationId xmlns:a16="http://schemas.microsoft.com/office/drawing/2014/main" id="{1DC81CF0-F7BF-45F2-A106-9DE69E4FA65F}"/>
              </a:ext>
            </a:extLst>
          </p:cNvPr>
          <p:cNvSpPr/>
          <p:nvPr/>
        </p:nvSpPr>
        <p:spPr>
          <a:xfrm>
            <a:off x="1631805" y="4578730"/>
            <a:ext cx="335915" cy="42545"/>
          </a:xfrm>
          <a:custGeom>
            <a:avLst/>
            <a:gdLst/>
            <a:ahLst/>
            <a:cxnLst/>
            <a:rect l="l" t="t" r="r" b="b"/>
            <a:pathLst>
              <a:path w="335915" h="42545">
                <a:moveTo>
                  <a:pt x="0" y="0"/>
                </a:moveTo>
                <a:lnTo>
                  <a:pt x="335902" y="42037"/>
                </a:lnTo>
              </a:path>
            </a:pathLst>
          </a:custGeom>
          <a:ln w="47625">
            <a:solidFill>
              <a:srgbClr val="FF0000"/>
            </a:solidFill>
          </a:ln>
        </p:spPr>
        <p:txBody>
          <a:bodyPr wrap="square" lIns="0" tIns="0" rIns="0" bIns="0" rtlCol="0"/>
          <a:lstStyle/>
          <a:p>
            <a:endParaRPr/>
          </a:p>
        </p:txBody>
      </p:sp>
      <p:sp>
        <p:nvSpPr>
          <p:cNvPr id="33" name="object 37">
            <a:extLst>
              <a:ext uri="{FF2B5EF4-FFF2-40B4-BE49-F238E27FC236}">
                <a16:creationId xmlns:a16="http://schemas.microsoft.com/office/drawing/2014/main" id="{73879414-808C-4470-B4D1-A97EF49DB4BD}"/>
              </a:ext>
            </a:extLst>
          </p:cNvPr>
          <p:cNvSpPr/>
          <p:nvPr/>
        </p:nvSpPr>
        <p:spPr>
          <a:xfrm>
            <a:off x="1631805" y="4696967"/>
            <a:ext cx="335915" cy="62230"/>
          </a:xfrm>
          <a:custGeom>
            <a:avLst/>
            <a:gdLst/>
            <a:ahLst/>
            <a:cxnLst/>
            <a:rect l="l" t="t" r="r" b="b"/>
            <a:pathLst>
              <a:path w="335915" h="62229">
                <a:moveTo>
                  <a:pt x="0" y="0"/>
                </a:moveTo>
                <a:lnTo>
                  <a:pt x="335902" y="61848"/>
                </a:lnTo>
              </a:path>
            </a:pathLst>
          </a:custGeom>
          <a:ln w="47625">
            <a:solidFill>
              <a:srgbClr val="FF0000"/>
            </a:solidFill>
          </a:ln>
        </p:spPr>
        <p:txBody>
          <a:bodyPr wrap="square" lIns="0" tIns="0" rIns="0" bIns="0" rtlCol="0"/>
          <a:lstStyle/>
          <a:p>
            <a:endParaRPr/>
          </a:p>
        </p:txBody>
      </p:sp>
      <p:sp>
        <p:nvSpPr>
          <p:cNvPr id="34" name="object 38">
            <a:extLst>
              <a:ext uri="{FF2B5EF4-FFF2-40B4-BE49-F238E27FC236}">
                <a16:creationId xmlns:a16="http://schemas.microsoft.com/office/drawing/2014/main" id="{788A1E9F-FBD2-4BE0-A084-E998A18E5F9A}"/>
              </a:ext>
            </a:extLst>
          </p:cNvPr>
          <p:cNvSpPr/>
          <p:nvPr/>
        </p:nvSpPr>
        <p:spPr>
          <a:xfrm>
            <a:off x="2255629" y="3457321"/>
            <a:ext cx="0" cy="499109"/>
          </a:xfrm>
          <a:custGeom>
            <a:avLst/>
            <a:gdLst/>
            <a:ahLst/>
            <a:cxnLst/>
            <a:rect l="l" t="t" r="r" b="b"/>
            <a:pathLst>
              <a:path h="499110">
                <a:moveTo>
                  <a:pt x="0" y="0"/>
                </a:moveTo>
                <a:lnTo>
                  <a:pt x="0" y="498601"/>
                </a:lnTo>
              </a:path>
            </a:pathLst>
          </a:custGeom>
          <a:ln w="47625">
            <a:solidFill>
              <a:srgbClr val="FF0000"/>
            </a:solidFill>
          </a:ln>
        </p:spPr>
        <p:txBody>
          <a:bodyPr wrap="square" lIns="0" tIns="0" rIns="0" bIns="0" rtlCol="0"/>
          <a:lstStyle/>
          <a:p>
            <a:endParaRPr/>
          </a:p>
        </p:txBody>
      </p:sp>
      <p:sp>
        <p:nvSpPr>
          <p:cNvPr id="35" name="object 39">
            <a:extLst>
              <a:ext uri="{FF2B5EF4-FFF2-40B4-BE49-F238E27FC236}">
                <a16:creationId xmlns:a16="http://schemas.microsoft.com/office/drawing/2014/main" id="{5FBDEE55-FFFF-4BB1-8247-5E353B144042}"/>
              </a:ext>
            </a:extLst>
          </p:cNvPr>
          <p:cNvSpPr/>
          <p:nvPr/>
        </p:nvSpPr>
        <p:spPr>
          <a:xfrm>
            <a:off x="2735473" y="3457321"/>
            <a:ext cx="0" cy="499109"/>
          </a:xfrm>
          <a:custGeom>
            <a:avLst/>
            <a:gdLst/>
            <a:ahLst/>
            <a:cxnLst/>
            <a:rect l="l" t="t" r="r" b="b"/>
            <a:pathLst>
              <a:path h="499110">
                <a:moveTo>
                  <a:pt x="0" y="0"/>
                </a:moveTo>
                <a:lnTo>
                  <a:pt x="0" y="498601"/>
                </a:lnTo>
              </a:path>
            </a:pathLst>
          </a:custGeom>
          <a:ln w="47625">
            <a:solidFill>
              <a:srgbClr val="FF0000"/>
            </a:solidFill>
          </a:ln>
        </p:spPr>
        <p:txBody>
          <a:bodyPr wrap="square" lIns="0" tIns="0" rIns="0" bIns="0" rtlCol="0"/>
          <a:lstStyle/>
          <a:p>
            <a:endParaRPr/>
          </a:p>
        </p:txBody>
      </p:sp>
      <p:sp>
        <p:nvSpPr>
          <p:cNvPr id="36" name="object 40">
            <a:extLst>
              <a:ext uri="{FF2B5EF4-FFF2-40B4-BE49-F238E27FC236}">
                <a16:creationId xmlns:a16="http://schemas.microsoft.com/office/drawing/2014/main" id="{F1754E0A-FE18-4592-BE9B-CAA1BE240DE7}"/>
              </a:ext>
            </a:extLst>
          </p:cNvPr>
          <p:cNvSpPr/>
          <p:nvPr/>
        </p:nvSpPr>
        <p:spPr>
          <a:xfrm>
            <a:off x="3311291" y="3457321"/>
            <a:ext cx="0" cy="499109"/>
          </a:xfrm>
          <a:custGeom>
            <a:avLst/>
            <a:gdLst/>
            <a:ahLst/>
            <a:cxnLst/>
            <a:rect l="l" t="t" r="r" b="b"/>
            <a:pathLst>
              <a:path h="499110">
                <a:moveTo>
                  <a:pt x="0" y="0"/>
                </a:moveTo>
                <a:lnTo>
                  <a:pt x="0" y="498601"/>
                </a:lnTo>
              </a:path>
            </a:pathLst>
          </a:custGeom>
          <a:ln w="47625">
            <a:solidFill>
              <a:srgbClr val="FF0000"/>
            </a:solidFill>
          </a:ln>
        </p:spPr>
        <p:txBody>
          <a:bodyPr wrap="square" lIns="0" tIns="0" rIns="0" bIns="0" rtlCol="0"/>
          <a:lstStyle/>
          <a:p>
            <a:endParaRPr/>
          </a:p>
        </p:txBody>
      </p:sp>
      <p:sp>
        <p:nvSpPr>
          <p:cNvPr id="37" name="object 41">
            <a:extLst>
              <a:ext uri="{FF2B5EF4-FFF2-40B4-BE49-F238E27FC236}">
                <a16:creationId xmlns:a16="http://schemas.microsoft.com/office/drawing/2014/main" id="{060F828C-9DA1-4C03-A824-52F305AA3943}"/>
              </a:ext>
            </a:extLst>
          </p:cNvPr>
          <p:cNvSpPr/>
          <p:nvPr/>
        </p:nvSpPr>
        <p:spPr>
          <a:xfrm>
            <a:off x="1583812" y="4344796"/>
            <a:ext cx="144145" cy="53975"/>
          </a:xfrm>
          <a:custGeom>
            <a:avLst/>
            <a:gdLst/>
            <a:ahLst/>
            <a:cxnLst/>
            <a:rect l="l" t="t" r="r" b="b"/>
            <a:pathLst>
              <a:path w="144145" h="53975">
                <a:moveTo>
                  <a:pt x="0" y="53975"/>
                </a:moveTo>
                <a:lnTo>
                  <a:pt x="143967" y="0"/>
                </a:lnTo>
              </a:path>
            </a:pathLst>
          </a:custGeom>
          <a:ln w="47625">
            <a:solidFill>
              <a:srgbClr val="FF0000"/>
            </a:solidFill>
          </a:ln>
        </p:spPr>
        <p:txBody>
          <a:bodyPr wrap="square" lIns="0" tIns="0" rIns="0" bIns="0" rtlCol="0"/>
          <a:lstStyle/>
          <a:p>
            <a:endParaRPr/>
          </a:p>
        </p:txBody>
      </p:sp>
      <p:sp>
        <p:nvSpPr>
          <p:cNvPr id="38" name="object 43">
            <a:extLst>
              <a:ext uri="{FF2B5EF4-FFF2-40B4-BE49-F238E27FC236}">
                <a16:creationId xmlns:a16="http://schemas.microsoft.com/office/drawing/2014/main" id="{B27DE7EF-2172-43D2-9CA1-65DF70398534}"/>
              </a:ext>
            </a:extLst>
          </p:cNvPr>
          <p:cNvSpPr/>
          <p:nvPr/>
        </p:nvSpPr>
        <p:spPr>
          <a:xfrm>
            <a:off x="1583812" y="4506721"/>
            <a:ext cx="635" cy="332740"/>
          </a:xfrm>
          <a:custGeom>
            <a:avLst/>
            <a:gdLst/>
            <a:ahLst/>
            <a:cxnLst/>
            <a:rect l="l" t="t" r="r" b="b"/>
            <a:pathLst>
              <a:path w="634" h="332739">
                <a:moveTo>
                  <a:pt x="0" y="0"/>
                </a:moveTo>
                <a:lnTo>
                  <a:pt x="12" y="332739"/>
                </a:lnTo>
              </a:path>
            </a:pathLst>
          </a:custGeom>
          <a:ln w="47625">
            <a:solidFill>
              <a:srgbClr val="FF0000"/>
            </a:solidFill>
          </a:ln>
        </p:spPr>
        <p:txBody>
          <a:bodyPr wrap="square" lIns="0" tIns="0" rIns="0" bIns="0" rtlCol="0"/>
          <a:lstStyle/>
          <a:p>
            <a:endParaRPr/>
          </a:p>
        </p:txBody>
      </p:sp>
      <p:sp>
        <p:nvSpPr>
          <p:cNvPr id="39" name="object 45">
            <a:extLst>
              <a:ext uri="{FF2B5EF4-FFF2-40B4-BE49-F238E27FC236}">
                <a16:creationId xmlns:a16="http://schemas.microsoft.com/office/drawing/2014/main" id="{AA9D6CA4-263D-4E34-A76B-E88A3017A6D5}"/>
              </a:ext>
            </a:extLst>
          </p:cNvPr>
          <p:cNvSpPr/>
          <p:nvPr/>
        </p:nvSpPr>
        <p:spPr>
          <a:xfrm>
            <a:off x="1151938" y="4434713"/>
            <a:ext cx="0" cy="38100"/>
          </a:xfrm>
          <a:custGeom>
            <a:avLst/>
            <a:gdLst/>
            <a:ahLst/>
            <a:cxnLst/>
            <a:rect l="l" t="t" r="r" b="b"/>
            <a:pathLst>
              <a:path h="38100">
                <a:moveTo>
                  <a:pt x="-23812" y="19050"/>
                </a:moveTo>
                <a:lnTo>
                  <a:pt x="23813" y="19050"/>
                </a:lnTo>
              </a:path>
            </a:pathLst>
          </a:custGeom>
          <a:ln w="38100">
            <a:solidFill>
              <a:srgbClr val="FF0000"/>
            </a:solidFill>
          </a:ln>
        </p:spPr>
        <p:txBody>
          <a:bodyPr wrap="square" lIns="0" tIns="0" rIns="0" bIns="0" rtlCol="0"/>
          <a:lstStyle/>
          <a:p>
            <a:endParaRPr/>
          </a:p>
        </p:txBody>
      </p:sp>
      <p:sp>
        <p:nvSpPr>
          <p:cNvPr id="40" name="object 46">
            <a:extLst>
              <a:ext uri="{FF2B5EF4-FFF2-40B4-BE49-F238E27FC236}">
                <a16:creationId xmlns:a16="http://schemas.microsoft.com/office/drawing/2014/main" id="{667B3C39-F444-40F1-B326-5DDD0B5B89AC}"/>
              </a:ext>
            </a:extLst>
          </p:cNvPr>
          <p:cNvSpPr/>
          <p:nvPr/>
        </p:nvSpPr>
        <p:spPr>
          <a:xfrm>
            <a:off x="1295903" y="4434713"/>
            <a:ext cx="0" cy="38100"/>
          </a:xfrm>
          <a:custGeom>
            <a:avLst/>
            <a:gdLst/>
            <a:ahLst/>
            <a:cxnLst/>
            <a:rect l="l" t="t" r="r" b="b"/>
            <a:pathLst>
              <a:path h="38100">
                <a:moveTo>
                  <a:pt x="-23812" y="19050"/>
                </a:moveTo>
                <a:lnTo>
                  <a:pt x="23812" y="19050"/>
                </a:lnTo>
              </a:path>
            </a:pathLst>
          </a:custGeom>
          <a:ln w="38100">
            <a:solidFill>
              <a:srgbClr val="FF0000"/>
            </a:solidFill>
          </a:ln>
        </p:spPr>
        <p:txBody>
          <a:bodyPr wrap="square" lIns="0" tIns="0" rIns="0" bIns="0" rtlCol="0"/>
          <a:lstStyle/>
          <a:p>
            <a:endParaRPr/>
          </a:p>
        </p:txBody>
      </p:sp>
      <p:sp>
        <p:nvSpPr>
          <p:cNvPr id="41" name="object 47">
            <a:extLst>
              <a:ext uri="{FF2B5EF4-FFF2-40B4-BE49-F238E27FC236}">
                <a16:creationId xmlns:a16="http://schemas.microsoft.com/office/drawing/2014/main" id="{18E12EF3-18D1-4D11-A21A-D53393079117}"/>
              </a:ext>
            </a:extLst>
          </p:cNvPr>
          <p:cNvSpPr/>
          <p:nvPr/>
        </p:nvSpPr>
        <p:spPr>
          <a:xfrm>
            <a:off x="1355060" y="4434713"/>
            <a:ext cx="0" cy="38100"/>
          </a:xfrm>
          <a:custGeom>
            <a:avLst/>
            <a:gdLst/>
            <a:ahLst/>
            <a:cxnLst/>
            <a:rect l="l" t="t" r="r" b="b"/>
            <a:pathLst>
              <a:path h="38100">
                <a:moveTo>
                  <a:pt x="-23812" y="19050"/>
                </a:moveTo>
                <a:lnTo>
                  <a:pt x="23812" y="19050"/>
                </a:lnTo>
              </a:path>
            </a:pathLst>
          </a:custGeom>
          <a:ln w="38100">
            <a:solidFill>
              <a:srgbClr val="FF0000"/>
            </a:solidFill>
          </a:ln>
        </p:spPr>
        <p:txBody>
          <a:bodyPr wrap="square" lIns="0" tIns="0" rIns="0" bIns="0" rtlCol="0"/>
          <a:lstStyle/>
          <a:p>
            <a:endParaRPr/>
          </a:p>
        </p:txBody>
      </p:sp>
      <p:sp>
        <p:nvSpPr>
          <p:cNvPr id="42" name="object 48">
            <a:extLst>
              <a:ext uri="{FF2B5EF4-FFF2-40B4-BE49-F238E27FC236}">
                <a16:creationId xmlns:a16="http://schemas.microsoft.com/office/drawing/2014/main" id="{A0DB9AC9-2505-4923-B4C0-64097A696C1D}"/>
              </a:ext>
            </a:extLst>
          </p:cNvPr>
          <p:cNvSpPr/>
          <p:nvPr/>
        </p:nvSpPr>
        <p:spPr>
          <a:xfrm>
            <a:off x="1439858" y="4434713"/>
            <a:ext cx="0" cy="38100"/>
          </a:xfrm>
          <a:custGeom>
            <a:avLst/>
            <a:gdLst/>
            <a:ahLst/>
            <a:cxnLst/>
            <a:rect l="l" t="t" r="r" b="b"/>
            <a:pathLst>
              <a:path h="38100">
                <a:moveTo>
                  <a:pt x="-23812" y="19050"/>
                </a:moveTo>
                <a:lnTo>
                  <a:pt x="23812" y="19050"/>
                </a:lnTo>
              </a:path>
            </a:pathLst>
          </a:custGeom>
          <a:ln w="38100">
            <a:solidFill>
              <a:srgbClr val="FF0000"/>
            </a:solidFill>
          </a:ln>
        </p:spPr>
        <p:txBody>
          <a:bodyPr wrap="square" lIns="0" tIns="0" rIns="0" bIns="0" rtlCol="0"/>
          <a:lstStyle/>
          <a:p>
            <a:endParaRPr/>
          </a:p>
        </p:txBody>
      </p:sp>
      <p:sp>
        <p:nvSpPr>
          <p:cNvPr id="43" name="object 49">
            <a:extLst>
              <a:ext uri="{FF2B5EF4-FFF2-40B4-BE49-F238E27FC236}">
                <a16:creationId xmlns:a16="http://schemas.microsoft.com/office/drawing/2014/main" id="{90081B7F-F954-45D2-946D-C208DFB1DE32}"/>
              </a:ext>
            </a:extLst>
          </p:cNvPr>
          <p:cNvSpPr/>
          <p:nvPr/>
        </p:nvSpPr>
        <p:spPr>
          <a:xfrm>
            <a:off x="1487838" y="4434713"/>
            <a:ext cx="635" cy="38100"/>
          </a:xfrm>
          <a:custGeom>
            <a:avLst/>
            <a:gdLst/>
            <a:ahLst/>
            <a:cxnLst/>
            <a:rect l="l" t="t" r="r" b="b"/>
            <a:pathLst>
              <a:path w="635" h="38100">
                <a:moveTo>
                  <a:pt x="-23812" y="19050"/>
                </a:moveTo>
                <a:lnTo>
                  <a:pt x="23825" y="19050"/>
                </a:lnTo>
              </a:path>
            </a:pathLst>
          </a:custGeom>
          <a:ln w="38100">
            <a:solidFill>
              <a:srgbClr val="FF0000"/>
            </a:solidFill>
          </a:ln>
        </p:spPr>
        <p:txBody>
          <a:bodyPr wrap="square" lIns="0" tIns="0" rIns="0" bIns="0" rtlCol="0"/>
          <a:lstStyle/>
          <a:p>
            <a:endParaRPr/>
          </a:p>
        </p:txBody>
      </p:sp>
      <p:sp>
        <p:nvSpPr>
          <p:cNvPr id="44" name="object 50">
            <a:extLst>
              <a:ext uri="{FF2B5EF4-FFF2-40B4-BE49-F238E27FC236}">
                <a16:creationId xmlns:a16="http://schemas.microsoft.com/office/drawing/2014/main" id="{05A69DD1-3151-466C-A278-CAE8B67C63D3}"/>
              </a:ext>
            </a:extLst>
          </p:cNvPr>
          <p:cNvSpPr/>
          <p:nvPr/>
        </p:nvSpPr>
        <p:spPr>
          <a:xfrm>
            <a:off x="6851671" y="3156458"/>
            <a:ext cx="76200" cy="711200"/>
          </a:xfrm>
          <a:custGeom>
            <a:avLst/>
            <a:gdLst/>
            <a:ahLst/>
            <a:cxnLst/>
            <a:rect l="l" t="t" r="r" b="b"/>
            <a:pathLst>
              <a:path w="76200" h="711200">
                <a:moveTo>
                  <a:pt x="33400" y="635000"/>
                </a:moveTo>
                <a:lnTo>
                  <a:pt x="0" y="635000"/>
                </a:lnTo>
                <a:lnTo>
                  <a:pt x="38100" y="711200"/>
                </a:lnTo>
                <a:lnTo>
                  <a:pt x="69850" y="647700"/>
                </a:lnTo>
                <a:lnTo>
                  <a:pt x="33400" y="647700"/>
                </a:lnTo>
                <a:lnTo>
                  <a:pt x="33400" y="635000"/>
                </a:lnTo>
                <a:close/>
              </a:path>
              <a:path w="76200" h="711200">
                <a:moveTo>
                  <a:pt x="42925" y="63500"/>
                </a:moveTo>
                <a:lnTo>
                  <a:pt x="33400" y="63500"/>
                </a:lnTo>
                <a:lnTo>
                  <a:pt x="33400" y="647700"/>
                </a:lnTo>
                <a:lnTo>
                  <a:pt x="42925" y="647700"/>
                </a:lnTo>
                <a:lnTo>
                  <a:pt x="42925" y="63500"/>
                </a:lnTo>
                <a:close/>
              </a:path>
              <a:path w="76200" h="711200">
                <a:moveTo>
                  <a:pt x="76200" y="635000"/>
                </a:moveTo>
                <a:lnTo>
                  <a:pt x="42925" y="635000"/>
                </a:lnTo>
                <a:lnTo>
                  <a:pt x="42925" y="647700"/>
                </a:lnTo>
                <a:lnTo>
                  <a:pt x="69850" y="647700"/>
                </a:lnTo>
                <a:lnTo>
                  <a:pt x="76200" y="635000"/>
                </a:lnTo>
                <a:close/>
              </a:path>
              <a:path w="76200" h="711200">
                <a:moveTo>
                  <a:pt x="38100" y="0"/>
                </a:moveTo>
                <a:lnTo>
                  <a:pt x="0" y="76200"/>
                </a:lnTo>
                <a:lnTo>
                  <a:pt x="33400" y="76200"/>
                </a:lnTo>
                <a:lnTo>
                  <a:pt x="33400" y="63500"/>
                </a:lnTo>
                <a:lnTo>
                  <a:pt x="69850" y="63500"/>
                </a:lnTo>
                <a:lnTo>
                  <a:pt x="38100" y="0"/>
                </a:lnTo>
                <a:close/>
              </a:path>
              <a:path w="76200" h="711200">
                <a:moveTo>
                  <a:pt x="69850" y="63500"/>
                </a:moveTo>
                <a:lnTo>
                  <a:pt x="42925" y="63500"/>
                </a:lnTo>
                <a:lnTo>
                  <a:pt x="42925" y="76200"/>
                </a:lnTo>
                <a:lnTo>
                  <a:pt x="76200" y="76200"/>
                </a:lnTo>
                <a:lnTo>
                  <a:pt x="69850" y="63500"/>
                </a:lnTo>
                <a:close/>
              </a:path>
            </a:pathLst>
          </a:custGeom>
          <a:solidFill>
            <a:srgbClr val="000000"/>
          </a:solidFill>
        </p:spPr>
        <p:txBody>
          <a:bodyPr wrap="square" lIns="0" tIns="0" rIns="0" bIns="0" rtlCol="0"/>
          <a:lstStyle/>
          <a:p>
            <a:endParaRPr/>
          </a:p>
        </p:txBody>
      </p:sp>
      <p:sp>
        <p:nvSpPr>
          <p:cNvPr id="45" name="object 51">
            <a:extLst>
              <a:ext uri="{FF2B5EF4-FFF2-40B4-BE49-F238E27FC236}">
                <a16:creationId xmlns:a16="http://schemas.microsoft.com/office/drawing/2014/main" id="{B7880723-8E2E-449B-B9CC-5E9E0211EDBD}"/>
              </a:ext>
            </a:extLst>
          </p:cNvPr>
          <p:cNvSpPr/>
          <p:nvPr/>
        </p:nvSpPr>
        <p:spPr>
          <a:xfrm>
            <a:off x="2227829" y="2636773"/>
            <a:ext cx="143510" cy="711200"/>
          </a:xfrm>
          <a:custGeom>
            <a:avLst/>
            <a:gdLst/>
            <a:ahLst/>
            <a:cxnLst/>
            <a:rect l="l" t="t" r="r" b="b"/>
            <a:pathLst>
              <a:path w="143509" h="711200">
                <a:moveTo>
                  <a:pt x="47625" y="568325"/>
                </a:moveTo>
                <a:lnTo>
                  <a:pt x="0" y="568325"/>
                </a:lnTo>
                <a:lnTo>
                  <a:pt x="71437" y="711200"/>
                </a:lnTo>
                <a:lnTo>
                  <a:pt x="130958" y="592201"/>
                </a:lnTo>
                <a:lnTo>
                  <a:pt x="47625" y="592201"/>
                </a:lnTo>
                <a:lnTo>
                  <a:pt x="47625" y="568325"/>
                </a:lnTo>
                <a:close/>
              </a:path>
              <a:path w="143509" h="711200">
                <a:moveTo>
                  <a:pt x="95250" y="119125"/>
                </a:moveTo>
                <a:lnTo>
                  <a:pt x="47625" y="119125"/>
                </a:lnTo>
                <a:lnTo>
                  <a:pt x="47625" y="592201"/>
                </a:lnTo>
                <a:lnTo>
                  <a:pt x="95250" y="592201"/>
                </a:lnTo>
                <a:lnTo>
                  <a:pt x="95250" y="119125"/>
                </a:lnTo>
                <a:close/>
              </a:path>
              <a:path w="143509" h="711200">
                <a:moveTo>
                  <a:pt x="142900" y="568325"/>
                </a:moveTo>
                <a:lnTo>
                  <a:pt x="95250" y="568325"/>
                </a:lnTo>
                <a:lnTo>
                  <a:pt x="95250" y="592201"/>
                </a:lnTo>
                <a:lnTo>
                  <a:pt x="130958" y="592201"/>
                </a:lnTo>
                <a:lnTo>
                  <a:pt x="142900" y="568325"/>
                </a:lnTo>
                <a:close/>
              </a:path>
              <a:path w="143509" h="711200">
                <a:moveTo>
                  <a:pt x="71437" y="0"/>
                </a:moveTo>
                <a:lnTo>
                  <a:pt x="0" y="142875"/>
                </a:lnTo>
                <a:lnTo>
                  <a:pt x="47625" y="142875"/>
                </a:lnTo>
                <a:lnTo>
                  <a:pt x="47625" y="119125"/>
                </a:lnTo>
                <a:lnTo>
                  <a:pt x="131021" y="119125"/>
                </a:lnTo>
                <a:lnTo>
                  <a:pt x="71437" y="0"/>
                </a:lnTo>
                <a:close/>
              </a:path>
              <a:path w="143509" h="711200">
                <a:moveTo>
                  <a:pt x="131021" y="119125"/>
                </a:moveTo>
                <a:lnTo>
                  <a:pt x="95250" y="119125"/>
                </a:lnTo>
                <a:lnTo>
                  <a:pt x="95250" y="142875"/>
                </a:lnTo>
                <a:lnTo>
                  <a:pt x="142900" y="142875"/>
                </a:lnTo>
                <a:lnTo>
                  <a:pt x="131021" y="119125"/>
                </a:lnTo>
                <a:close/>
              </a:path>
            </a:pathLst>
          </a:custGeom>
          <a:solidFill>
            <a:srgbClr val="FF0000"/>
          </a:solidFill>
        </p:spPr>
        <p:txBody>
          <a:bodyPr wrap="square" lIns="0" tIns="0" rIns="0" bIns="0" rtlCol="0"/>
          <a:lstStyle/>
          <a:p>
            <a:endParaRPr/>
          </a:p>
        </p:txBody>
      </p:sp>
      <p:sp>
        <p:nvSpPr>
          <p:cNvPr id="46" name="object 52">
            <a:extLst>
              <a:ext uri="{FF2B5EF4-FFF2-40B4-BE49-F238E27FC236}">
                <a16:creationId xmlns:a16="http://schemas.microsoft.com/office/drawing/2014/main" id="{7249B50A-F9B7-4A80-A7E6-149B46719EAC}"/>
              </a:ext>
            </a:extLst>
          </p:cNvPr>
          <p:cNvSpPr/>
          <p:nvPr/>
        </p:nvSpPr>
        <p:spPr>
          <a:xfrm>
            <a:off x="1084093" y="1981454"/>
            <a:ext cx="2353180" cy="1382141"/>
          </a:xfrm>
          <a:prstGeom prst="rect">
            <a:avLst/>
          </a:prstGeom>
          <a:blipFill>
            <a:blip r:embed="rId6" cstate="print"/>
            <a:stretch>
              <a:fillRect/>
            </a:stretch>
          </a:blipFill>
        </p:spPr>
        <p:txBody>
          <a:bodyPr wrap="square" lIns="0" tIns="0" rIns="0" bIns="0" rtlCol="0"/>
          <a:lstStyle/>
          <a:p>
            <a:endParaRPr/>
          </a:p>
        </p:txBody>
      </p:sp>
      <p:sp>
        <p:nvSpPr>
          <p:cNvPr id="47" name="object 53">
            <a:extLst>
              <a:ext uri="{FF2B5EF4-FFF2-40B4-BE49-F238E27FC236}">
                <a16:creationId xmlns:a16="http://schemas.microsoft.com/office/drawing/2014/main" id="{F2B3822D-D429-44CE-9A9E-6CB7C82C67C3}"/>
              </a:ext>
            </a:extLst>
          </p:cNvPr>
          <p:cNvSpPr/>
          <p:nvPr/>
        </p:nvSpPr>
        <p:spPr>
          <a:xfrm>
            <a:off x="1779710" y="2022855"/>
            <a:ext cx="0" cy="457200"/>
          </a:xfrm>
          <a:custGeom>
            <a:avLst/>
            <a:gdLst/>
            <a:ahLst/>
            <a:cxnLst/>
            <a:rect l="l" t="t" r="r" b="b"/>
            <a:pathLst>
              <a:path h="457200">
                <a:moveTo>
                  <a:pt x="0" y="0"/>
                </a:moveTo>
                <a:lnTo>
                  <a:pt x="0" y="457200"/>
                </a:lnTo>
              </a:path>
            </a:pathLst>
          </a:custGeom>
          <a:ln w="47625">
            <a:solidFill>
              <a:srgbClr val="6C0450"/>
            </a:solidFill>
          </a:ln>
        </p:spPr>
        <p:txBody>
          <a:bodyPr wrap="square" lIns="0" tIns="0" rIns="0" bIns="0" rtlCol="0"/>
          <a:lstStyle/>
          <a:p>
            <a:endParaRPr/>
          </a:p>
        </p:txBody>
      </p:sp>
      <p:sp>
        <p:nvSpPr>
          <p:cNvPr id="48" name="object 54">
            <a:extLst>
              <a:ext uri="{FF2B5EF4-FFF2-40B4-BE49-F238E27FC236}">
                <a16:creationId xmlns:a16="http://schemas.microsoft.com/office/drawing/2014/main" id="{90F31D09-7023-4243-9364-76E7D87B9B32}"/>
              </a:ext>
            </a:extLst>
          </p:cNvPr>
          <p:cNvSpPr/>
          <p:nvPr/>
        </p:nvSpPr>
        <p:spPr>
          <a:xfrm>
            <a:off x="1827690" y="2480055"/>
            <a:ext cx="1536065" cy="0"/>
          </a:xfrm>
          <a:custGeom>
            <a:avLst/>
            <a:gdLst/>
            <a:ahLst/>
            <a:cxnLst/>
            <a:rect l="l" t="t" r="r" b="b"/>
            <a:pathLst>
              <a:path w="1536064">
                <a:moveTo>
                  <a:pt x="0" y="0"/>
                </a:moveTo>
                <a:lnTo>
                  <a:pt x="1535544" y="0"/>
                </a:lnTo>
              </a:path>
            </a:pathLst>
          </a:custGeom>
          <a:ln w="47625">
            <a:solidFill>
              <a:srgbClr val="6C0450"/>
            </a:solidFill>
          </a:ln>
        </p:spPr>
        <p:txBody>
          <a:bodyPr wrap="square" lIns="0" tIns="0" rIns="0" bIns="0" rtlCol="0"/>
          <a:lstStyle/>
          <a:p>
            <a:endParaRPr/>
          </a:p>
        </p:txBody>
      </p:sp>
      <p:sp>
        <p:nvSpPr>
          <p:cNvPr id="49" name="object 56">
            <a:extLst>
              <a:ext uri="{FF2B5EF4-FFF2-40B4-BE49-F238E27FC236}">
                <a16:creationId xmlns:a16="http://schemas.microsoft.com/office/drawing/2014/main" id="{0968EAEA-3732-4E84-9DAF-B8D1665B4BE3}"/>
              </a:ext>
            </a:extLst>
          </p:cNvPr>
          <p:cNvSpPr/>
          <p:nvPr/>
        </p:nvSpPr>
        <p:spPr>
          <a:xfrm>
            <a:off x="1635755" y="2957703"/>
            <a:ext cx="0" cy="390525"/>
          </a:xfrm>
          <a:custGeom>
            <a:avLst/>
            <a:gdLst/>
            <a:ahLst/>
            <a:cxnLst/>
            <a:rect l="l" t="t" r="r" b="b"/>
            <a:pathLst>
              <a:path h="390525">
                <a:moveTo>
                  <a:pt x="0" y="0"/>
                </a:moveTo>
                <a:lnTo>
                  <a:pt x="0" y="390398"/>
                </a:lnTo>
              </a:path>
            </a:pathLst>
          </a:custGeom>
          <a:ln w="47625">
            <a:solidFill>
              <a:srgbClr val="FF0000"/>
            </a:solidFill>
          </a:ln>
        </p:spPr>
        <p:txBody>
          <a:bodyPr wrap="square" lIns="0" tIns="0" rIns="0" bIns="0" rtlCol="0"/>
          <a:lstStyle/>
          <a:p>
            <a:endParaRPr/>
          </a:p>
        </p:txBody>
      </p:sp>
      <p:sp>
        <p:nvSpPr>
          <p:cNvPr id="50" name="object 57">
            <a:extLst>
              <a:ext uri="{FF2B5EF4-FFF2-40B4-BE49-F238E27FC236}">
                <a16:creationId xmlns:a16="http://schemas.microsoft.com/office/drawing/2014/main" id="{5E325076-AF4C-49EB-A86F-B2EEEBE22C49}"/>
              </a:ext>
            </a:extLst>
          </p:cNvPr>
          <p:cNvSpPr/>
          <p:nvPr/>
        </p:nvSpPr>
        <p:spPr>
          <a:xfrm>
            <a:off x="1971657" y="2992501"/>
            <a:ext cx="0" cy="355600"/>
          </a:xfrm>
          <a:custGeom>
            <a:avLst/>
            <a:gdLst/>
            <a:ahLst/>
            <a:cxnLst/>
            <a:rect l="l" t="t" r="r" b="b"/>
            <a:pathLst>
              <a:path h="355600">
                <a:moveTo>
                  <a:pt x="0" y="0"/>
                </a:moveTo>
                <a:lnTo>
                  <a:pt x="0" y="355600"/>
                </a:lnTo>
              </a:path>
            </a:pathLst>
          </a:custGeom>
          <a:ln w="47625">
            <a:solidFill>
              <a:srgbClr val="FF0000"/>
            </a:solidFill>
          </a:ln>
        </p:spPr>
        <p:txBody>
          <a:bodyPr wrap="square" lIns="0" tIns="0" rIns="0" bIns="0" rtlCol="0"/>
          <a:lstStyle/>
          <a:p>
            <a:endParaRPr/>
          </a:p>
        </p:txBody>
      </p:sp>
      <p:sp>
        <p:nvSpPr>
          <p:cNvPr id="51" name="object 58">
            <a:extLst>
              <a:ext uri="{FF2B5EF4-FFF2-40B4-BE49-F238E27FC236}">
                <a16:creationId xmlns:a16="http://schemas.microsoft.com/office/drawing/2014/main" id="{9568BA25-8987-441F-BEC0-22CD1EA30045}"/>
              </a:ext>
            </a:extLst>
          </p:cNvPr>
          <p:cNvSpPr/>
          <p:nvPr/>
        </p:nvSpPr>
        <p:spPr>
          <a:xfrm>
            <a:off x="1251860" y="2850896"/>
            <a:ext cx="2185670" cy="36195"/>
          </a:xfrm>
          <a:custGeom>
            <a:avLst/>
            <a:gdLst/>
            <a:ahLst/>
            <a:cxnLst/>
            <a:rect l="l" t="t" r="r" b="b"/>
            <a:pathLst>
              <a:path w="2185670" h="36195">
                <a:moveTo>
                  <a:pt x="0" y="0"/>
                </a:moveTo>
                <a:lnTo>
                  <a:pt x="2185416" y="35940"/>
                </a:lnTo>
              </a:path>
            </a:pathLst>
          </a:custGeom>
          <a:ln w="47624">
            <a:solidFill>
              <a:srgbClr val="71791C"/>
            </a:solidFill>
          </a:ln>
        </p:spPr>
        <p:txBody>
          <a:bodyPr wrap="square" lIns="0" tIns="0" rIns="0" bIns="0" rtlCol="0"/>
          <a:lstStyle/>
          <a:p>
            <a:endParaRPr/>
          </a:p>
        </p:txBody>
      </p:sp>
      <p:sp>
        <p:nvSpPr>
          <p:cNvPr id="52" name="object 60">
            <a:extLst>
              <a:ext uri="{FF2B5EF4-FFF2-40B4-BE49-F238E27FC236}">
                <a16:creationId xmlns:a16="http://schemas.microsoft.com/office/drawing/2014/main" id="{B7A9E8DD-F23F-4492-861E-CC747BA32BE3}"/>
              </a:ext>
            </a:extLst>
          </p:cNvPr>
          <p:cNvSpPr/>
          <p:nvPr/>
        </p:nvSpPr>
        <p:spPr>
          <a:xfrm>
            <a:off x="1635755" y="2992501"/>
            <a:ext cx="335915" cy="38735"/>
          </a:xfrm>
          <a:custGeom>
            <a:avLst/>
            <a:gdLst/>
            <a:ahLst/>
            <a:cxnLst/>
            <a:rect l="l" t="t" r="r" b="b"/>
            <a:pathLst>
              <a:path w="335915" h="38735">
                <a:moveTo>
                  <a:pt x="0" y="0"/>
                </a:moveTo>
                <a:lnTo>
                  <a:pt x="335902" y="38353"/>
                </a:lnTo>
              </a:path>
            </a:pathLst>
          </a:custGeom>
          <a:ln w="47625">
            <a:solidFill>
              <a:srgbClr val="FF0000"/>
            </a:solidFill>
          </a:ln>
        </p:spPr>
        <p:txBody>
          <a:bodyPr wrap="square" lIns="0" tIns="0" rIns="0" bIns="0" rtlCol="0"/>
          <a:lstStyle/>
          <a:p>
            <a:endParaRPr/>
          </a:p>
        </p:txBody>
      </p:sp>
      <p:sp>
        <p:nvSpPr>
          <p:cNvPr id="53" name="object 61">
            <a:extLst>
              <a:ext uri="{FF2B5EF4-FFF2-40B4-BE49-F238E27FC236}">
                <a16:creationId xmlns:a16="http://schemas.microsoft.com/office/drawing/2014/main" id="{E32B0F53-63B9-4D4E-A46E-5A2E321F0D44}"/>
              </a:ext>
            </a:extLst>
          </p:cNvPr>
          <p:cNvSpPr/>
          <p:nvPr/>
        </p:nvSpPr>
        <p:spPr>
          <a:xfrm>
            <a:off x="1635755" y="3102864"/>
            <a:ext cx="335915" cy="41910"/>
          </a:xfrm>
          <a:custGeom>
            <a:avLst/>
            <a:gdLst/>
            <a:ahLst/>
            <a:cxnLst/>
            <a:rect l="l" t="t" r="r" b="b"/>
            <a:pathLst>
              <a:path w="335915" h="41910">
                <a:moveTo>
                  <a:pt x="0" y="0"/>
                </a:moveTo>
                <a:lnTo>
                  <a:pt x="335902" y="41910"/>
                </a:lnTo>
              </a:path>
            </a:pathLst>
          </a:custGeom>
          <a:ln w="47625">
            <a:solidFill>
              <a:srgbClr val="FF0000"/>
            </a:solidFill>
          </a:ln>
        </p:spPr>
        <p:txBody>
          <a:bodyPr wrap="square" lIns="0" tIns="0" rIns="0" bIns="0" rtlCol="0"/>
          <a:lstStyle/>
          <a:p>
            <a:endParaRPr/>
          </a:p>
        </p:txBody>
      </p:sp>
      <p:sp>
        <p:nvSpPr>
          <p:cNvPr id="54" name="object 62">
            <a:extLst>
              <a:ext uri="{FF2B5EF4-FFF2-40B4-BE49-F238E27FC236}">
                <a16:creationId xmlns:a16="http://schemas.microsoft.com/office/drawing/2014/main" id="{F6F426D2-8748-4FE0-8582-84DDD0ED2FE4}"/>
              </a:ext>
            </a:extLst>
          </p:cNvPr>
          <p:cNvSpPr/>
          <p:nvPr/>
        </p:nvSpPr>
        <p:spPr>
          <a:xfrm>
            <a:off x="1635755" y="3221101"/>
            <a:ext cx="335915" cy="62230"/>
          </a:xfrm>
          <a:custGeom>
            <a:avLst/>
            <a:gdLst/>
            <a:ahLst/>
            <a:cxnLst/>
            <a:rect l="l" t="t" r="r" b="b"/>
            <a:pathLst>
              <a:path w="335915" h="62229">
                <a:moveTo>
                  <a:pt x="0" y="0"/>
                </a:moveTo>
                <a:lnTo>
                  <a:pt x="335902" y="61849"/>
                </a:lnTo>
              </a:path>
            </a:pathLst>
          </a:custGeom>
          <a:ln w="47625">
            <a:solidFill>
              <a:srgbClr val="FF0000"/>
            </a:solidFill>
          </a:ln>
        </p:spPr>
        <p:txBody>
          <a:bodyPr wrap="square" lIns="0" tIns="0" rIns="0" bIns="0" rtlCol="0"/>
          <a:lstStyle/>
          <a:p>
            <a:endParaRPr/>
          </a:p>
        </p:txBody>
      </p:sp>
      <p:sp>
        <p:nvSpPr>
          <p:cNvPr id="55" name="object 63">
            <a:extLst>
              <a:ext uri="{FF2B5EF4-FFF2-40B4-BE49-F238E27FC236}">
                <a16:creationId xmlns:a16="http://schemas.microsoft.com/office/drawing/2014/main" id="{3B5FF2FF-1C9F-4C31-8D68-A35BDFDA9D37}"/>
              </a:ext>
            </a:extLst>
          </p:cNvPr>
          <p:cNvSpPr/>
          <p:nvPr/>
        </p:nvSpPr>
        <p:spPr>
          <a:xfrm>
            <a:off x="2259579" y="1981454"/>
            <a:ext cx="0" cy="499109"/>
          </a:xfrm>
          <a:custGeom>
            <a:avLst/>
            <a:gdLst/>
            <a:ahLst/>
            <a:cxnLst/>
            <a:rect l="l" t="t" r="r" b="b"/>
            <a:pathLst>
              <a:path h="499110">
                <a:moveTo>
                  <a:pt x="0" y="0"/>
                </a:moveTo>
                <a:lnTo>
                  <a:pt x="0" y="498601"/>
                </a:lnTo>
              </a:path>
            </a:pathLst>
          </a:custGeom>
          <a:ln w="47625">
            <a:solidFill>
              <a:srgbClr val="6C0450"/>
            </a:solidFill>
          </a:ln>
        </p:spPr>
        <p:txBody>
          <a:bodyPr wrap="square" lIns="0" tIns="0" rIns="0" bIns="0" rtlCol="0"/>
          <a:lstStyle/>
          <a:p>
            <a:endParaRPr/>
          </a:p>
        </p:txBody>
      </p:sp>
      <p:sp>
        <p:nvSpPr>
          <p:cNvPr id="56" name="object 64">
            <a:extLst>
              <a:ext uri="{FF2B5EF4-FFF2-40B4-BE49-F238E27FC236}">
                <a16:creationId xmlns:a16="http://schemas.microsoft.com/office/drawing/2014/main" id="{480A7B5F-493F-4DDD-B0EF-4B2E28BCBFA2}"/>
              </a:ext>
            </a:extLst>
          </p:cNvPr>
          <p:cNvSpPr/>
          <p:nvPr/>
        </p:nvSpPr>
        <p:spPr>
          <a:xfrm>
            <a:off x="2739410" y="1981454"/>
            <a:ext cx="0" cy="499109"/>
          </a:xfrm>
          <a:custGeom>
            <a:avLst/>
            <a:gdLst/>
            <a:ahLst/>
            <a:cxnLst/>
            <a:rect l="l" t="t" r="r" b="b"/>
            <a:pathLst>
              <a:path h="499110">
                <a:moveTo>
                  <a:pt x="0" y="0"/>
                </a:moveTo>
                <a:lnTo>
                  <a:pt x="0" y="498601"/>
                </a:lnTo>
              </a:path>
            </a:pathLst>
          </a:custGeom>
          <a:ln w="47625">
            <a:solidFill>
              <a:srgbClr val="6C0450"/>
            </a:solidFill>
          </a:ln>
        </p:spPr>
        <p:txBody>
          <a:bodyPr wrap="square" lIns="0" tIns="0" rIns="0" bIns="0" rtlCol="0"/>
          <a:lstStyle/>
          <a:p>
            <a:endParaRPr/>
          </a:p>
        </p:txBody>
      </p:sp>
      <p:sp>
        <p:nvSpPr>
          <p:cNvPr id="57" name="object 65">
            <a:extLst>
              <a:ext uri="{FF2B5EF4-FFF2-40B4-BE49-F238E27FC236}">
                <a16:creationId xmlns:a16="http://schemas.microsoft.com/office/drawing/2014/main" id="{D2CFC31D-2358-4996-A769-C8D124512F04}"/>
              </a:ext>
            </a:extLst>
          </p:cNvPr>
          <p:cNvSpPr/>
          <p:nvPr/>
        </p:nvSpPr>
        <p:spPr>
          <a:xfrm>
            <a:off x="3315228" y="1981454"/>
            <a:ext cx="0" cy="499109"/>
          </a:xfrm>
          <a:custGeom>
            <a:avLst/>
            <a:gdLst/>
            <a:ahLst/>
            <a:cxnLst/>
            <a:rect l="l" t="t" r="r" b="b"/>
            <a:pathLst>
              <a:path h="499110">
                <a:moveTo>
                  <a:pt x="0" y="0"/>
                </a:moveTo>
                <a:lnTo>
                  <a:pt x="0" y="498601"/>
                </a:lnTo>
              </a:path>
            </a:pathLst>
          </a:custGeom>
          <a:ln w="47625">
            <a:solidFill>
              <a:srgbClr val="6C0450"/>
            </a:solidFill>
          </a:ln>
        </p:spPr>
        <p:txBody>
          <a:bodyPr wrap="square" lIns="0" tIns="0" rIns="0" bIns="0" rtlCol="0"/>
          <a:lstStyle/>
          <a:p>
            <a:endParaRPr/>
          </a:p>
        </p:txBody>
      </p:sp>
      <p:sp>
        <p:nvSpPr>
          <p:cNvPr id="58" name="object 66">
            <a:extLst>
              <a:ext uri="{FF2B5EF4-FFF2-40B4-BE49-F238E27FC236}">
                <a16:creationId xmlns:a16="http://schemas.microsoft.com/office/drawing/2014/main" id="{97876A39-8A0F-4AC0-BFBA-C8350CE663D8}"/>
              </a:ext>
            </a:extLst>
          </p:cNvPr>
          <p:cNvSpPr/>
          <p:nvPr/>
        </p:nvSpPr>
        <p:spPr>
          <a:xfrm>
            <a:off x="1587762" y="2868929"/>
            <a:ext cx="144145" cy="53975"/>
          </a:xfrm>
          <a:custGeom>
            <a:avLst/>
            <a:gdLst/>
            <a:ahLst/>
            <a:cxnLst/>
            <a:rect l="l" t="t" r="r" b="b"/>
            <a:pathLst>
              <a:path w="144145" h="53975">
                <a:moveTo>
                  <a:pt x="0" y="53975"/>
                </a:moveTo>
                <a:lnTo>
                  <a:pt x="143954" y="0"/>
                </a:lnTo>
              </a:path>
            </a:pathLst>
          </a:custGeom>
          <a:ln w="47625">
            <a:solidFill>
              <a:srgbClr val="FFC000"/>
            </a:solidFill>
          </a:ln>
        </p:spPr>
        <p:txBody>
          <a:bodyPr wrap="square" lIns="0" tIns="0" rIns="0" bIns="0" rtlCol="0"/>
          <a:lstStyle/>
          <a:p>
            <a:endParaRPr/>
          </a:p>
        </p:txBody>
      </p:sp>
      <p:sp>
        <p:nvSpPr>
          <p:cNvPr id="59" name="object 68">
            <a:extLst>
              <a:ext uri="{FF2B5EF4-FFF2-40B4-BE49-F238E27FC236}">
                <a16:creationId xmlns:a16="http://schemas.microsoft.com/office/drawing/2014/main" id="{FF2FF021-384B-4C61-9CD4-E3560EC07543}"/>
              </a:ext>
            </a:extLst>
          </p:cNvPr>
          <p:cNvSpPr/>
          <p:nvPr/>
        </p:nvSpPr>
        <p:spPr>
          <a:xfrm>
            <a:off x="1587762" y="3030854"/>
            <a:ext cx="0" cy="332740"/>
          </a:xfrm>
          <a:custGeom>
            <a:avLst/>
            <a:gdLst/>
            <a:ahLst/>
            <a:cxnLst/>
            <a:rect l="l" t="t" r="r" b="b"/>
            <a:pathLst>
              <a:path h="332739">
                <a:moveTo>
                  <a:pt x="0" y="0"/>
                </a:moveTo>
                <a:lnTo>
                  <a:pt x="0" y="332740"/>
                </a:lnTo>
              </a:path>
            </a:pathLst>
          </a:custGeom>
          <a:ln w="47625">
            <a:solidFill>
              <a:srgbClr val="FFC000"/>
            </a:solidFill>
          </a:ln>
        </p:spPr>
        <p:txBody>
          <a:bodyPr wrap="square" lIns="0" tIns="0" rIns="0" bIns="0" rtlCol="0"/>
          <a:lstStyle/>
          <a:p>
            <a:endParaRPr/>
          </a:p>
        </p:txBody>
      </p:sp>
      <p:sp>
        <p:nvSpPr>
          <p:cNvPr id="60" name="object 70">
            <a:extLst>
              <a:ext uri="{FF2B5EF4-FFF2-40B4-BE49-F238E27FC236}">
                <a16:creationId xmlns:a16="http://schemas.microsoft.com/office/drawing/2014/main" id="{ADB2598A-2FC3-433F-9358-E32F55B1552D}"/>
              </a:ext>
            </a:extLst>
          </p:cNvPr>
          <p:cNvSpPr/>
          <p:nvPr/>
        </p:nvSpPr>
        <p:spPr>
          <a:xfrm>
            <a:off x="1155883" y="2958846"/>
            <a:ext cx="0" cy="38100"/>
          </a:xfrm>
          <a:custGeom>
            <a:avLst/>
            <a:gdLst/>
            <a:ahLst/>
            <a:cxnLst/>
            <a:rect l="l" t="t" r="r" b="b"/>
            <a:pathLst>
              <a:path h="38100">
                <a:moveTo>
                  <a:pt x="-23812" y="19050"/>
                </a:moveTo>
                <a:lnTo>
                  <a:pt x="23813" y="19050"/>
                </a:lnTo>
              </a:path>
            </a:pathLst>
          </a:custGeom>
          <a:ln w="38100">
            <a:solidFill>
              <a:srgbClr val="FFC000"/>
            </a:solidFill>
          </a:ln>
        </p:spPr>
        <p:txBody>
          <a:bodyPr wrap="square" lIns="0" tIns="0" rIns="0" bIns="0" rtlCol="0"/>
          <a:lstStyle/>
          <a:p>
            <a:endParaRPr/>
          </a:p>
        </p:txBody>
      </p:sp>
      <p:sp>
        <p:nvSpPr>
          <p:cNvPr id="61" name="object 71">
            <a:extLst>
              <a:ext uri="{FF2B5EF4-FFF2-40B4-BE49-F238E27FC236}">
                <a16:creationId xmlns:a16="http://schemas.microsoft.com/office/drawing/2014/main" id="{15DAF00F-F9E3-412C-9DF9-5809662C6E74}"/>
              </a:ext>
            </a:extLst>
          </p:cNvPr>
          <p:cNvSpPr/>
          <p:nvPr/>
        </p:nvSpPr>
        <p:spPr>
          <a:xfrm>
            <a:off x="1299840" y="2958846"/>
            <a:ext cx="0" cy="38100"/>
          </a:xfrm>
          <a:custGeom>
            <a:avLst/>
            <a:gdLst/>
            <a:ahLst/>
            <a:cxnLst/>
            <a:rect l="l" t="t" r="r" b="b"/>
            <a:pathLst>
              <a:path h="38100">
                <a:moveTo>
                  <a:pt x="-23812" y="19050"/>
                </a:moveTo>
                <a:lnTo>
                  <a:pt x="23812" y="19050"/>
                </a:lnTo>
              </a:path>
            </a:pathLst>
          </a:custGeom>
          <a:ln w="38100">
            <a:solidFill>
              <a:srgbClr val="FFC000"/>
            </a:solidFill>
          </a:ln>
        </p:spPr>
        <p:txBody>
          <a:bodyPr wrap="square" lIns="0" tIns="0" rIns="0" bIns="0" rtlCol="0"/>
          <a:lstStyle/>
          <a:p>
            <a:endParaRPr/>
          </a:p>
        </p:txBody>
      </p:sp>
      <p:sp>
        <p:nvSpPr>
          <p:cNvPr id="62" name="object 72">
            <a:extLst>
              <a:ext uri="{FF2B5EF4-FFF2-40B4-BE49-F238E27FC236}">
                <a16:creationId xmlns:a16="http://schemas.microsoft.com/office/drawing/2014/main" id="{1A55C8DB-90A1-49A1-93D3-9F62CE04B9DA}"/>
              </a:ext>
            </a:extLst>
          </p:cNvPr>
          <p:cNvSpPr/>
          <p:nvPr/>
        </p:nvSpPr>
        <p:spPr>
          <a:xfrm>
            <a:off x="1359009" y="2958846"/>
            <a:ext cx="0" cy="38100"/>
          </a:xfrm>
          <a:custGeom>
            <a:avLst/>
            <a:gdLst/>
            <a:ahLst/>
            <a:cxnLst/>
            <a:rect l="l" t="t" r="r" b="b"/>
            <a:pathLst>
              <a:path h="38100">
                <a:moveTo>
                  <a:pt x="-23812" y="19050"/>
                </a:moveTo>
                <a:lnTo>
                  <a:pt x="23812" y="19050"/>
                </a:lnTo>
              </a:path>
            </a:pathLst>
          </a:custGeom>
          <a:ln w="38100">
            <a:solidFill>
              <a:srgbClr val="FFC000"/>
            </a:solidFill>
          </a:ln>
        </p:spPr>
        <p:txBody>
          <a:bodyPr wrap="square" lIns="0" tIns="0" rIns="0" bIns="0" rtlCol="0"/>
          <a:lstStyle/>
          <a:p>
            <a:endParaRPr/>
          </a:p>
        </p:txBody>
      </p:sp>
      <p:sp>
        <p:nvSpPr>
          <p:cNvPr id="63" name="object 73">
            <a:extLst>
              <a:ext uri="{FF2B5EF4-FFF2-40B4-BE49-F238E27FC236}">
                <a16:creationId xmlns:a16="http://schemas.microsoft.com/office/drawing/2014/main" id="{ACC4170E-3262-45B8-9601-11EE1E36AD7A}"/>
              </a:ext>
            </a:extLst>
          </p:cNvPr>
          <p:cNvSpPr/>
          <p:nvPr/>
        </p:nvSpPr>
        <p:spPr>
          <a:xfrm>
            <a:off x="1443807" y="2958846"/>
            <a:ext cx="0" cy="38100"/>
          </a:xfrm>
          <a:custGeom>
            <a:avLst/>
            <a:gdLst/>
            <a:ahLst/>
            <a:cxnLst/>
            <a:rect l="l" t="t" r="r" b="b"/>
            <a:pathLst>
              <a:path h="38100">
                <a:moveTo>
                  <a:pt x="-23812" y="19050"/>
                </a:moveTo>
                <a:lnTo>
                  <a:pt x="23812" y="19050"/>
                </a:lnTo>
              </a:path>
            </a:pathLst>
          </a:custGeom>
          <a:ln w="38100">
            <a:solidFill>
              <a:srgbClr val="FFC000"/>
            </a:solidFill>
          </a:ln>
        </p:spPr>
        <p:txBody>
          <a:bodyPr wrap="square" lIns="0" tIns="0" rIns="0" bIns="0" rtlCol="0"/>
          <a:lstStyle/>
          <a:p>
            <a:endParaRPr/>
          </a:p>
        </p:txBody>
      </p:sp>
      <p:sp>
        <p:nvSpPr>
          <p:cNvPr id="64" name="object 74">
            <a:extLst>
              <a:ext uri="{FF2B5EF4-FFF2-40B4-BE49-F238E27FC236}">
                <a16:creationId xmlns:a16="http://schemas.microsoft.com/office/drawing/2014/main" id="{C9992609-793B-48F0-BC50-2539538B1592}"/>
              </a:ext>
            </a:extLst>
          </p:cNvPr>
          <p:cNvSpPr/>
          <p:nvPr/>
        </p:nvSpPr>
        <p:spPr>
          <a:xfrm>
            <a:off x="1491788" y="2958846"/>
            <a:ext cx="0" cy="38100"/>
          </a:xfrm>
          <a:custGeom>
            <a:avLst/>
            <a:gdLst/>
            <a:ahLst/>
            <a:cxnLst/>
            <a:rect l="l" t="t" r="r" b="b"/>
            <a:pathLst>
              <a:path h="38100">
                <a:moveTo>
                  <a:pt x="-23812" y="19050"/>
                </a:moveTo>
                <a:lnTo>
                  <a:pt x="23812" y="19050"/>
                </a:lnTo>
              </a:path>
            </a:pathLst>
          </a:custGeom>
          <a:ln w="38100">
            <a:solidFill>
              <a:srgbClr val="FFC000"/>
            </a:solidFill>
          </a:ln>
        </p:spPr>
        <p:txBody>
          <a:bodyPr wrap="square" lIns="0" tIns="0" rIns="0" bIns="0" rtlCol="0"/>
          <a:lstStyle/>
          <a:p>
            <a:endParaRPr/>
          </a:p>
        </p:txBody>
      </p:sp>
      <p:sp>
        <p:nvSpPr>
          <p:cNvPr id="65" name="object 75">
            <a:extLst>
              <a:ext uri="{FF2B5EF4-FFF2-40B4-BE49-F238E27FC236}">
                <a16:creationId xmlns:a16="http://schemas.microsoft.com/office/drawing/2014/main" id="{41485444-CF87-487F-AA05-35E3EC7AF7BF}"/>
              </a:ext>
            </a:extLst>
          </p:cNvPr>
          <p:cNvSpPr txBox="1"/>
          <p:nvPr/>
        </p:nvSpPr>
        <p:spPr>
          <a:xfrm>
            <a:off x="1786085" y="2096515"/>
            <a:ext cx="721995"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Arial"/>
                <a:cs typeface="Arial"/>
              </a:rPr>
              <a:t>Cabinet</a:t>
            </a:r>
            <a:endParaRPr sz="1600">
              <a:latin typeface="Arial"/>
              <a:cs typeface="Arial"/>
            </a:endParaRPr>
          </a:p>
        </p:txBody>
      </p:sp>
      <p:sp>
        <p:nvSpPr>
          <p:cNvPr id="66" name="object 76">
            <a:extLst>
              <a:ext uri="{FF2B5EF4-FFF2-40B4-BE49-F238E27FC236}">
                <a16:creationId xmlns:a16="http://schemas.microsoft.com/office/drawing/2014/main" id="{692D3D96-0000-40D0-A62D-2E7974E286A9}"/>
              </a:ext>
            </a:extLst>
          </p:cNvPr>
          <p:cNvSpPr txBox="1"/>
          <p:nvPr/>
        </p:nvSpPr>
        <p:spPr>
          <a:xfrm>
            <a:off x="1881970" y="2744723"/>
            <a:ext cx="513080" cy="269240"/>
          </a:xfrm>
          <a:prstGeom prst="rect">
            <a:avLst/>
          </a:prstGeom>
        </p:spPr>
        <p:txBody>
          <a:bodyPr vert="horz" wrap="square" lIns="0" tIns="12700" rIns="0" bIns="0" rtlCol="0">
            <a:spAutoFit/>
          </a:bodyPr>
          <a:lstStyle/>
          <a:p>
            <a:pPr marL="12700">
              <a:lnSpc>
                <a:spcPct val="100000"/>
              </a:lnSpc>
              <a:spcBef>
                <a:spcPts val="100"/>
              </a:spcBef>
            </a:pPr>
            <a:r>
              <a:rPr sz="1600" spc="-160" dirty="0">
                <a:latin typeface="Arial"/>
                <a:cs typeface="Arial"/>
              </a:rPr>
              <a:t>T</a:t>
            </a:r>
            <a:r>
              <a:rPr sz="1600" spc="-15" dirty="0">
                <a:latin typeface="Arial"/>
                <a:cs typeface="Arial"/>
              </a:rPr>
              <a:t>ab</a:t>
            </a:r>
            <a:r>
              <a:rPr sz="1600" spc="-5" dirty="0">
                <a:latin typeface="Arial"/>
                <a:cs typeface="Arial"/>
              </a:rPr>
              <a:t>le</a:t>
            </a:r>
            <a:endParaRPr sz="1600">
              <a:latin typeface="Arial"/>
              <a:cs typeface="Arial"/>
            </a:endParaRPr>
          </a:p>
        </p:txBody>
      </p:sp>
      <p:sp>
        <p:nvSpPr>
          <p:cNvPr id="67" name="object 78">
            <a:extLst>
              <a:ext uri="{FF2B5EF4-FFF2-40B4-BE49-F238E27FC236}">
                <a16:creationId xmlns:a16="http://schemas.microsoft.com/office/drawing/2014/main" id="{C63E3540-ABB0-4E46-A291-F0BD8B08C22D}"/>
              </a:ext>
            </a:extLst>
          </p:cNvPr>
          <p:cNvSpPr/>
          <p:nvPr/>
        </p:nvSpPr>
        <p:spPr>
          <a:xfrm>
            <a:off x="1084093" y="448944"/>
            <a:ext cx="2346203" cy="1382140"/>
          </a:xfrm>
          <a:prstGeom prst="rect">
            <a:avLst/>
          </a:prstGeom>
          <a:blipFill>
            <a:blip r:embed="rId7" cstate="print"/>
            <a:stretch>
              <a:fillRect/>
            </a:stretch>
          </a:blipFill>
        </p:spPr>
        <p:txBody>
          <a:bodyPr wrap="square" lIns="0" tIns="0" rIns="0" bIns="0" rtlCol="0"/>
          <a:lstStyle/>
          <a:p>
            <a:endParaRPr/>
          </a:p>
        </p:txBody>
      </p:sp>
      <p:sp>
        <p:nvSpPr>
          <p:cNvPr id="68" name="object 79">
            <a:extLst>
              <a:ext uri="{FF2B5EF4-FFF2-40B4-BE49-F238E27FC236}">
                <a16:creationId xmlns:a16="http://schemas.microsoft.com/office/drawing/2014/main" id="{CC931655-9861-4102-851F-3A3F30236A51}"/>
              </a:ext>
            </a:extLst>
          </p:cNvPr>
          <p:cNvSpPr txBox="1"/>
          <p:nvPr/>
        </p:nvSpPr>
        <p:spPr>
          <a:xfrm>
            <a:off x="1786085" y="691896"/>
            <a:ext cx="768985"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FF0000"/>
                </a:solidFill>
                <a:latin typeface="Arial"/>
                <a:cs typeface="Arial"/>
              </a:rPr>
              <a:t>Kit</a:t>
            </a:r>
            <a:r>
              <a:rPr sz="1600" b="1" spc="-15" dirty="0">
                <a:solidFill>
                  <a:srgbClr val="FF0000"/>
                </a:solidFill>
                <a:latin typeface="Arial"/>
                <a:cs typeface="Arial"/>
              </a:rPr>
              <a:t>c</a:t>
            </a:r>
            <a:r>
              <a:rPr sz="1600" b="1" spc="-5" dirty="0">
                <a:solidFill>
                  <a:srgbClr val="FF0000"/>
                </a:solidFill>
                <a:latin typeface="Arial"/>
                <a:cs typeface="Arial"/>
              </a:rPr>
              <a:t>h</a:t>
            </a:r>
            <a:r>
              <a:rPr sz="1600" b="1" spc="-15" dirty="0">
                <a:solidFill>
                  <a:srgbClr val="FF0000"/>
                </a:solidFill>
                <a:latin typeface="Arial"/>
                <a:cs typeface="Arial"/>
              </a:rPr>
              <a:t>e</a:t>
            </a:r>
            <a:r>
              <a:rPr sz="1600" b="1" dirty="0">
                <a:solidFill>
                  <a:srgbClr val="FF0000"/>
                </a:solidFill>
                <a:latin typeface="Arial"/>
                <a:cs typeface="Arial"/>
              </a:rPr>
              <a:t>n</a:t>
            </a:r>
            <a:endParaRPr sz="1600">
              <a:latin typeface="Arial"/>
              <a:cs typeface="Arial"/>
            </a:endParaRPr>
          </a:p>
        </p:txBody>
      </p:sp>
      <p:sp>
        <p:nvSpPr>
          <p:cNvPr id="69" name="object 16">
            <a:extLst>
              <a:ext uri="{FF2B5EF4-FFF2-40B4-BE49-F238E27FC236}">
                <a16:creationId xmlns:a16="http://schemas.microsoft.com/office/drawing/2014/main" id="{12F5336B-84FA-4A9A-B038-0C5A80D380A1}"/>
              </a:ext>
            </a:extLst>
          </p:cNvPr>
          <p:cNvSpPr/>
          <p:nvPr/>
        </p:nvSpPr>
        <p:spPr>
          <a:xfrm>
            <a:off x="10129267" y="5293115"/>
            <a:ext cx="1656333" cy="1468039"/>
          </a:xfrm>
          <a:prstGeom prst="rect">
            <a:avLst/>
          </a:prstGeom>
          <a:blipFill>
            <a:blip r:embed="rId8" cstate="print"/>
            <a:stretch>
              <a:fillRect/>
            </a:stretch>
          </a:blipFill>
        </p:spPr>
        <p:txBody>
          <a:bodyPr wrap="square" lIns="0" tIns="0" rIns="0" bIns="0" rtlCol="0"/>
          <a:lstStyle/>
          <a:p>
            <a:endParaRPr/>
          </a:p>
        </p:txBody>
      </p:sp>
      <p:sp>
        <p:nvSpPr>
          <p:cNvPr id="70" name="Rectangle 69">
            <a:extLst>
              <a:ext uri="{FF2B5EF4-FFF2-40B4-BE49-F238E27FC236}">
                <a16:creationId xmlns:a16="http://schemas.microsoft.com/office/drawing/2014/main" id="{54B330DC-70BA-47CE-8C50-894350FD8AD7}"/>
              </a:ext>
            </a:extLst>
          </p:cNvPr>
          <p:cNvSpPr/>
          <p:nvPr/>
        </p:nvSpPr>
        <p:spPr>
          <a:xfrm>
            <a:off x="1081520" y="252793"/>
            <a:ext cx="9047747" cy="6061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bject 3">
            <a:extLst>
              <a:ext uri="{FF2B5EF4-FFF2-40B4-BE49-F238E27FC236}">
                <a16:creationId xmlns:a16="http://schemas.microsoft.com/office/drawing/2014/main" id="{AF42556D-8C25-4BE9-8AC1-395E9683C330}"/>
              </a:ext>
            </a:extLst>
          </p:cNvPr>
          <p:cNvSpPr txBox="1"/>
          <p:nvPr/>
        </p:nvSpPr>
        <p:spPr>
          <a:xfrm>
            <a:off x="1668293" y="6121499"/>
            <a:ext cx="1938655" cy="235585"/>
          </a:xfrm>
          <a:prstGeom prst="rect">
            <a:avLst/>
          </a:prstGeom>
        </p:spPr>
        <p:txBody>
          <a:bodyPr vert="horz" wrap="square" lIns="0" tIns="0" rIns="0" bIns="0" rtlCol="0">
            <a:spAutoFit/>
          </a:bodyPr>
          <a:lstStyle/>
          <a:p>
            <a:pPr>
              <a:lnSpc>
                <a:spcPts val="885"/>
              </a:lnSpc>
            </a:pPr>
            <a:r>
              <a:rPr sz="800" b="1" spc="-15" dirty="0">
                <a:latin typeface="Arial"/>
                <a:cs typeface="Arial"/>
              </a:rPr>
              <a:t>Autonomous </a:t>
            </a:r>
            <a:r>
              <a:rPr sz="800" b="1" spc="-10" dirty="0">
                <a:latin typeface="Arial"/>
                <a:cs typeface="Arial"/>
              </a:rPr>
              <a:t>Mobile</a:t>
            </a:r>
            <a:r>
              <a:rPr sz="800" b="1" spc="-60" dirty="0">
                <a:latin typeface="Arial"/>
                <a:cs typeface="Arial"/>
              </a:rPr>
              <a:t> </a:t>
            </a:r>
            <a:r>
              <a:rPr sz="800" b="1" spc="-10" dirty="0">
                <a:latin typeface="Arial"/>
                <a:cs typeface="Arial"/>
              </a:rPr>
              <a:t>Robots</a:t>
            </a:r>
            <a:endParaRPr sz="800">
              <a:latin typeface="Arial"/>
              <a:cs typeface="Arial"/>
            </a:endParaRPr>
          </a:p>
          <a:p>
            <a:pPr>
              <a:lnSpc>
                <a:spcPct val="100000"/>
              </a:lnSpc>
            </a:pPr>
            <a:r>
              <a:rPr sz="800" spc="-10" dirty="0">
                <a:latin typeface="Arial"/>
                <a:cs typeface="Arial"/>
              </a:rPr>
              <a:t>Margarita </a:t>
            </a:r>
            <a:r>
              <a:rPr sz="800" spc="-15" dirty="0">
                <a:latin typeface="Arial"/>
                <a:cs typeface="Arial"/>
              </a:rPr>
              <a:t>Chli, </a:t>
            </a:r>
            <a:r>
              <a:rPr sz="800" spc="-10" dirty="0">
                <a:latin typeface="Arial"/>
                <a:cs typeface="Arial"/>
              </a:rPr>
              <a:t>Paul Furgale, </a:t>
            </a:r>
            <a:r>
              <a:rPr sz="800" spc="-5" dirty="0">
                <a:latin typeface="Arial"/>
                <a:cs typeface="Arial"/>
              </a:rPr>
              <a:t>Marco</a:t>
            </a:r>
            <a:r>
              <a:rPr sz="800" spc="-150" dirty="0">
                <a:latin typeface="Arial"/>
                <a:cs typeface="Arial"/>
              </a:rPr>
              <a:t> </a:t>
            </a:r>
            <a:r>
              <a:rPr sz="800" spc="-10" dirty="0">
                <a:latin typeface="Arial"/>
                <a:cs typeface="Arial"/>
              </a:rPr>
              <a:t>Hutter,</a:t>
            </a:r>
            <a:endParaRPr sz="800">
              <a:latin typeface="Arial"/>
              <a:cs typeface="Arial"/>
            </a:endParaRPr>
          </a:p>
        </p:txBody>
      </p:sp>
      <p:sp>
        <p:nvSpPr>
          <p:cNvPr id="73" name="object 8">
            <a:extLst>
              <a:ext uri="{FF2B5EF4-FFF2-40B4-BE49-F238E27FC236}">
                <a16:creationId xmlns:a16="http://schemas.microsoft.com/office/drawing/2014/main" id="{401EE41E-0A39-4797-B438-2C7D00DD1CF1}"/>
              </a:ext>
            </a:extLst>
          </p:cNvPr>
          <p:cNvSpPr/>
          <p:nvPr/>
        </p:nvSpPr>
        <p:spPr>
          <a:xfrm>
            <a:off x="3712266" y="1751646"/>
            <a:ext cx="937260" cy="3886835"/>
          </a:xfrm>
          <a:custGeom>
            <a:avLst/>
            <a:gdLst/>
            <a:ahLst/>
            <a:cxnLst/>
            <a:rect l="l" t="t" r="r" b="b"/>
            <a:pathLst>
              <a:path w="937260" h="3886835">
                <a:moveTo>
                  <a:pt x="702945" y="1294891"/>
                </a:moveTo>
                <a:lnTo>
                  <a:pt x="234315" y="1294891"/>
                </a:lnTo>
                <a:lnTo>
                  <a:pt x="234315" y="3886225"/>
                </a:lnTo>
                <a:lnTo>
                  <a:pt x="702945" y="3886225"/>
                </a:lnTo>
                <a:lnTo>
                  <a:pt x="702945" y="1294891"/>
                </a:lnTo>
                <a:close/>
              </a:path>
              <a:path w="937260" h="3886835">
                <a:moveTo>
                  <a:pt x="468629" y="0"/>
                </a:moveTo>
                <a:lnTo>
                  <a:pt x="0" y="1294891"/>
                </a:lnTo>
                <a:lnTo>
                  <a:pt x="937260" y="1294891"/>
                </a:lnTo>
                <a:lnTo>
                  <a:pt x="468629" y="0"/>
                </a:lnTo>
                <a:close/>
              </a:path>
            </a:pathLst>
          </a:custGeom>
          <a:solidFill>
            <a:srgbClr val="CCCCFF"/>
          </a:solidFill>
        </p:spPr>
        <p:txBody>
          <a:bodyPr wrap="square" lIns="0" tIns="0" rIns="0" bIns="0" rtlCol="0"/>
          <a:lstStyle/>
          <a:p>
            <a:endParaRPr/>
          </a:p>
        </p:txBody>
      </p:sp>
      <p:sp>
        <p:nvSpPr>
          <p:cNvPr id="74" name="object 9">
            <a:extLst>
              <a:ext uri="{FF2B5EF4-FFF2-40B4-BE49-F238E27FC236}">
                <a16:creationId xmlns:a16="http://schemas.microsoft.com/office/drawing/2014/main" id="{26C1F6BC-C353-4520-8051-3D0E5C52D6C2}"/>
              </a:ext>
            </a:extLst>
          </p:cNvPr>
          <p:cNvSpPr/>
          <p:nvPr/>
        </p:nvSpPr>
        <p:spPr>
          <a:xfrm>
            <a:off x="2751984" y="1822957"/>
            <a:ext cx="937260" cy="3886835"/>
          </a:xfrm>
          <a:custGeom>
            <a:avLst/>
            <a:gdLst/>
            <a:ahLst/>
            <a:cxnLst/>
            <a:rect l="l" t="t" r="r" b="b"/>
            <a:pathLst>
              <a:path w="937260" h="3886835">
                <a:moveTo>
                  <a:pt x="0" y="1294891"/>
                </a:moveTo>
                <a:lnTo>
                  <a:pt x="468629" y="0"/>
                </a:lnTo>
                <a:lnTo>
                  <a:pt x="937260" y="1294891"/>
                </a:lnTo>
                <a:lnTo>
                  <a:pt x="702945" y="1294891"/>
                </a:lnTo>
                <a:lnTo>
                  <a:pt x="702945" y="3886225"/>
                </a:lnTo>
                <a:lnTo>
                  <a:pt x="234315" y="3886225"/>
                </a:lnTo>
                <a:lnTo>
                  <a:pt x="234315" y="1294891"/>
                </a:lnTo>
                <a:lnTo>
                  <a:pt x="0" y="1294891"/>
                </a:lnTo>
                <a:close/>
              </a:path>
            </a:pathLst>
          </a:custGeom>
          <a:ln w="9525">
            <a:solidFill>
              <a:srgbClr val="000000"/>
            </a:solidFill>
          </a:ln>
        </p:spPr>
        <p:txBody>
          <a:bodyPr wrap="square" lIns="0" tIns="0" rIns="0" bIns="0" rtlCol="0"/>
          <a:lstStyle/>
          <a:p>
            <a:endParaRPr/>
          </a:p>
        </p:txBody>
      </p:sp>
      <p:sp>
        <p:nvSpPr>
          <p:cNvPr id="75" name="object 10">
            <a:extLst>
              <a:ext uri="{FF2B5EF4-FFF2-40B4-BE49-F238E27FC236}">
                <a16:creationId xmlns:a16="http://schemas.microsoft.com/office/drawing/2014/main" id="{9CC6E939-A712-43E3-805B-244D15D2BBBE}"/>
              </a:ext>
            </a:extLst>
          </p:cNvPr>
          <p:cNvSpPr txBox="1"/>
          <p:nvPr/>
        </p:nvSpPr>
        <p:spPr>
          <a:xfrm>
            <a:off x="3023089" y="4792246"/>
            <a:ext cx="375285" cy="692785"/>
          </a:xfrm>
          <a:prstGeom prst="rect">
            <a:avLst/>
          </a:prstGeom>
        </p:spPr>
        <p:txBody>
          <a:bodyPr vert="vert270" wrap="square" lIns="0" tIns="0" rIns="0" bIns="0" rtlCol="0">
            <a:spAutoFit/>
          </a:bodyPr>
          <a:lstStyle/>
          <a:p>
            <a:pPr marL="12700">
              <a:lnSpc>
                <a:spcPts val="2825"/>
              </a:lnSpc>
            </a:pPr>
            <a:r>
              <a:rPr sz="2400" i="1" dirty="0">
                <a:solidFill>
                  <a:srgbClr val="1269AF"/>
                </a:solidFill>
                <a:latin typeface="Arial Narrow"/>
                <a:cs typeface="Arial Narrow"/>
              </a:rPr>
              <a:t>Comp</a:t>
            </a:r>
            <a:endParaRPr sz="2400">
              <a:latin typeface="Arial Narrow"/>
              <a:cs typeface="Arial Narrow"/>
            </a:endParaRPr>
          </a:p>
        </p:txBody>
      </p:sp>
      <p:sp>
        <p:nvSpPr>
          <p:cNvPr id="76" name="object 11">
            <a:extLst>
              <a:ext uri="{FF2B5EF4-FFF2-40B4-BE49-F238E27FC236}">
                <a16:creationId xmlns:a16="http://schemas.microsoft.com/office/drawing/2014/main" id="{F04A6C74-444A-426F-8037-9D2CD5DAD823}"/>
              </a:ext>
            </a:extLst>
          </p:cNvPr>
          <p:cNvSpPr txBox="1"/>
          <p:nvPr/>
        </p:nvSpPr>
        <p:spPr>
          <a:xfrm>
            <a:off x="3035789" y="3647619"/>
            <a:ext cx="349885" cy="1156335"/>
          </a:xfrm>
          <a:prstGeom prst="rect">
            <a:avLst/>
          </a:prstGeom>
        </p:spPr>
        <p:txBody>
          <a:bodyPr vert="horz" wrap="square" lIns="0" tIns="0" rIns="0" bIns="0" rtlCol="0">
            <a:spAutoFit/>
          </a:bodyPr>
          <a:lstStyle/>
          <a:p>
            <a:pPr>
              <a:lnSpc>
                <a:spcPts val="2060"/>
              </a:lnSpc>
            </a:pPr>
            <a:r>
              <a:rPr sz="2400" i="1" spc="-5" dirty="0">
                <a:solidFill>
                  <a:srgbClr val="1269AF"/>
                </a:solidFill>
                <a:latin typeface="Arial Narrow"/>
                <a:cs typeface="Arial Narrow"/>
              </a:rPr>
              <a:t>Inf</a:t>
            </a:r>
            <a:endParaRPr sz="2400">
              <a:latin typeface="Arial Narrow"/>
              <a:cs typeface="Arial Narrow"/>
            </a:endParaRPr>
          </a:p>
          <a:p>
            <a:pPr>
              <a:lnSpc>
                <a:spcPts val="1600"/>
              </a:lnSpc>
            </a:pPr>
            <a:r>
              <a:rPr sz="2400" i="1" dirty="0">
                <a:solidFill>
                  <a:srgbClr val="1269AF"/>
                </a:solidFill>
                <a:latin typeface="Arial Narrow"/>
                <a:cs typeface="Arial Narrow"/>
              </a:rPr>
              <a:t>g</a:t>
            </a:r>
            <a:endParaRPr sz="2400">
              <a:latin typeface="Arial Narrow"/>
              <a:cs typeface="Arial Narrow"/>
            </a:endParaRPr>
          </a:p>
          <a:p>
            <a:pPr>
              <a:lnSpc>
                <a:spcPts val="1750"/>
              </a:lnSpc>
            </a:pPr>
            <a:r>
              <a:rPr sz="2400" i="1" spc="-5" dirty="0">
                <a:solidFill>
                  <a:srgbClr val="1269AF"/>
                </a:solidFill>
                <a:latin typeface="Arial Narrow"/>
                <a:cs typeface="Arial Narrow"/>
              </a:rPr>
              <a:t>in</a:t>
            </a:r>
            <a:endParaRPr sz="2400">
              <a:latin typeface="Arial Narrow"/>
              <a:cs typeface="Arial Narrow"/>
            </a:endParaRPr>
          </a:p>
          <a:p>
            <a:pPr>
              <a:lnSpc>
                <a:spcPts val="1860"/>
              </a:lnSpc>
            </a:pPr>
            <a:r>
              <a:rPr sz="2400" i="1" spc="-5" dirty="0">
                <a:solidFill>
                  <a:srgbClr val="1269AF"/>
                </a:solidFill>
                <a:latin typeface="Arial Narrow"/>
                <a:cs typeface="Arial Narrow"/>
              </a:rPr>
              <a:t>ss</a:t>
            </a:r>
            <a:endParaRPr sz="2400">
              <a:latin typeface="Arial Narrow"/>
              <a:cs typeface="Arial Narrow"/>
            </a:endParaRPr>
          </a:p>
          <a:p>
            <a:pPr>
              <a:lnSpc>
                <a:spcPts val="1839"/>
              </a:lnSpc>
            </a:pPr>
            <a:r>
              <a:rPr sz="2400" i="1" dirty="0">
                <a:solidFill>
                  <a:srgbClr val="1269AF"/>
                </a:solidFill>
                <a:latin typeface="Arial Narrow"/>
                <a:cs typeface="Arial Narrow"/>
              </a:rPr>
              <a:t>re</a:t>
            </a:r>
            <a:endParaRPr sz="2400">
              <a:latin typeface="Arial Narrow"/>
              <a:cs typeface="Arial Narrow"/>
            </a:endParaRPr>
          </a:p>
        </p:txBody>
      </p:sp>
      <p:sp>
        <p:nvSpPr>
          <p:cNvPr id="77" name="object 12">
            <a:extLst>
              <a:ext uri="{FF2B5EF4-FFF2-40B4-BE49-F238E27FC236}">
                <a16:creationId xmlns:a16="http://schemas.microsoft.com/office/drawing/2014/main" id="{C43F7477-E201-4A50-AEC3-8D431E911785}"/>
              </a:ext>
            </a:extLst>
          </p:cNvPr>
          <p:cNvSpPr txBox="1"/>
          <p:nvPr/>
        </p:nvSpPr>
        <p:spPr>
          <a:xfrm>
            <a:off x="3023089" y="3413971"/>
            <a:ext cx="375285" cy="247650"/>
          </a:xfrm>
          <a:prstGeom prst="rect">
            <a:avLst/>
          </a:prstGeom>
        </p:spPr>
        <p:txBody>
          <a:bodyPr vert="vert270" wrap="square" lIns="0" tIns="0" rIns="0" bIns="0" rtlCol="0">
            <a:spAutoFit/>
          </a:bodyPr>
          <a:lstStyle/>
          <a:p>
            <a:pPr marL="12700">
              <a:lnSpc>
                <a:spcPts val="2825"/>
              </a:lnSpc>
            </a:pPr>
            <a:r>
              <a:rPr sz="2400" i="1" spc="-5" dirty="0">
                <a:solidFill>
                  <a:srgbClr val="1269AF"/>
                </a:solidFill>
                <a:latin typeface="Arial Narrow"/>
                <a:cs typeface="Arial Narrow"/>
              </a:rPr>
              <a:t>or</a:t>
            </a:r>
            <a:endParaRPr sz="2400">
              <a:latin typeface="Arial Narrow"/>
              <a:cs typeface="Arial Narrow"/>
            </a:endParaRPr>
          </a:p>
        </p:txBody>
      </p:sp>
      <p:sp>
        <p:nvSpPr>
          <p:cNvPr id="78" name="object 13">
            <a:extLst>
              <a:ext uri="{FF2B5EF4-FFF2-40B4-BE49-F238E27FC236}">
                <a16:creationId xmlns:a16="http://schemas.microsoft.com/office/drawing/2014/main" id="{FD98B1FF-E71F-4D66-B75D-2C19A5FE81D3}"/>
              </a:ext>
            </a:extLst>
          </p:cNvPr>
          <p:cNvSpPr txBox="1"/>
          <p:nvPr/>
        </p:nvSpPr>
        <p:spPr>
          <a:xfrm>
            <a:off x="3035789" y="2675065"/>
            <a:ext cx="349885" cy="751205"/>
          </a:xfrm>
          <a:prstGeom prst="rect">
            <a:avLst/>
          </a:prstGeom>
        </p:spPr>
        <p:txBody>
          <a:bodyPr vert="horz" wrap="square" lIns="0" tIns="0" rIns="0" bIns="0" rtlCol="0">
            <a:spAutoFit/>
          </a:bodyPr>
          <a:lstStyle/>
          <a:p>
            <a:pPr>
              <a:lnSpc>
                <a:spcPts val="1575"/>
              </a:lnSpc>
            </a:pPr>
            <a:r>
              <a:rPr sz="2400" i="1" dirty="0">
                <a:solidFill>
                  <a:srgbClr val="1269AF"/>
                </a:solidFill>
                <a:latin typeface="Arial Narrow"/>
                <a:cs typeface="Arial Narrow"/>
              </a:rPr>
              <a:t>n</a:t>
            </a:r>
            <a:endParaRPr sz="2400" dirty="0">
              <a:latin typeface="Arial Narrow"/>
              <a:cs typeface="Arial Narrow"/>
            </a:endParaRPr>
          </a:p>
          <a:p>
            <a:pPr>
              <a:lnSpc>
                <a:spcPct val="100000"/>
              </a:lnSpc>
            </a:pPr>
            <a:endParaRPr sz="1100" dirty="0">
              <a:latin typeface="Times New Roman"/>
              <a:cs typeface="Times New Roman"/>
            </a:endParaRPr>
          </a:p>
          <a:p>
            <a:pPr>
              <a:lnSpc>
                <a:spcPts val="2400"/>
              </a:lnSpc>
              <a:spcBef>
                <a:spcPts val="670"/>
              </a:spcBef>
            </a:pPr>
            <a:r>
              <a:rPr sz="2400" i="1" spc="-5" dirty="0">
                <a:solidFill>
                  <a:srgbClr val="1269AF"/>
                </a:solidFill>
                <a:latin typeface="Arial Narrow"/>
                <a:cs typeface="Arial Narrow"/>
              </a:rPr>
              <a:t>matio</a:t>
            </a:r>
            <a:endParaRPr sz="2400" dirty="0">
              <a:latin typeface="Arial Narrow"/>
              <a:cs typeface="Arial Narrow"/>
            </a:endParaRPr>
          </a:p>
        </p:txBody>
      </p:sp>
      <p:sp>
        <p:nvSpPr>
          <p:cNvPr id="79" name="object 14">
            <a:extLst>
              <a:ext uri="{FF2B5EF4-FFF2-40B4-BE49-F238E27FC236}">
                <a16:creationId xmlns:a16="http://schemas.microsoft.com/office/drawing/2014/main" id="{DA98FFE2-056D-451C-B05A-D93AFF2ED73B}"/>
              </a:ext>
            </a:extLst>
          </p:cNvPr>
          <p:cNvSpPr/>
          <p:nvPr/>
        </p:nvSpPr>
        <p:spPr>
          <a:xfrm>
            <a:off x="1154934" y="5062550"/>
            <a:ext cx="2401167" cy="1333487"/>
          </a:xfrm>
          <a:prstGeom prst="rect">
            <a:avLst/>
          </a:prstGeom>
          <a:blipFill>
            <a:blip r:embed="rId4" cstate="print"/>
            <a:stretch>
              <a:fillRect/>
            </a:stretch>
          </a:blipFill>
        </p:spPr>
        <p:txBody>
          <a:bodyPr wrap="square" lIns="0" tIns="0" rIns="0" bIns="0" rtlCol="0"/>
          <a:lstStyle/>
          <a:p>
            <a:endParaRPr/>
          </a:p>
        </p:txBody>
      </p:sp>
      <p:sp>
        <p:nvSpPr>
          <p:cNvPr id="81" name="object 17">
            <a:extLst>
              <a:ext uri="{FF2B5EF4-FFF2-40B4-BE49-F238E27FC236}">
                <a16:creationId xmlns:a16="http://schemas.microsoft.com/office/drawing/2014/main" id="{509608FB-F2BB-40EF-9D88-96A91D687C62}"/>
              </a:ext>
            </a:extLst>
          </p:cNvPr>
          <p:cNvSpPr txBox="1"/>
          <p:nvPr/>
        </p:nvSpPr>
        <p:spPr>
          <a:xfrm>
            <a:off x="4689496" y="5486400"/>
            <a:ext cx="4686935" cy="762000"/>
          </a:xfrm>
          <a:prstGeom prst="rect">
            <a:avLst/>
          </a:prstGeom>
          <a:ln w="9525">
            <a:solidFill>
              <a:srgbClr val="000000"/>
            </a:solidFill>
          </a:ln>
        </p:spPr>
        <p:txBody>
          <a:bodyPr vert="horz" wrap="square" lIns="0" tIns="25400" rIns="0" bIns="0" rtlCol="0">
            <a:spAutoFit/>
          </a:bodyPr>
          <a:lstStyle/>
          <a:p>
            <a:pPr marL="4445" algn="ctr">
              <a:lnSpc>
                <a:spcPct val="100000"/>
              </a:lnSpc>
              <a:spcBef>
                <a:spcPts val="200"/>
              </a:spcBef>
            </a:pPr>
            <a:r>
              <a:rPr sz="2800" b="1" i="1" dirty="0">
                <a:solidFill>
                  <a:schemeClr val="bg1"/>
                </a:solidFill>
                <a:latin typeface="Arial Narrow"/>
                <a:cs typeface="Arial Narrow"/>
              </a:rPr>
              <a:t>Raw</a:t>
            </a:r>
            <a:r>
              <a:rPr sz="2800" b="1" i="1" spc="-5" dirty="0">
                <a:solidFill>
                  <a:schemeClr val="bg1"/>
                </a:solidFill>
                <a:latin typeface="Arial Narrow"/>
                <a:cs typeface="Arial Narrow"/>
              </a:rPr>
              <a:t> Data</a:t>
            </a:r>
            <a:endParaRPr sz="2800" dirty="0">
              <a:solidFill>
                <a:schemeClr val="bg1"/>
              </a:solidFill>
              <a:latin typeface="Arial Narrow"/>
              <a:cs typeface="Arial Narrow"/>
            </a:endParaRPr>
          </a:p>
          <a:p>
            <a:pPr marL="8890" algn="ctr">
              <a:lnSpc>
                <a:spcPct val="100000"/>
              </a:lnSpc>
              <a:spcBef>
                <a:spcPts val="20"/>
              </a:spcBef>
            </a:pPr>
            <a:r>
              <a:rPr sz="1800" i="1" spc="-15" dirty="0">
                <a:solidFill>
                  <a:schemeClr val="bg1"/>
                </a:solidFill>
                <a:latin typeface="Arial Narrow"/>
                <a:cs typeface="Arial Narrow"/>
              </a:rPr>
              <a:t>Vision, </a:t>
            </a:r>
            <a:r>
              <a:rPr sz="1800" i="1" spc="-20" dirty="0">
                <a:solidFill>
                  <a:schemeClr val="bg1"/>
                </a:solidFill>
                <a:latin typeface="Arial Narrow"/>
                <a:cs typeface="Arial Narrow"/>
              </a:rPr>
              <a:t>Laser, </a:t>
            </a:r>
            <a:r>
              <a:rPr sz="1800" i="1" dirty="0">
                <a:solidFill>
                  <a:schemeClr val="bg1"/>
                </a:solidFill>
                <a:latin typeface="Arial Narrow"/>
                <a:cs typeface="Arial Narrow"/>
              </a:rPr>
              <a:t>Sound, </a:t>
            </a:r>
            <a:r>
              <a:rPr sz="1800" i="1" spc="-10" dirty="0">
                <a:solidFill>
                  <a:schemeClr val="bg1"/>
                </a:solidFill>
                <a:latin typeface="Arial Narrow"/>
                <a:cs typeface="Arial Narrow"/>
              </a:rPr>
              <a:t>Smell,</a:t>
            </a:r>
            <a:r>
              <a:rPr sz="1800" i="1" spc="135" dirty="0">
                <a:solidFill>
                  <a:schemeClr val="bg1"/>
                </a:solidFill>
                <a:latin typeface="Arial Narrow"/>
                <a:cs typeface="Arial Narrow"/>
              </a:rPr>
              <a:t> </a:t>
            </a:r>
            <a:r>
              <a:rPr sz="1800" i="1" dirty="0">
                <a:solidFill>
                  <a:schemeClr val="bg1"/>
                </a:solidFill>
                <a:latin typeface="Arial Narrow"/>
                <a:cs typeface="Arial Narrow"/>
              </a:rPr>
              <a:t>…</a:t>
            </a:r>
            <a:endParaRPr sz="1800" dirty="0">
              <a:solidFill>
                <a:schemeClr val="bg1"/>
              </a:solidFill>
              <a:latin typeface="Arial Narrow"/>
              <a:cs typeface="Arial Narrow"/>
            </a:endParaRPr>
          </a:p>
        </p:txBody>
      </p:sp>
      <p:sp>
        <p:nvSpPr>
          <p:cNvPr id="82" name="object 18">
            <a:extLst>
              <a:ext uri="{FF2B5EF4-FFF2-40B4-BE49-F238E27FC236}">
                <a16:creationId xmlns:a16="http://schemas.microsoft.com/office/drawing/2014/main" id="{E1180DB7-E3D6-401E-9496-4B8B347697B0}"/>
              </a:ext>
            </a:extLst>
          </p:cNvPr>
          <p:cNvSpPr txBox="1"/>
          <p:nvPr/>
        </p:nvSpPr>
        <p:spPr>
          <a:xfrm>
            <a:off x="4689496" y="4013200"/>
            <a:ext cx="4686935" cy="762000"/>
          </a:xfrm>
          <a:prstGeom prst="rect">
            <a:avLst/>
          </a:prstGeom>
          <a:ln w="9525">
            <a:solidFill>
              <a:srgbClr val="000000"/>
            </a:solidFill>
          </a:ln>
        </p:spPr>
        <p:txBody>
          <a:bodyPr vert="horz" wrap="square" lIns="0" tIns="24765" rIns="0" bIns="0" rtlCol="0">
            <a:spAutoFit/>
          </a:bodyPr>
          <a:lstStyle/>
          <a:p>
            <a:pPr marL="4445" algn="ctr">
              <a:lnSpc>
                <a:spcPct val="100000"/>
              </a:lnSpc>
              <a:spcBef>
                <a:spcPts val="195"/>
              </a:spcBef>
            </a:pPr>
            <a:r>
              <a:rPr sz="2800" b="1" i="1" dirty="0">
                <a:solidFill>
                  <a:schemeClr val="bg1"/>
                </a:solidFill>
                <a:latin typeface="Arial Narrow"/>
                <a:cs typeface="Arial Narrow"/>
              </a:rPr>
              <a:t>Features</a:t>
            </a:r>
            <a:endParaRPr sz="2800" dirty="0">
              <a:solidFill>
                <a:schemeClr val="bg1"/>
              </a:solidFill>
              <a:latin typeface="Arial Narrow"/>
              <a:cs typeface="Arial Narrow"/>
            </a:endParaRPr>
          </a:p>
          <a:p>
            <a:pPr marL="3175" algn="ctr">
              <a:lnSpc>
                <a:spcPct val="100000"/>
              </a:lnSpc>
              <a:spcBef>
                <a:spcPts val="20"/>
              </a:spcBef>
            </a:pPr>
            <a:r>
              <a:rPr sz="1800" i="1" dirty="0">
                <a:solidFill>
                  <a:schemeClr val="bg1"/>
                </a:solidFill>
                <a:latin typeface="Arial Narrow"/>
                <a:cs typeface="Arial Narrow"/>
              </a:rPr>
              <a:t>Corners, </a:t>
            </a:r>
            <a:r>
              <a:rPr sz="1800" i="1" spc="-5" dirty="0">
                <a:solidFill>
                  <a:schemeClr val="bg1"/>
                </a:solidFill>
                <a:latin typeface="Arial Narrow"/>
                <a:cs typeface="Arial Narrow"/>
              </a:rPr>
              <a:t>Lines, Colors, </a:t>
            </a:r>
            <a:r>
              <a:rPr sz="1800" i="1" dirty="0">
                <a:solidFill>
                  <a:schemeClr val="bg1"/>
                </a:solidFill>
                <a:latin typeface="Arial Narrow"/>
                <a:cs typeface="Arial Narrow"/>
              </a:rPr>
              <a:t>Phonemes,</a:t>
            </a:r>
            <a:r>
              <a:rPr sz="1800" i="1" spc="5" dirty="0">
                <a:solidFill>
                  <a:schemeClr val="bg1"/>
                </a:solidFill>
                <a:latin typeface="Arial Narrow"/>
                <a:cs typeface="Arial Narrow"/>
              </a:rPr>
              <a:t> </a:t>
            </a:r>
            <a:r>
              <a:rPr sz="1800" i="1" dirty="0">
                <a:solidFill>
                  <a:schemeClr val="bg1"/>
                </a:solidFill>
                <a:latin typeface="Arial Narrow"/>
                <a:cs typeface="Arial Narrow"/>
              </a:rPr>
              <a:t>…</a:t>
            </a:r>
            <a:endParaRPr sz="1800" dirty="0">
              <a:solidFill>
                <a:schemeClr val="bg1"/>
              </a:solidFill>
              <a:latin typeface="Arial Narrow"/>
              <a:cs typeface="Arial Narrow"/>
            </a:endParaRPr>
          </a:p>
        </p:txBody>
      </p:sp>
      <p:sp>
        <p:nvSpPr>
          <p:cNvPr id="83" name="object 19">
            <a:extLst>
              <a:ext uri="{FF2B5EF4-FFF2-40B4-BE49-F238E27FC236}">
                <a16:creationId xmlns:a16="http://schemas.microsoft.com/office/drawing/2014/main" id="{5893ABC1-BCD7-4230-8238-4DC096E07CF1}"/>
              </a:ext>
            </a:extLst>
          </p:cNvPr>
          <p:cNvSpPr txBox="1"/>
          <p:nvPr/>
        </p:nvSpPr>
        <p:spPr>
          <a:xfrm>
            <a:off x="4689496" y="2540000"/>
            <a:ext cx="4686935" cy="732252"/>
          </a:xfrm>
          <a:prstGeom prst="rect">
            <a:avLst/>
          </a:prstGeom>
          <a:ln w="9525">
            <a:solidFill>
              <a:srgbClr val="000000"/>
            </a:solidFill>
          </a:ln>
        </p:spPr>
        <p:txBody>
          <a:bodyPr vert="horz" wrap="square" lIns="0" tIns="24130" rIns="0" bIns="0" rtlCol="0">
            <a:spAutoFit/>
          </a:bodyPr>
          <a:lstStyle/>
          <a:p>
            <a:pPr marL="2540" algn="ctr">
              <a:lnSpc>
                <a:spcPct val="100000"/>
              </a:lnSpc>
              <a:spcBef>
                <a:spcPts val="190"/>
              </a:spcBef>
            </a:pPr>
            <a:r>
              <a:rPr sz="2800" b="1" i="1" spc="-10" dirty="0">
                <a:solidFill>
                  <a:schemeClr val="bg1"/>
                </a:solidFill>
                <a:latin typeface="Arial Narrow"/>
                <a:cs typeface="Arial Narrow"/>
              </a:rPr>
              <a:t>Objects</a:t>
            </a:r>
            <a:endParaRPr sz="2800" dirty="0">
              <a:solidFill>
                <a:schemeClr val="bg1"/>
              </a:solidFill>
              <a:latin typeface="Arial Narrow"/>
              <a:cs typeface="Arial Narrow"/>
            </a:endParaRPr>
          </a:p>
          <a:p>
            <a:pPr algn="ctr">
              <a:lnSpc>
                <a:spcPct val="100000"/>
              </a:lnSpc>
              <a:spcBef>
                <a:spcPts val="20"/>
              </a:spcBef>
            </a:pPr>
            <a:r>
              <a:rPr sz="1800" i="1" spc="-5" dirty="0">
                <a:solidFill>
                  <a:schemeClr val="bg1"/>
                </a:solidFill>
                <a:latin typeface="Arial Narrow"/>
                <a:cs typeface="Arial Narrow"/>
              </a:rPr>
              <a:t>Doors, </a:t>
            </a:r>
            <a:r>
              <a:rPr sz="1800" i="1" spc="-10" dirty="0">
                <a:solidFill>
                  <a:schemeClr val="bg1"/>
                </a:solidFill>
                <a:latin typeface="Arial Narrow"/>
                <a:cs typeface="Arial Narrow"/>
              </a:rPr>
              <a:t>Humans, </a:t>
            </a:r>
            <a:r>
              <a:rPr sz="1800" i="1" spc="-5" dirty="0">
                <a:solidFill>
                  <a:schemeClr val="bg1"/>
                </a:solidFill>
                <a:latin typeface="Arial Narrow"/>
                <a:cs typeface="Arial Narrow"/>
              </a:rPr>
              <a:t>Coke bottle, car </a:t>
            </a:r>
            <a:r>
              <a:rPr sz="1800" i="1" dirty="0">
                <a:solidFill>
                  <a:schemeClr val="bg1"/>
                </a:solidFill>
                <a:latin typeface="Arial Narrow"/>
                <a:cs typeface="Arial Narrow"/>
              </a:rPr>
              <a:t>,</a:t>
            </a:r>
            <a:r>
              <a:rPr sz="1800" i="1" spc="40" dirty="0">
                <a:solidFill>
                  <a:schemeClr val="bg1"/>
                </a:solidFill>
                <a:latin typeface="Arial Narrow"/>
                <a:cs typeface="Arial Narrow"/>
              </a:rPr>
              <a:t> </a:t>
            </a:r>
            <a:r>
              <a:rPr sz="1800" i="1" dirty="0">
                <a:solidFill>
                  <a:schemeClr val="bg1"/>
                </a:solidFill>
                <a:latin typeface="Arial Narrow"/>
                <a:cs typeface="Arial Narrow"/>
              </a:rPr>
              <a:t>…</a:t>
            </a:r>
            <a:endParaRPr sz="1800" dirty="0">
              <a:solidFill>
                <a:schemeClr val="bg1"/>
              </a:solidFill>
              <a:latin typeface="Arial Narrow"/>
              <a:cs typeface="Arial Narrow"/>
            </a:endParaRPr>
          </a:p>
        </p:txBody>
      </p:sp>
      <p:sp>
        <p:nvSpPr>
          <p:cNvPr id="84" name="object 20">
            <a:extLst>
              <a:ext uri="{FF2B5EF4-FFF2-40B4-BE49-F238E27FC236}">
                <a16:creationId xmlns:a16="http://schemas.microsoft.com/office/drawing/2014/main" id="{647479ED-1781-4FE9-AE69-07E6FDA3FBC5}"/>
              </a:ext>
            </a:extLst>
          </p:cNvPr>
          <p:cNvSpPr txBox="1"/>
          <p:nvPr/>
        </p:nvSpPr>
        <p:spPr>
          <a:xfrm>
            <a:off x="4689496" y="1066800"/>
            <a:ext cx="4686935" cy="731611"/>
          </a:xfrm>
          <a:prstGeom prst="rect">
            <a:avLst/>
          </a:prstGeom>
          <a:ln w="9525">
            <a:solidFill>
              <a:srgbClr val="000000"/>
            </a:solidFill>
          </a:ln>
        </p:spPr>
        <p:txBody>
          <a:bodyPr vert="horz" wrap="square" lIns="0" tIns="23495" rIns="0" bIns="0" rtlCol="0">
            <a:spAutoFit/>
          </a:bodyPr>
          <a:lstStyle/>
          <a:p>
            <a:pPr marL="3810" algn="ctr">
              <a:lnSpc>
                <a:spcPct val="100000"/>
              </a:lnSpc>
              <a:spcBef>
                <a:spcPts val="185"/>
              </a:spcBef>
            </a:pPr>
            <a:r>
              <a:rPr sz="2800" b="1" i="1" dirty="0">
                <a:solidFill>
                  <a:srgbClr val="FF0000"/>
                </a:solidFill>
                <a:latin typeface="Arial Narrow"/>
                <a:cs typeface="Arial Narrow"/>
              </a:rPr>
              <a:t>Places /</a:t>
            </a:r>
            <a:r>
              <a:rPr sz="2800" b="1" i="1" spc="-40" dirty="0">
                <a:solidFill>
                  <a:srgbClr val="FF0000"/>
                </a:solidFill>
                <a:latin typeface="Arial Narrow"/>
                <a:cs typeface="Arial Narrow"/>
              </a:rPr>
              <a:t> </a:t>
            </a:r>
            <a:r>
              <a:rPr sz="2800" b="1" i="1" spc="-5" dirty="0">
                <a:solidFill>
                  <a:srgbClr val="FF0000"/>
                </a:solidFill>
                <a:latin typeface="Arial Narrow"/>
                <a:cs typeface="Arial Narrow"/>
              </a:rPr>
              <a:t>Situations</a:t>
            </a:r>
            <a:endParaRPr sz="2800" dirty="0">
              <a:solidFill>
                <a:srgbClr val="FF0000"/>
              </a:solidFill>
              <a:latin typeface="Arial Narrow"/>
              <a:cs typeface="Arial Narrow"/>
            </a:endParaRPr>
          </a:p>
          <a:p>
            <a:pPr marL="7620" algn="ctr">
              <a:lnSpc>
                <a:spcPct val="100000"/>
              </a:lnSpc>
              <a:spcBef>
                <a:spcPts val="20"/>
              </a:spcBef>
            </a:pPr>
            <a:r>
              <a:rPr sz="1800" i="1" dirty="0">
                <a:solidFill>
                  <a:srgbClr val="FF0000"/>
                </a:solidFill>
                <a:latin typeface="Arial Narrow"/>
                <a:cs typeface="Arial Narrow"/>
              </a:rPr>
              <a:t>A </a:t>
            </a:r>
            <a:r>
              <a:rPr sz="1800" i="1" spc="-5" dirty="0">
                <a:solidFill>
                  <a:srgbClr val="FF0000"/>
                </a:solidFill>
                <a:latin typeface="Arial Narrow"/>
                <a:cs typeface="Arial Narrow"/>
              </a:rPr>
              <a:t>specific room, </a:t>
            </a:r>
            <a:r>
              <a:rPr sz="1800" i="1" dirty="0">
                <a:solidFill>
                  <a:srgbClr val="FF0000"/>
                </a:solidFill>
                <a:latin typeface="Arial Narrow"/>
                <a:cs typeface="Arial Narrow"/>
              </a:rPr>
              <a:t>a </a:t>
            </a:r>
            <a:r>
              <a:rPr sz="1800" i="1" spc="-5" dirty="0">
                <a:solidFill>
                  <a:srgbClr val="FF0000"/>
                </a:solidFill>
                <a:latin typeface="Arial Narrow"/>
                <a:cs typeface="Arial Narrow"/>
              </a:rPr>
              <a:t>meeting situation,</a:t>
            </a:r>
            <a:r>
              <a:rPr sz="1800" i="1" spc="385" dirty="0">
                <a:solidFill>
                  <a:srgbClr val="FF0000"/>
                </a:solidFill>
                <a:latin typeface="Arial Narrow"/>
                <a:cs typeface="Arial Narrow"/>
              </a:rPr>
              <a:t> </a:t>
            </a:r>
            <a:r>
              <a:rPr sz="1800" i="1" dirty="0">
                <a:solidFill>
                  <a:srgbClr val="FF0000"/>
                </a:solidFill>
                <a:latin typeface="Arial Narrow"/>
                <a:cs typeface="Arial Narrow"/>
              </a:rPr>
              <a:t>…</a:t>
            </a:r>
            <a:endParaRPr sz="1800" dirty="0">
              <a:solidFill>
                <a:srgbClr val="FF0000"/>
              </a:solidFill>
              <a:latin typeface="Arial Narrow"/>
              <a:cs typeface="Arial Narrow"/>
            </a:endParaRPr>
          </a:p>
        </p:txBody>
      </p:sp>
      <p:sp>
        <p:nvSpPr>
          <p:cNvPr id="85" name="object 21">
            <a:extLst>
              <a:ext uri="{FF2B5EF4-FFF2-40B4-BE49-F238E27FC236}">
                <a16:creationId xmlns:a16="http://schemas.microsoft.com/office/drawing/2014/main" id="{EBD2F168-FF89-469E-836A-7174C6F2ECC1}"/>
              </a:ext>
            </a:extLst>
          </p:cNvPr>
          <p:cNvSpPr/>
          <p:nvPr/>
        </p:nvSpPr>
        <p:spPr>
          <a:xfrm>
            <a:off x="6995815" y="1828800"/>
            <a:ext cx="76200" cy="711200"/>
          </a:xfrm>
          <a:custGeom>
            <a:avLst/>
            <a:gdLst/>
            <a:ahLst/>
            <a:cxnLst/>
            <a:rect l="l" t="t" r="r" b="b"/>
            <a:pathLst>
              <a:path w="76200" h="711200">
                <a:moveTo>
                  <a:pt x="33274" y="635000"/>
                </a:moveTo>
                <a:lnTo>
                  <a:pt x="0" y="635000"/>
                </a:lnTo>
                <a:lnTo>
                  <a:pt x="38100" y="711200"/>
                </a:lnTo>
                <a:lnTo>
                  <a:pt x="69850" y="647700"/>
                </a:lnTo>
                <a:lnTo>
                  <a:pt x="33274" y="647700"/>
                </a:lnTo>
                <a:lnTo>
                  <a:pt x="33274" y="635000"/>
                </a:lnTo>
                <a:close/>
              </a:path>
              <a:path w="76200" h="711200">
                <a:moveTo>
                  <a:pt x="42799" y="63500"/>
                </a:moveTo>
                <a:lnTo>
                  <a:pt x="33274" y="63500"/>
                </a:lnTo>
                <a:lnTo>
                  <a:pt x="33274" y="647700"/>
                </a:lnTo>
                <a:lnTo>
                  <a:pt x="42799" y="647700"/>
                </a:lnTo>
                <a:lnTo>
                  <a:pt x="42799" y="63500"/>
                </a:lnTo>
                <a:close/>
              </a:path>
              <a:path w="76200" h="711200">
                <a:moveTo>
                  <a:pt x="76200" y="635000"/>
                </a:moveTo>
                <a:lnTo>
                  <a:pt x="42799" y="635000"/>
                </a:lnTo>
                <a:lnTo>
                  <a:pt x="42799" y="647700"/>
                </a:lnTo>
                <a:lnTo>
                  <a:pt x="69850" y="647700"/>
                </a:lnTo>
                <a:lnTo>
                  <a:pt x="76200" y="635000"/>
                </a:lnTo>
                <a:close/>
              </a:path>
              <a:path w="76200" h="711200">
                <a:moveTo>
                  <a:pt x="38100" y="0"/>
                </a:moveTo>
                <a:lnTo>
                  <a:pt x="0" y="76200"/>
                </a:lnTo>
                <a:lnTo>
                  <a:pt x="33274" y="76200"/>
                </a:lnTo>
                <a:lnTo>
                  <a:pt x="33274" y="63500"/>
                </a:lnTo>
                <a:lnTo>
                  <a:pt x="69850" y="63500"/>
                </a:lnTo>
                <a:lnTo>
                  <a:pt x="38100" y="0"/>
                </a:lnTo>
                <a:close/>
              </a:path>
              <a:path w="76200" h="711200">
                <a:moveTo>
                  <a:pt x="69850" y="63500"/>
                </a:moveTo>
                <a:lnTo>
                  <a:pt x="42799" y="63500"/>
                </a:lnTo>
                <a:lnTo>
                  <a:pt x="42799" y="76200"/>
                </a:lnTo>
                <a:lnTo>
                  <a:pt x="76200" y="76200"/>
                </a:lnTo>
                <a:lnTo>
                  <a:pt x="69850" y="63500"/>
                </a:lnTo>
                <a:close/>
              </a:path>
            </a:pathLst>
          </a:custGeom>
          <a:solidFill>
            <a:srgbClr val="000000"/>
          </a:solidFill>
        </p:spPr>
        <p:txBody>
          <a:bodyPr wrap="square" lIns="0" tIns="0" rIns="0" bIns="0" rtlCol="0"/>
          <a:lstStyle/>
          <a:p>
            <a:endParaRPr/>
          </a:p>
        </p:txBody>
      </p:sp>
      <p:sp>
        <p:nvSpPr>
          <p:cNvPr id="86" name="object 22">
            <a:extLst>
              <a:ext uri="{FF2B5EF4-FFF2-40B4-BE49-F238E27FC236}">
                <a16:creationId xmlns:a16="http://schemas.microsoft.com/office/drawing/2014/main" id="{C770D6AD-D417-4181-9F52-80F5B160FBB1}"/>
              </a:ext>
            </a:extLst>
          </p:cNvPr>
          <p:cNvSpPr/>
          <p:nvPr/>
        </p:nvSpPr>
        <p:spPr>
          <a:xfrm>
            <a:off x="6995815" y="4775200"/>
            <a:ext cx="76200" cy="711200"/>
          </a:xfrm>
          <a:custGeom>
            <a:avLst/>
            <a:gdLst/>
            <a:ahLst/>
            <a:cxnLst/>
            <a:rect l="l" t="t" r="r" b="b"/>
            <a:pathLst>
              <a:path w="76200" h="711200">
                <a:moveTo>
                  <a:pt x="33274" y="635000"/>
                </a:moveTo>
                <a:lnTo>
                  <a:pt x="0" y="635000"/>
                </a:lnTo>
                <a:lnTo>
                  <a:pt x="38100" y="711200"/>
                </a:lnTo>
                <a:lnTo>
                  <a:pt x="69850" y="647700"/>
                </a:lnTo>
                <a:lnTo>
                  <a:pt x="33274" y="647700"/>
                </a:lnTo>
                <a:lnTo>
                  <a:pt x="33274" y="635000"/>
                </a:lnTo>
                <a:close/>
              </a:path>
              <a:path w="76200" h="711200">
                <a:moveTo>
                  <a:pt x="42799" y="63500"/>
                </a:moveTo>
                <a:lnTo>
                  <a:pt x="33274" y="63500"/>
                </a:lnTo>
                <a:lnTo>
                  <a:pt x="33274" y="647700"/>
                </a:lnTo>
                <a:lnTo>
                  <a:pt x="42799" y="647700"/>
                </a:lnTo>
                <a:lnTo>
                  <a:pt x="42799" y="63500"/>
                </a:lnTo>
                <a:close/>
              </a:path>
              <a:path w="76200" h="711200">
                <a:moveTo>
                  <a:pt x="76200" y="635000"/>
                </a:moveTo>
                <a:lnTo>
                  <a:pt x="42799" y="635000"/>
                </a:lnTo>
                <a:lnTo>
                  <a:pt x="42799" y="647700"/>
                </a:lnTo>
                <a:lnTo>
                  <a:pt x="69850" y="647700"/>
                </a:lnTo>
                <a:lnTo>
                  <a:pt x="76200" y="635000"/>
                </a:lnTo>
                <a:close/>
              </a:path>
              <a:path w="76200" h="711200">
                <a:moveTo>
                  <a:pt x="38100" y="0"/>
                </a:moveTo>
                <a:lnTo>
                  <a:pt x="0" y="76200"/>
                </a:lnTo>
                <a:lnTo>
                  <a:pt x="33274" y="76200"/>
                </a:lnTo>
                <a:lnTo>
                  <a:pt x="33274" y="63500"/>
                </a:lnTo>
                <a:lnTo>
                  <a:pt x="69850" y="63500"/>
                </a:lnTo>
                <a:lnTo>
                  <a:pt x="38100" y="0"/>
                </a:lnTo>
                <a:close/>
              </a:path>
              <a:path w="76200" h="711200">
                <a:moveTo>
                  <a:pt x="69850" y="63500"/>
                </a:moveTo>
                <a:lnTo>
                  <a:pt x="42799" y="63500"/>
                </a:lnTo>
                <a:lnTo>
                  <a:pt x="42799" y="76200"/>
                </a:lnTo>
                <a:lnTo>
                  <a:pt x="76200" y="76200"/>
                </a:lnTo>
                <a:lnTo>
                  <a:pt x="69850" y="63500"/>
                </a:lnTo>
                <a:close/>
              </a:path>
            </a:pathLst>
          </a:custGeom>
          <a:solidFill>
            <a:srgbClr val="000000"/>
          </a:solidFill>
        </p:spPr>
        <p:txBody>
          <a:bodyPr wrap="square" lIns="0" tIns="0" rIns="0" bIns="0" rtlCol="0"/>
          <a:lstStyle/>
          <a:p>
            <a:endParaRPr/>
          </a:p>
        </p:txBody>
      </p:sp>
      <p:sp>
        <p:nvSpPr>
          <p:cNvPr id="87" name="object 23">
            <a:extLst>
              <a:ext uri="{FF2B5EF4-FFF2-40B4-BE49-F238E27FC236}">
                <a16:creationId xmlns:a16="http://schemas.microsoft.com/office/drawing/2014/main" id="{D43E3DCB-9235-47CB-84BC-85DC387760B8}"/>
              </a:ext>
            </a:extLst>
          </p:cNvPr>
          <p:cNvSpPr txBox="1"/>
          <p:nvPr/>
        </p:nvSpPr>
        <p:spPr>
          <a:xfrm>
            <a:off x="4095263" y="4904422"/>
            <a:ext cx="1304290" cy="391795"/>
          </a:xfrm>
          <a:prstGeom prst="rect">
            <a:avLst/>
          </a:prstGeom>
        </p:spPr>
        <p:txBody>
          <a:bodyPr vert="horz" wrap="square" lIns="0" tIns="12700" rIns="0" bIns="0" rtlCol="0">
            <a:spAutoFit/>
          </a:bodyPr>
          <a:lstStyle/>
          <a:p>
            <a:pPr marL="12700">
              <a:lnSpc>
                <a:spcPct val="100000"/>
              </a:lnSpc>
              <a:spcBef>
                <a:spcPts val="100"/>
              </a:spcBef>
            </a:pPr>
            <a:r>
              <a:rPr sz="2400" b="1" i="1" dirty="0">
                <a:solidFill>
                  <a:srgbClr val="49289E"/>
                </a:solidFill>
                <a:latin typeface="Arial Narrow"/>
                <a:cs typeface="Arial Narrow"/>
              </a:rPr>
              <a:t>Navigati</a:t>
            </a:r>
            <a:r>
              <a:rPr sz="2400" b="1" i="1" spc="-10" dirty="0">
                <a:solidFill>
                  <a:srgbClr val="49289E"/>
                </a:solidFill>
                <a:latin typeface="Arial Narrow"/>
                <a:cs typeface="Arial Narrow"/>
              </a:rPr>
              <a:t>o</a:t>
            </a:r>
            <a:r>
              <a:rPr sz="2400" b="1" i="1" dirty="0">
                <a:solidFill>
                  <a:srgbClr val="49289E"/>
                </a:solidFill>
                <a:latin typeface="Arial Narrow"/>
                <a:cs typeface="Arial Narrow"/>
              </a:rPr>
              <a:t>n</a:t>
            </a:r>
            <a:endParaRPr sz="2400">
              <a:latin typeface="Arial Narrow"/>
              <a:cs typeface="Arial Narrow"/>
            </a:endParaRPr>
          </a:p>
        </p:txBody>
      </p:sp>
      <p:sp>
        <p:nvSpPr>
          <p:cNvPr id="88" name="object 24">
            <a:extLst>
              <a:ext uri="{FF2B5EF4-FFF2-40B4-BE49-F238E27FC236}">
                <a16:creationId xmlns:a16="http://schemas.microsoft.com/office/drawing/2014/main" id="{4D318D53-AF66-40AD-BF8B-8ED6E2159270}"/>
              </a:ext>
            </a:extLst>
          </p:cNvPr>
          <p:cNvSpPr txBox="1"/>
          <p:nvPr/>
        </p:nvSpPr>
        <p:spPr>
          <a:xfrm>
            <a:off x="4002172" y="3456304"/>
            <a:ext cx="1303020" cy="391160"/>
          </a:xfrm>
          <a:prstGeom prst="rect">
            <a:avLst/>
          </a:prstGeom>
        </p:spPr>
        <p:txBody>
          <a:bodyPr vert="horz" wrap="square" lIns="0" tIns="12700" rIns="0" bIns="0" rtlCol="0">
            <a:spAutoFit/>
          </a:bodyPr>
          <a:lstStyle/>
          <a:p>
            <a:pPr marL="12700">
              <a:lnSpc>
                <a:spcPct val="100000"/>
              </a:lnSpc>
              <a:spcBef>
                <a:spcPts val="100"/>
              </a:spcBef>
            </a:pPr>
            <a:r>
              <a:rPr sz="2400" b="1" i="1" spc="-5" dirty="0">
                <a:solidFill>
                  <a:srgbClr val="1269AF"/>
                </a:solidFill>
                <a:latin typeface="Arial Narrow"/>
                <a:cs typeface="Arial Narrow"/>
              </a:rPr>
              <a:t>Interaction</a:t>
            </a:r>
            <a:endParaRPr sz="2400">
              <a:latin typeface="Arial Narrow"/>
              <a:cs typeface="Arial Narrow"/>
            </a:endParaRPr>
          </a:p>
        </p:txBody>
      </p:sp>
      <p:sp>
        <p:nvSpPr>
          <p:cNvPr id="89" name="object 25">
            <a:extLst>
              <a:ext uri="{FF2B5EF4-FFF2-40B4-BE49-F238E27FC236}">
                <a16:creationId xmlns:a16="http://schemas.microsoft.com/office/drawing/2014/main" id="{8BFAD8FA-3A8F-4F8F-A26F-E0F7562047A3}"/>
              </a:ext>
            </a:extLst>
          </p:cNvPr>
          <p:cNvSpPr txBox="1"/>
          <p:nvPr/>
        </p:nvSpPr>
        <p:spPr>
          <a:xfrm>
            <a:off x="4245631" y="1992429"/>
            <a:ext cx="2644140" cy="391160"/>
          </a:xfrm>
          <a:prstGeom prst="rect">
            <a:avLst/>
          </a:prstGeom>
        </p:spPr>
        <p:txBody>
          <a:bodyPr vert="horz" wrap="square" lIns="0" tIns="12700" rIns="0" bIns="0" rtlCol="0">
            <a:spAutoFit/>
          </a:bodyPr>
          <a:lstStyle/>
          <a:p>
            <a:pPr marL="12700">
              <a:lnSpc>
                <a:spcPct val="100000"/>
              </a:lnSpc>
              <a:spcBef>
                <a:spcPts val="100"/>
              </a:spcBef>
            </a:pPr>
            <a:r>
              <a:rPr sz="2400" b="1" i="1" dirty="0">
                <a:solidFill>
                  <a:srgbClr val="CC0000"/>
                </a:solidFill>
                <a:latin typeface="Arial Narrow"/>
                <a:cs typeface="Arial Narrow"/>
              </a:rPr>
              <a:t>Servicing /</a:t>
            </a:r>
            <a:r>
              <a:rPr sz="2400" b="1" i="1" spc="-75" dirty="0">
                <a:solidFill>
                  <a:srgbClr val="CC0000"/>
                </a:solidFill>
                <a:latin typeface="Arial Narrow"/>
                <a:cs typeface="Arial Narrow"/>
              </a:rPr>
              <a:t> </a:t>
            </a:r>
            <a:r>
              <a:rPr sz="2400" b="1" i="1" dirty="0">
                <a:solidFill>
                  <a:srgbClr val="CC0000"/>
                </a:solidFill>
                <a:latin typeface="Arial Narrow"/>
                <a:cs typeface="Arial Narrow"/>
              </a:rPr>
              <a:t>Reasoning</a:t>
            </a:r>
            <a:endParaRPr sz="2400" dirty="0">
              <a:latin typeface="Arial Narrow"/>
              <a:cs typeface="Arial Narrow"/>
            </a:endParaRPr>
          </a:p>
        </p:txBody>
      </p:sp>
      <p:sp>
        <p:nvSpPr>
          <p:cNvPr id="90" name="object 26">
            <a:extLst>
              <a:ext uri="{FF2B5EF4-FFF2-40B4-BE49-F238E27FC236}">
                <a16:creationId xmlns:a16="http://schemas.microsoft.com/office/drawing/2014/main" id="{0C4D74D6-DF46-405D-BE46-367568BE4EA2}"/>
              </a:ext>
            </a:extLst>
          </p:cNvPr>
          <p:cNvSpPr/>
          <p:nvPr/>
        </p:nvSpPr>
        <p:spPr>
          <a:xfrm>
            <a:off x="2376279" y="4265167"/>
            <a:ext cx="143510" cy="711200"/>
          </a:xfrm>
          <a:custGeom>
            <a:avLst/>
            <a:gdLst/>
            <a:ahLst/>
            <a:cxnLst/>
            <a:rect l="l" t="t" r="r" b="b"/>
            <a:pathLst>
              <a:path w="143509" h="711200">
                <a:moveTo>
                  <a:pt x="47625" y="568324"/>
                </a:moveTo>
                <a:lnTo>
                  <a:pt x="0" y="568324"/>
                </a:lnTo>
                <a:lnTo>
                  <a:pt x="71437" y="711199"/>
                </a:lnTo>
                <a:lnTo>
                  <a:pt x="131032" y="592073"/>
                </a:lnTo>
                <a:lnTo>
                  <a:pt x="47625" y="592073"/>
                </a:lnTo>
                <a:lnTo>
                  <a:pt x="47625" y="568324"/>
                </a:lnTo>
                <a:close/>
              </a:path>
              <a:path w="143509" h="711200">
                <a:moveTo>
                  <a:pt x="95250" y="118998"/>
                </a:moveTo>
                <a:lnTo>
                  <a:pt x="47625" y="118998"/>
                </a:lnTo>
                <a:lnTo>
                  <a:pt x="47625" y="592073"/>
                </a:lnTo>
                <a:lnTo>
                  <a:pt x="95250" y="592073"/>
                </a:lnTo>
                <a:lnTo>
                  <a:pt x="95250" y="118998"/>
                </a:lnTo>
                <a:close/>
              </a:path>
              <a:path w="143509" h="711200">
                <a:moveTo>
                  <a:pt x="142913" y="568324"/>
                </a:moveTo>
                <a:lnTo>
                  <a:pt x="95250" y="568324"/>
                </a:lnTo>
                <a:lnTo>
                  <a:pt x="95250" y="592073"/>
                </a:lnTo>
                <a:lnTo>
                  <a:pt x="131032" y="592073"/>
                </a:lnTo>
                <a:lnTo>
                  <a:pt x="142913" y="568324"/>
                </a:lnTo>
                <a:close/>
              </a:path>
              <a:path w="143509" h="711200">
                <a:moveTo>
                  <a:pt x="71437" y="0"/>
                </a:moveTo>
                <a:lnTo>
                  <a:pt x="0" y="142874"/>
                </a:lnTo>
                <a:lnTo>
                  <a:pt x="47625" y="142874"/>
                </a:lnTo>
                <a:lnTo>
                  <a:pt x="47625" y="118998"/>
                </a:lnTo>
                <a:lnTo>
                  <a:pt x="130968" y="118998"/>
                </a:lnTo>
                <a:lnTo>
                  <a:pt x="71437" y="0"/>
                </a:lnTo>
                <a:close/>
              </a:path>
              <a:path w="143509" h="711200">
                <a:moveTo>
                  <a:pt x="130968" y="118998"/>
                </a:moveTo>
                <a:lnTo>
                  <a:pt x="95250" y="118998"/>
                </a:lnTo>
                <a:lnTo>
                  <a:pt x="95250" y="142874"/>
                </a:lnTo>
                <a:lnTo>
                  <a:pt x="142913" y="142874"/>
                </a:lnTo>
                <a:lnTo>
                  <a:pt x="130968" y="118998"/>
                </a:lnTo>
                <a:close/>
              </a:path>
            </a:pathLst>
          </a:custGeom>
          <a:solidFill>
            <a:srgbClr val="FF0000"/>
          </a:solidFill>
        </p:spPr>
        <p:txBody>
          <a:bodyPr wrap="square" lIns="0" tIns="0" rIns="0" bIns="0" rtlCol="0"/>
          <a:lstStyle/>
          <a:p>
            <a:endParaRPr/>
          </a:p>
        </p:txBody>
      </p:sp>
      <p:sp>
        <p:nvSpPr>
          <p:cNvPr id="91" name="object 27">
            <a:extLst>
              <a:ext uri="{FF2B5EF4-FFF2-40B4-BE49-F238E27FC236}">
                <a16:creationId xmlns:a16="http://schemas.microsoft.com/office/drawing/2014/main" id="{9D80CB89-C7D1-4988-B71A-707ED3041DB6}"/>
              </a:ext>
            </a:extLst>
          </p:cNvPr>
          <p:cNvSpPr/>
          <p:nvPr/>
        </p:nvSpPr>
        <p:spPr>
          <a:xfrm>
            <a:off x="1236493" y="3609721"/>
            <a:ext cx="2349234" cy="1382140"/>
          </a:xfrm>
          <a:prstGeom prst="rect">
            <a:avLst/>
          </a:prstGeom>
          <a:blipFill>
            <a:blip r:embed="rId5" cstate="print"/>
            <a:stretch>
              <a:fillRect/>
            </a:stretch>
          </a:blipFill>
        </p:spPr>
        <p:txBody>
          <a:bodyPr wrap="square" lIns="0" tIns="0" rIns="0" bIns="0" rtlCol="0"/>
          <a:lstStyle/>
          <a:p>
            <a:endParaRPr/>
          </a:p>
        </p:txBody>
      </p:sp>
      <p:sp>
        <p:nvSpPr>
          <p:cNvPr id="92" name="object 28">
            <a:extLst>
              <a:ext uri="{FF2B5EF4-FFF2-40B4-BE49-F238E27FC236}">
                <a16:creationId xmlns:a16="http://schemas.microsoft.com/office/drawing/2014/main" id="{448D3383-C3DB-4966-92ED-61DCE6DFA715}"/>
              </a:ext>
            </a:extLst>
          </p:cNvPr>
          <p:cNvSpPr/>
          <p:nvPr/>
        </p:nvSpPr>
        <p:spPr>
          <a:xfrm>
            <a:off x="1928160" y="3651122"/>
            <a:ext cx="0" cy="457200"/>
          </a:xfrm>
          <a:custGeom>
            <a:avLst/>
            <a:gdLst/>
            <a:ahLst/>
            <a:cxnLst/>
            <a:rect l="l" t="t" r="r" b="b"/>
            <a:pathLst>
              <a:path h="457200">
                <a:moveTo>
                  <a:pt x="0" y="0"/>
                </a:moveTo>
                <a:lnTo>
                  <a:pt x="0" y="457200"/>
                </a:lnTo>
              </a:path>
            </a:pathLst>
          </a:custGeom>
          <a:ln w="47625">
            <a:solidFill>
              <a:srgbClr val="FF0000"/>
            </a:solidFill>
          </a:ln>
        </p:spPr>
        <p:txBody>
          <a:bodyPr wrap="square" lIns="0" tIns="0" rIns="0" bIns="0" rtlCol="0"/>
          <a:lstStyle/>
          <a:p>
            <a:endParaRPr/>
          </a:p>
        </p:txBody>
      </p:sp>
      <p:sp>
        <p:nvSpPr>
          <p:cNvPr id="93" name="object 29">
            <a:extLst>
              <a:ext uri="{FF2B5EF4-FFF2-40B4-BE49-F238E27FC236}">
                <a16:creationId xmlns:a16="http://schemas.microsoft.com/office/drawing/2014/main" id="{F7EDB46D-9D67-42AE-91E2-9F7DBB8ED4CC}"/>
              </a:ext>
            </a:extLst>
          </p:cNvPr>
          <p:cNvSpPr/>
          <p:nvPr/>
        </p:nvSpPr>
        <p:spPr>
          <a:xfrm>
            <a:off x="1976153" y="4108322"/>
            <a:ext cx="1536065" cy="0"/>
          </a:xfrm>
          <a:custGeom>
            <a:avLst/>
            <a:gdLst/>
            <a:ahLst/>
            <a:cxnLst/>
            <a:rect l="l" t="t" r="r" b="b"/>
            <a:pathLst>
              <a:path w="1536064">
                <a:moveTo>
                  <a:pt x="0" y="0"/>
                </a:moveTo>
                <a:lnTo>
                  <a:pt x="1535544" y="0"/>
                </a:lnTo>
              </a:path>
            </a:pathLst>
          </a:custGeom>
          <a:ln w="47625">
            <a:solidFill>
              <a:srgbClr val="FF0000"/>
            </a:solidFill>
          </a:ln>
        </p:spPr>
        <p:txBody>
          <a:bodyPr wrap="square" lIns="0" tIns="0" rIns="0" bIns="0" rtlCol="0"/>
          <a:lstStyle/>
          <a:p>
            <a:endParaRPr/>
          </a:p>
        </p:txBody>
      </p:sp>
      <p:sp>
        <p:nvSpPr>
          <p:cNvPr id="94" name="object 31">
            <a:extLst>
              <a:ext uri="{FF2B5EF4-FFF2-40B4-BE49-F238E27FC236}">
                <a16:creationId xmlns:a16="http://schemas.microsoft.com/office/drawing/2014/main" id="{CEDF2D78-9A0B-4629-90EA-0DD46D9FFA15}"/>
              </a:ext>
            </a:extLst>
          </p:cNvPr>
          <p:cNvSpPr/>
          <p:nvPr/>
        </p:nvSpPr>
        <p:spPr>
          <a:xfrm>
            <a:off x="1784205" y="4585970"/>
            <a:ext cx="0" cy="390525"/>
          </a:xfrm>
          <a:custGeom>
            <a:avLst/>
            <a:gdLst/>
            <a:ahLst/>
            <a:cxnLst/>
            <a:rect l="l" t="t" r="r" b="b"/>
            <a:pathLst>
              <a:path h="390525">
                <a:moveTo>
                  <a:pt x="0" y="0"/>
                </a:moveTo>
                <a:lnTo>
                  <a:pt x="0" y="390397"/>
                </a:lnTo>
              </a:path>
            </a:pathLst>
          </a:custGeom>
          <a:ln w="47625">
            <a:solidFill>
              <a:srgbClr val="FF0000"/>
            </a:solidFill>
          </a:ln>
        </p:spPr>
        <p:txBody>
          <a:bodyPr wrap="square" lIns="0" tIns="0" rIns="0" bIns="0" rtlCol="0"/>
          <a:lstStyle/>
          <a:p>
            <a:endParaRPr/>
          </a:p>
        </p:txBody>
      </p:sp>
      <p:sp>
        <p:nvSpPr>
          <p:cNvPr id="95" name="object 32">
            <a:extLst>
              <a:ext uri="{FF2B5EF4-FFF2-40B4-BE49-F238E27FC236}">
                <a16:creationId xmlns:a16="http://schemas.microsoft.com/office/drawing/2014/main" id="{14C2B34B-7F38-4A64-898B-46D17A52CC42}"/>
              </a:ext>
            </a:extLst>
          </p:cNvPr>
          <p:cNvSpPr/>
          <p:nvPr/>
        </p:nvSpPr>
        <p:spPr>
          <a:xfrm>
            <a:off x="2120108" y="4620767"/>
            <a:ext cx="0" cy="355600"/>
          </a:xfrm>
          <a:custGeom>
            <a:avLst/>
            <a:gdLst/>
            <a:ahLst/>
            <a:cxnLst/>
            <a:rect l="l" t="t" r="r" b="b"/>
            <a:pathLst>
              <a:path h="355600">
                <a:moveTo>
                  <a:pt x="0" y="0"/>
                </a:moveTo>
                <a:lnTo>
                  <a:pt x="0" y="355599"/>
                </a:lnTo>
              </a:path>
            </a:pathLst>
          </a:custGeom>
          <a:ln w="47625">
            <a:solidFill>
              <a:srgbClr val="FF0000"/>
            </a:solidFill>
          </a:ln>
        </p:spPr>
        <p:txBody>
          <a:bodyPr wrap="square" lIns="0" tIns="0" rIns="0" bIns="0" rtlCol="0"/>
          <a:lstStyle/>
          <a:p>
            <a:endParaRPr/>
          </a:p>
        </p:txBody>
      </p:sp>
      <p:sp>
        <p:nvSpPr>
          <p:cNvPr id="96" name="object 33">
            <a:extLst>
              <a:ext uri="{FF2B5EF4-FFF2-40B4-BE49-F238E27FC236}">
                <a16:creationId xmlns:a16="http://schemas.microsoft.com/office/drawing/2014/main" id="{211C45E2-5573-4C72-A689-42BB6555A1AA}"/>
              </a:ext>
            </a:extLst>
          </p:cNvPr>
          <p:cNvSpPr/>
          <p:nvPr/>
        </p:nvSpPr>
        <p:spPr>
          <a:xfrm>
            <a:off x="1400310" y="4479163"/>
            <a:ext cx="2185670" cy="36195"/>
          </a:xfrm>
          <a:custGeom>
            <a:avLst/>
            <a:gdLst/>
            <a:ahLst/>
            <a:cxnLst/>
            <a:rect l="l" t="t" r="r" b="b"/>
            <a:pathLst>
              <a:path w="2185670" h="36195">
                <a:moveTo>
                  <a:pt x="0" y="0"/>
                </a:moveTo>
                <a:lnTo>
                  <a:pt x="2185428" y="35941"/>
                </a:lnTo>
              </a:path>
            </a:pathLst>
          </a:custGeom>
          <a:ln w="47625">
            <a:solidFill>
              <a:srgbClr val="FF0000"/>
            </a:solidFill>
          </a:ln>
        </p:spPr>
        <p:txBody>
          <a:bodyPr wrap="square" lIns="0" tIns="0" rIns="0" bIns="0" rtlCol="0"/>
          <a:lstStyle/>
          <a:p>
            <a:endParaRPr/>
          </a:p>
        </p:txBody>
      </p:sp>
      <p:sp>
        <p:nvSpPr>
          <p:cNvPr id="97" name="object 35">
            <a:extLst>
              <a:ext uri="{FF2B5EF4-FFF2-40B4-BE49-F238E27FC236}">
                <a16:creationId xmlns:a16="http://schemas.microsoft.com/office/drawing/2014/main" id="{F95EAEA8-1855-4691-AB14-29AD0E192E0F}"/>
              </a:ext>
            </a:extLst>
          </p:cNvPr>
          <p:cNvSpPr/>
          <p:nvPr/>
        </p:nvSpPr>
        <p:spPr>
          <a:xfrm>
            <a:off x="1784205" y="4620767"/>
            <a:ext cx="335915" cy="38735"/>
          </a:xfrm>
          <a:custGeom>
            <a:avLst/>
            <a:gdLst/>
            <a:ahLst/>
            <a:cxnLst/>
            <a:rect l="l" t="t" r="r" b="b"/>
            <a:pathLst>
              <a:path w="335915" h="38735">
                <a:moveTo>
                  <a:pt x="0" y="0"/>
                </a:moveTo>
                <a:lnTo>
                  <a:pt x="335902" y="38353"/>
                </a:lnTo>
              </a:path>
            </a:pathLst>
          </a:custGeom>
          <a:ln w="47625">
            <a:solidFill>
              <a:srgbClr val="FF0000"/>
            </a:solidFill>
          </a:ln>
        </p:spPr>
        <p:txBody>
          <a:bodyPr wrap="square" lIns="0" tIns="0" rIns="0" bIns="0" rtlCol="0"/>
          <a:lstStyle/>
          <a:p>
            <a:endParaRPr/>
          </a:p>
        </p:txBody>
      </p:sp>
      <p:sp>
        <p:nvSpPr>
          <p:cNvPr id="98" name="object 36">
            <a:extLst>
              <a:ext uri="{FF2B5EF4-FFF2-40B4-BE49-F238E27FC236}">
                <a16:creationId xmlns:a16="http://schemas.microsoft.com/office/drawing/2014/main" id="{4F0D51DC-FC57-4B5B-967C-7E2A002FB33E}"/>
              </a:ext>
            </a:extLst>
          </p:cNvPr>
          <p:cNvSpPr/>
          <p:nvPr/>
        </p:nvSpPr>
        <p:spPr>
          <a:xfrm>
            <a:off x="1784205" y="4731130"/>
            <a:ext cx="335915" cy="42545"/>
          </a:xfrm>
          <a:custGeom>
            <a:avLst/>
            <a:gdLst/>
            <a:ahLst/>
            <a:cxnLst/>
            <a:rect l="l" t="t" r="r" b="b"/>
            <a:pathLst>
              <a:path w="335915" h="42545">
                <a:moveTo>
                  <a:pt x="0" y="0"/>
                </a:moveTo>
                <a:lnTo>
                  <a:pt x="335902" y="42037"/>
                </a:lnTo>
              </a:path>
            </a:pathLst>
          </a:custGeom>
          <a:ln w="47625">
            <a:solidFill>
              <a:srgbClr val="FF0000"/>
            </a:solidFill>
          </a:ln>
        </p:spPr>
        <p:txBody>
          <a:bodyPr wrap="square" lIns="0" tIns="0" rIns="0" bIns="0" rtlCol="0"/>
          <a:lstStyle/>
          <a:p>
            <a:endParaRPr/>
          </a:p>
        </p:txBody>
      </p:sp>
      <p:sp>
        <p:nvSpPr>
          <p:cNvPr id="99" name="object 37">
            <a:extLst>
              <a:ext uri="{FF2B5EF4-FFF2-40B4-BE49-F238E27FC236}">
                <a16:creationId xmlns:a16="http://schemas.microsoft.com/office/drawing/2014/main" id="{82DF07B5-C93D-4E73-9CC6-31EC04BBAE23}"/>
              </a:ext>
            </a:extLst>
          </p:cNvPr>
          <p:cNvSpPr/>
          <p:nvPr/>
        </p:nvSpPr>
        <p:spPr>
          <a:xfrm>
            <a:off x="1784205" y="4849367"/>
            <a:ext cx="335915" cy="62230"/>
          </a:xfrm>
          <a:custGeom>
            <a:avLst/>
            <a:gdLst/>
            <a:ahLst/>
            <a:cxnLst/>
            <a:rect l="l" t="t" r="r" b="b"/>
            <a:pathLst>
              <a:path w="335915" h="62229">
                <a:moveTo>
                  <a:pt x="0" y="0"/>
                </a:moveTo>
                <a:lnTo>
                  <a:pt x="335902" y="61848"/>
                </a:lnTo>
              </a:path>
            </a:pathLst>
          </a:custGeom>
          <a:ln w="47625">
            <a:solidFill>
              <a:srgbClr val="FF0000"/>
            </a:solidFill>
          </a:ln>
        </p:spPr>
        <p:txBody>
          <a:bodyPr wrap="square" lIns="0" tIns="0" rIns="0" bIns="0" rtlCol="0"/>
          <a:lstStyle/>
          <a:p>
            <a:endParaRPr/>
          </a:p>
        </p:txBody>
      </p:sp>
      <p:sp>
        <p:nvSpPr>
          <p:cNvPr id="100" name="object 38">
            <a:extLst>
              <a:ext uri="{FF2B5EF4-FFF2-40B4-BE49-F238E27FC236}">
                <a16:creationId xmlns:a16="http://schemas.microsoft.com/office/drawing/2014/main" id="{338AC9BC-C017-4755-A37E-45DCAF2AB27B}"/>
              </a:ext>
            </a:extLst>
          </p:cNvPr>
          <p:cNvSpPr/>
          <p:nvPr/>
        </p:nvSpPr>
        <p:spPr>
          <a:xfrm>
            <a:off x="2408029" y="3609721"/>
            <a:ext cx="0" cy="499109"/>
          </a:xfrm>
          <a:custGeom>
            <a:avLst/>
            <a:gdLst/>
            <a:ahLst/>
            <a:cxnLst/>
            <a:rect l="l" t="t" r="r" b="b"/>
            <a:pathLst>
              <a:path h="499110">
                <a:moveTo>
                  <a:pt x="0" y="0"/>
                </a:moveTo>
                <a:lnTo>
                  <a:pt x="0" y="498601"/>
                </a:lnTo>
              </a:path>
            </a:pathLst>
          </a:custGeom>
          <a:ln w="47625">
            <a:solidFill>
              <a:srgbClr val="FF0000"/>
            </a:solidFill>
          </a:ln>
        </p:spPr>
        <p:txBody>
          <a:bodyPr wrap="square" lIns="0" tIns="0" rIns="0" bIns="0" rtlCol="0"/>
          <a:lstStyle/>
          <a:p>
            <a:endParaRPr/>
          </a:p>
        </p:txBody>
      </p:sp>
      <p:sp>
        <p:nvSpPr>
          <p:cNvPr id="101" name="object 39">
            <a:extLst>
              <a:ext uri="{FF2B5EF4-FFF2-40B4-BE49-F238E27FC236}">
                <a16:creationId xmlns:a16="http://schemas.microsoft.com/office/drawing/2014/main" id="{5C3E9617-A18F-4D17-8B54-FC31464E2489}"/>
              </a:ext>
            </a:extLst>
          </p:cNvPr>
          <p:cNvSpPr/>
          <p:nvPr/>
        </p:nvSpPr>
        <p:spPr>
          <a:xfrm>
            <a:off x="2887873" y="3609721"/>
            <a:ext cx="0" cy="499109"/>
          </a:xfrm>
          <a:custGeom>
            <a:avLst/>
            <a:gdLst/>
            <a:ahLst/>
            <a:cxnLst/>
            <a:rect l="l" t="t" r="r" b="b"/>
            <a:pathLst>
              <a:path h="499110">
                <a:moveTo>
                  <a:pt x="0" y="0"/>
                </a:moveTo>
                <a:lnTo>
                  <a:pt x="0" y="498601"/>
                </a:lnTo>
              </a:path>
            </a:pathLst>
          </a:custGeom>
          <a:ln w="47625">
            <a:solidFill>
              <a:srgbClr val="FF0000"/>
            </a:solidFill>
          </a:ln>
        </p:spPr>
        <p:txBody>
          <a:bodyPr wrap="square" lIns="0" tIns="0" rIns="0" bIns="0" rtlCol="0"/>
          <a:lstStyle/>
          <a:p>
            <a:endParaRPr/>
          </a:p>
        </p:txBody>
      </p:sp>
      <p:sp>
        <p:nvSpPr>
          <p:cNvPr id="102" name="object 40">
            <a:extLst>
              <a:ext uri="{FF2B5EF4-FFF2-40B4-BE49-F238E27FC236}">
                <a16:creationId xmlns:a16="http://schemas.microsoft.com/office/drawing/2014/main" id="{8F3ABF32-D2B6-4C26-B031-F324AFBC285B}"/>
              </a:ext>
            </a:extLst>
          </p:cNvPr>
          <p:cNvSpPr/>
          <p:nvPr/>
        </p:nvSpPr>
        <p:spPr>
          <a:xfrm>
            <a:off x="3463691" y="3609721"/>
            <a:ext cx="0" cy="499109"/>
          </a:xfrm>
          <a:custGeom>
            <a:avLst/>
            <a:gdLst/>
            <a:ahLst/>
            <a:cxnLst/>
            <a:rect l="l" t="t" r="r" b="b"/>
            <a:pathLst>
              <a:path h="499110">
                <a:moveTo>
                  <a:pt x="0" y="0"/>
                </a:moveTo>
                <a:lnTo>
                  <a:pt x="0" y="498601"/>
                </a:lnTo>
              </a:path>
            </a:pathLst>
          </a:custGeom>
          <a:ln w="47625">
            <a:solidFill>
              <a:srgbClr val="FF0000"/>
            </a:solidFill>
          </a:ln>
        </p:spPr>
        <p:txBody>
          <a:bodyPr wrap="square" lIns="0" tIns="0" rIns="0" bIns="0" rtlCol="0"/>
          <a:lstStyle/>
          <a:p>
            <a:endParaRPr/>
          </a:p>
        </p:txBody>
      </p:sp>
      <p:sp>
        <p:nvSpPr>
          <p:cNvPr id="103" name="object 41">
            <a:extLst>
              <a:ext uri="{FF2B5EF4-FFF2-40B4-BE49-F238E27FC236}">
                <a16:creationId xmlns:a16="http://schemas.microsoft.com/office/drawing/2014/main" id="{4CB88ECA-46D3-42AB-9EC4-625E01749A1C}"/>
              </a:ext>
            </a:extLst>
          </p:cNvPr>
          <p:cNvSpPr/>
          <p:nvPr/>
        </p:nvSpPr>
        <p:spPr>
          <a:xfrm>
            <a:off x="1736212" y="4497196"/>
            <a:ext cx="144145" cy="53975"/>
          </a:xfrm>
          <a:custGeom>
            <a:avLst/>
            <a:gdLst/>
            <a:ahLst/>
            <a:cxnLst/>
            <a:rect l="l" t="t" r="r" b="b"/>
            <a:pathLst>
              <a:path w="144145" h="53975">
                <a:moveTo>
                  <a:pt x="0" y="53975"/>
                </a:moveTo>
                <a:lnTo>
                  <a:pt x="143967" y="0"/>
                </a:lnTo>
              </a:path>
            </a:pathLst>
          </a:custGeom>
          <a:ln w="47625">
            <a:solidFill>
              <a:srgbClr val="FF0000"/>
            </a:solidFill>
          </a:ln>
        </p:spPr>
        <p:txBody>
          <a:bodyPr wrap="square" lIns="0" tIns="0" rIns="0" bIns="0" rtlCol="0"/>
          <a:lstStyle/>
          <a:p>
            <a:endParaRPr/>
          </a:p>
        </p:txBody>
      </p:sp>
      <p:sp>
        <p:nvSpPr>
          <p:cNvPr id="104" name="object 43">
            <a:extLst>
              <a:ext uri="{FF2B5EF4-FFF2-40B4-BE49-F238E27FC236}">
                <a16:creationId xmlns:a16="http://schemas.microsoft.com/office/drawing/2014/main" id="{ED8AE47A-3B08-4318-AF91-0FE3908B62A9}"/>
              </a:ext>
            </a:extLst>
          </p:cNvPr>
          <p:cNvSpPr/>
          <p:nvPr/>
        </p:nvSpPr>
        <p:spPr>
          <a:xfrm>
            <a:off x="1736212" y="4659121"/>
            <a:ext cx="635" cy="332740"/>
          </a:xfrm>
          <a:custGeom>
            <a:avLst/>
            <a:gdLst/>
            <a:ahLst/>
            <a:cxnLst/>
            <a:rect l="l" t="t" r="r" b="b"/>
            <a:pathLst>
              <a:path w="634" h="332739">
                <a:moveTo>
                  <a:pt x="0" y="0"/>
                </a:moveTo>
                <a:lnTo>
                  <a:pt x="12" y="332739"/>
                </a:lnTo>
              </a:path>
            </a:pathLst>
          </a:custGeom>
          <a:ln w="47625">
            <a:solidFill>
              <a:srgbClr val="FF0000"/>
            </a:solidFill>
          </a:ln>
        </p:spPr>
        <p:txBody>
          <a:bodyPr wrap="square" lIns="0" tIns="0" rIns="0" bIns="0" rtlCol="0"/>
          <a:lstStyle/>
          <a:p>
            <a:endParaRPr/>
          </a:p>
        </p:txBody>
      </p:sp>
      <p:sp>
        <p:nvSpPr>
          <p:cNvPr id="105" name="object 45">
            <a:extLst>
              <a:ext uri="{FF2B5EF4-FFF2-40B4-BE49-F238E27FC236}">
                <a16:creationId xmlns:a16="http://schemas.microsoft.com/office/drawing/2014/main" id="{51597B31-28AA-4F25-9922-5437CC7900D9}"/>
              </a:ext>
            </a:extLst>
          </p:cNvPr>
          <p:cNvSpPr/>
          <p:nvPr/>
        </p:nvSpPr>
        <p:spPr>
          <a:xfrm>
            <a:off x="1304338" y="4587113"/>
            <a:ext cx="0" cy="38100"/>
          </a:xfrm>
          <a:custGeom>
            <a:avLst/>
            <a:gdLst/>
            <a:ahLst/>
            <a:cxnLst/>
            <a:rect l="l" t="t" r="r" b="b"/>
            <a:pathLst>
              <a:path h="38100">
                <a:moveTo>
                  <a:pt x="-23812" y="19050"/>
                </a:moveTo>
                <a:lnTo>
                  <a:pt x="23813" y="19050"/>
                </a:lnTo>
              </a:path>
            </a:pathLst>
          </a:custGeom>
          <a:ln w="38100">
            <a:solidFill>
              <a:srgbClr val="FF0000"/>
            </a:solidFill>
          </a:ln>
        </p:spPr>
        <p:txBody>
          <a:bodyPr wrap="square" lIns="0" tIns="0" rIns="0" bIns="0" rtlCol="0"/>
          <a:lstStyle/>
          <a:p>
            <a:endParaRPr/>
          </a:p>
        </p:txBody>
      </p:sp>
      <p:sp>
        <p:nvSpPr>
          <p:cNvPr id="106" name="object 46">
            <a:extLst>
              <a:ext uri="{FF2B5EF4-FFF2-40B4-BE49-F238E27FC236}">
                <a16:creationId xmlns:a16="http://schemas.microsoft.com/office/drawing/2014/main" id="{632EDE62-F91F-4DFD-9512-FDA81315D1A0}"/>
              </a:ext>
            </a:extLst>
          </p:cNvPr>
          <p:cNvSpPr/>
          <p:nvPr/>
        </p:nvSpPr>
        <p:spPr>
          <a:xfrm>
            <a:off x="1448303" y="4587113"/>
            <a:ext cx="0" cy="38100"/>
          </a:xfrm>
          <a:custGeom>
            <a:avLst/>
            <a:gdLst/>
            <a:ahLst/>
            <a:cxnLst/>
            <a:rect l="l" t="t" r="r" b="b"/>
            <a:pathLst>
              <a:path h="38100">
                <a:moveTo>
                  <a:pt x="-23812" y="19050"/>
                </a:moveTo>
                <a:lnTo>
                  <a:pt x="23812" y="19050"/>
                </a:lnTo>
              </a:path>
            </a:pathLst>
          </a:custGeom>
          <a:ln w="38100">
            <a:solidFill>
              <a:srgbClr val="FF0000"/>
            </a:solidFill>
          </a:ln>
        </p:spPr>
        <p:txBody>
          <a:bodyPr wrap="square" lIns="0" tIns="0" rIns="0" bIns="0" rtlCol="0"/>
          <a:lstStyle/>
          <a:p>
            <a:endParaRPr/>
          </a:p>
        </p:txBody>
      </p:sp>
      <p:sp>
        <p:nvSpPr>
          <p:cNvPr id="107" name="object 47">
            <a:extLst>
              <a:ext uri="{FF2B5EF4-FFF2-40B4-BE49-F238E27FC236}">
                <a16:creationId xmlns:a16="http://schemas.microsoft.com/office/drawing/2014/main" id="{511EFD6B-129B-4004-995A-F24349C44F92}"/>
              </a:ext>
            </a:extLst>
          </p:cNvPr>
          <p:cNvSpPr/>
          <p:nvPr/>
        </p:nvSpPr>
        <p:spPr>
          <a:xfrm>
            <a:off x="1507460" y="4587113"/>
            <a:ext cx="0" cy="38100"/>
          </a:xfrm>
          <a:custGeom>
            <a:avLst/>
            <a:gdLst/>
            <a:ahLst/>
            <a:cxnLst/>
            <a:rect l="l" t="t" r="r" b="b"/>
            <a:pathLst>
              <a:path h="38100">
                <a:moveTo>
                  <a:pt x="-23812" y="19050"/>
                </a:moveTo>
                <a:lnTo>
                  <a:pt x="23812" y="19050"/>
                </a:lnTo>
              </a:path>
            </a:pathLst>
          </a:custGeom>
          <a:ln w="38100">
            <a:solidFill>
              <a:srgbClr val="FF0000"/>
            </a:solidFill>
          </a:ln>
        </p:spPr>
        <p:txBody>
          <a:bodyPr wrap="square" lIns="0" tIns="0" rIns="0" bIns="0" rtlCol="0"/>
          <a:lstStyle/>
          <a:p>
            <a:endParaRPr/>
          </a:p>
        </p:txBody>
      </p:sp>
      <p:sp>
        <p:nvSpPr>
          <p:cNvPr id="108" name="object 48">
            <a:extLst>
              <a:ext uri="{FF2B5EF4-FFF2-40B4-BE49-F238E27FC236}">
                <a16:creationId xmlns:a16="http://schemas.microsoft.com/office/drawing/2014/main" id="{8D047911-0946-40C9-9964-C35C44F9C711}"/>
              </a:ext>
            </a:extLst>
          </p:cNvPr>
          <p:cNvSpPr/>
          <p:nvPr/>
        </p:nvSpPr>
        <p:spPr>
          <a:xfrm>
            <a:off x="1592258" y="4587113"/>
            <a:ext cx="0" cy="38100"/>
          </a:xfrm>
          <a:custGeom>
            <a:avLst/>
            <a:gdLst/>
            <a:ahLst/>
            <a:cxnLst/>
            <a:rect l="l" t="t" r="r" b="b"/>
            <a:pathLst>
              <a:path h="38100">
                <a:moveTo>
                  <a:pt x="-23812" y="19050"/>
                </a:moveTo>
                <a:lnTo>
                  <a:pt x="23812" y="19050"/>
                </a:lnTo>
              </a:path>
            </a:pathLst>
          </a:custGeom>
          <a:ln w="38100">
            <a:solidFill>
              <a:srgbClr val="FF0000"/>
            </a:solidFill>
          </a:ln>
        </p:spPr>
        <p:txBody>
          <a:bodyPr wrap="square" lIns="0" tIns="0" rIns="0" bIns="0" rtlCol="0"/>
          <a:lstStyle/>
          <a:p>
            <a:endParaRPr/>
          </a:p>
        </p:txBody>
      </p:sp>
      <p:sp>
        <p:nvSpPr>
          <p:cNvPr id="109" name="object 49">
            <a:extLst>
              <a:ext uri="{FF2B5EF4-FFF2-40B4-BE49-F238E27FC236}">
                <a16:creationId xmlns:a16="http://schemas.microsoft.com/office/drawing/2014/main" id="{7063E353-F7E7-40B4-ABD8-113118C07EAA}"/>
              </a:ext>
            </a:extLst>
          </p:cNvPr>
          <p:cNvSpPr/>
          <p:nvPr/>
        </p:nvSpPr>
        <p:spPr>
          <a:xfrm>
            <a:off x="1640238" y="4587113"/>
            <a:ext cx="635" cy="38100"/>
          </a:xfrm>
          <a:custGeom>
            <a:avLst/>
            <a:gdLst/>
            <a:ahLst/>
            <a:cxnLst/>
            <a:rect l="l" t="t" r="r" b="b"/>
            <a:pathLst>
              <a:path w="635" h="38100">
                <a:moveTo>
                  <a:pt x="-23812" y="19050"/>
                </a:moveTo>
                <a:lnTo>
                  <a:pt x="23825" y="19050"/>
                </a:lnTo>
              </a:path>
            </a:pathLst>
          </a:custGeom>
          <a:ln w="38100">
            <a:solidFill>
              <a:srgbClr val="FF0000"/>
            </a:solidFill>
          </a:ln>
        </p:spPr>
        <p:txBody>
          <a:bodyPr wrap="square" lIns="0" tIns="0" rIns="0" bIns="0" rtlCol="0"/>
          <a:lstStyle/>
          <a:p>
            <a:endParaRPr/>
          </a:p>
        </p:txBody>
      </p:sp>
      <p:sp>
        <p:nvSpPr>
          <p:cNvPr id="110" name="object 50">
            <a:extLst>
              <a:ext uri="{FF2B5EF4-FFF2-40B4-BE49-F238E27FC236}">
                <a16:creationId xmlns:a16="http://schemas.microsoft.com/office/drawing/2014/main" id="{AA7341ED-D7AD-46FF-B902-03502C77EBAB}"/>
              </a:ext>
            </a:extLst>
          </p:cNvPr>
          <p:cNvSpPr/>
          <p:nvPr/>
        </p:nvSpPr>
        <p:spPr>
          <a:xfrm>
            <a:off x="7004071" y="3308858"/>
            <a:ext cx="76200" cy="711200"/>
          </a:xfrm>
          <a:custGeom>
            <a:avLst/>
            <a:gdLst/>
            <a:ahLst/>
            <a:cxnLst/>
            <a:rect l="l" t="t" r="r" b="b"/>
            <a:pathLst>
              <a:path w="76200" h="711200">
                <a:moveTo>
                  <a:pt x="33400" y="635000"/>
                </a:moveTo>
                <a:lnTo>
                  <a:pt x="0" y="635000"/>
                </a:lnTo>
                <a:lnTo>
                  <a:pt x="38100" y="711200"/>
                </a:lnTo>
                <a:lnTo>
                  <a:pt x="69850" y="647700"/>
                </a:lnTo>
                <a:lnTo>
                  <a:pt x="33400" y="647700"/>
                </a:lnTo>
                <a:lnTo>
                  <a:pt x="33400" y="635000"/>
                </a:lnTo>
                <a:close/>
              </a:path>
              <a:path w="76200" h="711200">
                <a:moveTo>
                  <a:pt x="42925" y="63500"/>
                </a:moveTo>
                <a:lnTo>
                  <a:pt x="33400" y="63500"/>
                </a:lnTo>
                <a:lnTo>
                  <a:pt x="33400" y="647700"/>
                </a:lnTo>
                <a:lnTo>
                  <a:pt x="42925" y="647700"/>
                </a:lnTo>
                <a:lnTo>
                  <a:pt x="42925" y="63500"/>
                </a:lnTo>
                <a:close/>
              </a:path>
              <a:path w="76200" h="711200">
                <a:moveTo>
                  <a:pt x="76200" y="635000"/>
                </a:moveTo>
                <a:lnTo>
                  <a:pt x="42925" y="635000"/>
                </a:lnTo>
                <a:lnTo>
                  <a:pt x="42925" y="647700"/>
                </a:lnTo>
                <a:lnTo>
                  <a:pt x="69850" y="647700"/>
                </a:lnTo>
                <a:lnTo>
                  <a:pt x="76200" y="635000"/>
                </a:lnTo>
                <a:close/>
              </a:path>
              <a:path w="76200" h="711200">
                <a:moveTo>
                  <a:pt x="38100" y="0"/>
                </a:moveTo>
                <a:lnTo>
                  <a:pt x="0" y="76200"/>
                </a:lnTo>
                <a:lnTo>
                  <a:pt x="33400" y="76200"/>
                </a:lnTo>
                <a:lnTo>
                  <a:pt x="33400" y="63500"/>
                </a:lnTo>
                <a:lnTo>
                  <a:pt x="69850" y="63500"/>
                </a:lnTo>
                <a:lnTo>
                  <a:pt x="38100" y="0"/>
                </a:lnTo>
                <a:close/>
              </a:path>
              <a:path w="76200" h="711200">
                <a:moveTo>
                  <a:pt x="69850" y="63500"/>
                </a:moveTo>
                <a:lnTo>
                  <a:pt x="42925" y="63500"/>
                </a:lnTo>
                <a:lnTo>
                  <a:pt x="42925" y="76200"/>
                </a:lnTo>
                <a:lnTo>
                  <a:pt x="76200" y="76200"/>
                </a:lnTo>
                <a:lnTo>
                  <a:pt x="69850" y="63500"/>
                </a:lnTo>
                <a:close/>
              </a:path>
            </a:pathLst>
          </a:custGeom>
          <a:solidFill>
            <a:srgbClr val="000000"/>
          </a:solidFill>
        </p:spPr>
        <p:txBody>
          <a:bodyPr wrap="square" lIns="0" tIns="0" rIns="0" bIns="0" rtlCol="0"/>
          <a:lstStyle/>
          <a:p>
            <a:endParaRPr/>
          </a:p>
        </p:txBody>
      </p:sp>
      <p:sp>
        <p:nvSpPr>
          <p:cNvPr id="111" name="object 51">
            <a:extLst>
              <a:ext uri="{FF2B5EF4-FFF2-40B4-BE49-F238E27FC236}">
                <a16:creationId xmlns:a16="http://schemas.microsoft.com/office/drawing/2014/main" id="{60D00232-BB49-47F7-9F6D-BED03237DF02}"/>
              </a:ext>
            </a:extLst>
          </p:cNvPr>
          <p:cNvSpPr/>
          <p:nvPr/>
        </p:nvSpPr>
        <p:spPr>
          <a:xfrm>
            <a:off x="2380229" y="2789173"/>
            <a:ext cx="143510" cy="711200"/>
          </a:xfrm>
          <a:custGeom>
            <a:avLst/>
            <a:gdLst/>
            <a:ahLst/>
            <a:cxnLst/>
            <a:rect l="l" t="t" r="r" b="b"/>
            <a:pathLst>
              <a:path w="143509" h="711200">
                <a:moveTo>
                  <a:pt x="47625" y="568325"/>
                </a:moveTo>
                <a:lnTo>
                  <a:pt x="0" y="568325"/>
                </a:lnTo>
                <a:lnTo>
                  <a:pt x="71437" y="711200"/>
                </a:lnTo>
                <a:lnTo>
                  <a:pt x="130958" y="592201"/>
                </a:lnTo>
                <a:lnTo>
                  <a:pt x="47625" y="592201"/>
                </a:lnTo>
                <a:lnTo>
                  <a:pt x="47625" y="568325"/>
                </a:lnTo>
                <a:close/>
              </a:path>
              <a:path w="143509" h="711200">
                <a:moveTo>
                  <a:pt x="95250" y="119125"/>
                </a:moveTo>
                <a:lnTo>
                  <a:pt x="47625" y="119125"/>
                </a:lnTo>
                <a:lnTo>
                  <a:pt x="47625" y="592201"/>
                </a:lnTo>
                <a:lnTo>
                  <a:pt x="95250" y="592201"/>
                </a:lnTo>
                <a:lnTo>
                  <a:pt x="95250" y="119125"/>
                </a:lnTo>
                <a:close/>
              </a:path>
              <a:path w="143509" h="711200">
                <a:moveTo>
                  <a:pt x="142900" y="568325"/>
                </a:moveTo>
                <a:lnTo>
                  <a:pt x="95250" y="568325"/>
                </a:lnTo>
                <a:lnTo>
                  <a:pt x="95250" y="592201"/>
                </a:lnTo>
                <a:lnTo>
                  <a:pt x="130958" y="592201"/>
                </a:lnTo>
                <a:lnTo>
                  <a:pt x="142900" y="568325"/>
                </a:lnTo>
                <a:close/>
              </a:path>
              <a:path w="143509" h="711200">
                <a:moveTo>
                  <a:pt x="71437" y="0"/>
                </a:moveTo>
                <a:lnTo>
                  <a:pt x="0" y="142875"/>
                </a:lnTo>
                <a:lnTo>
                  <a:pt x="47625" y="142875"/>
                </a:lnTo>
                <a:lnTo>
                  <a:pt x="47625" y="119125"/>
                </a:lnTo>
                <a:lnTo>
                  <a:pt x="131021" y="119125"/>
                </a:lnTo>
                <a:lnTo>
                  <a:pt x="71437" y="0"/>
                </a:lnTo>
                <a:close/>
              </a:path>
              <a:path w="143509" h="711200">
                <a:moveTo>
                  <a:pt x="131021" y="119125"/>
                </a:moveTo>
                <a:lnTo>
                  <a:pt x="95250" y="119125"/>
                </a:lnTo>
                <a:lnTo>
                  <a:pt x="95250" y="142875"/>
                </a:lnTo>
                <a:lnTo>
                  <a:pt x="142900" y="142875"/>
                </a:lnTo>
                <a:lnTo>
                  <a:pt x="131021" y="119125"/>
                </a:lnTo>
                <a:close/>
              </a:path>
            </a:pathLst>
          </a:custGeom>
          <a:solidFill>
            <a:srgbClr val="FF0000"/>
          </a:solidFill>
        </p:spPr>
        <p:txBody>
          <a:bodyPr wrap="square" lIns="0" tIns="0" rIns="0" bIns="0" rtlCol="0"/>
          <a:lstStyle/>
          <a:p>
            <a:endParaRPr/>
          </a:p>
        </p:txBody>
      </p:sp>
      <p:sp>
        <p:nvSpPr>
          <p:cNvPr id="112" name="object 52">
            <a:extLst>
              <a:ext uri="{FF2B5EF4-FFF2-40B4-BE49-F238E27FC236}">
                <a16:creationId xmlns:a16="http://schemas.microsoft.com/office/drawing/2014/main" id="{858E0C94-8318-47BA-8765-B7983482DA2B}"/>
              </a:ext>
            </a:extLst>
          </p:cNvPr>
          <p:cNvSpPr/>
          <p:nvPr/>
        </p:nvSpPr>
        <p:spPr>
          <a:xfrm>
            <a:off x="1236493" y="2133854"/>
            <a:ext cx="2353180" cy="1382141"/>
          </a:xfrm>
          <a:prstGeom prst="rect">
            <a:avLst/>
          </a:prstGeom>
          <a:blipFill>
            <a:blip r:embed="rId6" cstate="print"/>
            <a:stretch>
              <a:fillRect/>
            </a:stretch>
          </a:blipFill>
        </p:spPr>
        <p:txBody>
          <a:bodyPr wrap="square" lIns="0" tIns="0" rIns="0" bIns="0" rtlCol="0"/>
          <a:lstStyle/>
          <a:p>
            <a:endParaRPr/>
          </a:p>
        </p:txBody>
      </p:sp>
      <p:sp>
        <p:nvSpPr>
          <p:cNvPr id="113" name="object 53">
            <a:extLst>
              <a:ext uri="{FF2B5EF4-FFF2-40B4-BE49-F238E27FC236}">
                <a16:creationId xmlns:a16="http://schemas.microsoft.com/office/drawing/2014/main" id="{F2B885EE-B69C-4FF1-A050-7D9C247FB5BC}"/>
              </a:ext>
            </a:extLst>
          </p:cNvPr>
          <p:cNvSpPr/>
          <p:nvPr/>
        </p:nvSpPr>
        <p:spPr>
          <a:xfrm>
            <a:off x="1932110" y="2175255"/>
            <a:ext cx="0" cy="457200"/>
          </a:xfrm>
          <a:custGeom>
            <a:avLst/>
            <a:gdLst/>
            <a:ahLst/>
            <a:cxnLst/>
            <a:rect l="l" t="t" r="r" b="b"/>
            <a:pathLst>
              <a:path h="457200">
                <a:moveTo>
                  <a:pt x="0" y="0"/>
                </a:moveTo>
                <a:lnTo>
                  <a:pt x="0" y="457200"/>
                </a:lnTo>
              </a:path>
            </a:pathLst>
          </a:custGeom>
          <a:ln w="47625">
            <a:solidFill>
              <a:srgbClr val="6C0450"/>
            </a:solidFill>
          </a:ln>
        </p:spPr>
        <p:txBody>
          <a:bodyPr wrap="square" lIns="0" tIns="0" rIns="0" bIns="0" rtlCol="0"/>
          <a:lstStyle/>
          <a:p>
            <a:endParaRPr/>
          </a:p>
        </p:txBody>
      </p:sp>
      <p:sp>
        <p:nvSpPr>
          <p:cNvPr id="114" name="object 54">
            <a:extLst>
              <a:ext uri="{FF2B5EF4-FFF2-40B4-BE49-F238E27FC236}">
                <a16:creationId xmlns:a16="http://schemas.microsoft.com/office/drawing/2014/main" id="{F0940C47-B510-4C75-86B9-FE4CC2294A8C}"/>
              </a:ext>
            </a:extLst>
          </p:cNvPr>
          <p:cNvSpPr/>
          <p:nvPr/>
        </p:nvSpPr>
        <p:spPr>
          <a:xfrm>
            <a:off x="1980090" y="2632455"/>
            <a:ext cx="1536065" cy="0"/>
          </a:xfrm>
          <a:custGeom>
            <a:avLst/>
            <a:gdLst/>
            <a:ahLst/>
            <a:cxnLst/>
            <a:rect l="l" t="t" r="r" b="b"/>
            <a:pathLst>
              <a:path w="1536064">
                <a:moveTo>
                  <a:pt x="0" y="0"/>
                </a:moveTo>
                <a:lnTo>
                  <a:pt x="1535544" y="0"/>
                </a:lnTo>
              </a:path>
            </a:pathLst>
          </a:custGeom>
          <a:ln w="47625">
            <a:solidFill>
              <a:srgbClr val="6C0450"/>
            </a:solidFill>
          </a:ln>
        </p:spPr>
        <p:txBody>
          <a:bodyPr wrap="square" lIns="0" tIns="0" rIns="0" bIns="0" rtlCol="0"/>
          <a:lstStyle/>
          <a:p>
            <a:endParaRPr/>
          </a:p>
        </p:txBody>
      </p:sp>
      <p:sp>
        <p:nvSpPr>
          <p:cNvPr id="115" name="object 56">
            <a:extLst>
              <a:ext uri="{FF2B5EF4-FFF2-40B4-BE49-F238E27FC236}">
                <a16:creationId xmlns:a16="http://schemas.microsoft.com/office/drawing/2014/main" id="{0FD3636E-DECE-4762-A922-A9AADC21C366}"/>
              </a:ext>
            </a:extLst>
          </p:cNvPr>
          <p:cNvSpPr/>
          <p:nvPr/>
        </p:nvSpPr>
        <p:spPr>
          <a:xfrm>
            <a:off x="1788155" y="3110103"/>
            <a:ext cx="0" cy="390525"/>
          </a:xfrm>
          <a:custGeom>
            <a:avLst/>
            <a:gdLst/>
            <a:ahLst/>
            <a:cxnLst/>
            <a:rect l="l" t="t" r="r" b="b"/>
            <a:pathLst>
              <a:path h="390525">
                <a:moveTo>
                  <a:pt x="0" y="0"/>
                </a:moveTo>
                <a:lnTo>
                  <a:pt x="0" y="390398"/>
                </a:lnTo>
              </a:path>
            </a:pathLst>
          </a:custGeom>
          <a:ln w="47625">
            <a:solidFill>
              <a:srgbClr val="FF0000"/>
            </a:solidFill>
          </a:ln>
        </p:spPr>
        <p:txBody>
          <a:bodyPr wrap="square" lIns="0" tIns="0" rIns="0" bIns="0" rtlCol="0"/>
          <a:lstStyle/>
          <a:p>
            <a:endParaRPr/>
          </a:p>
        </p:txBody>
      </p:sp>
      <p:sp>
        <p:nvSpPr>
          <p:cNvPr id="116" name="object 57">
            <a:extLst>
              <a:ext uri="{FF2B5EF4-FFF2-40B4-BE49-F238E27FC236}">
                <a16:creationId xmlns:a16="http://schemas.microsoft.com/office/drawing/2014/main" id="{45E59195-41AC-4C5E-B151-FC9B14825DD6}"/>
              </a:ext>
            </a:extLst>
          </p:cNvPr>
          <p:cNvSpPr/>
          <p:nvPr/>
        </p:nvSpPr>
        <p:spPr>
          <a:xfrm>
            <a:off x="2124057" y="3144901"/>
            <a:ext cx="0" cy="355600"/>
          </a:xfrm>
          <a:custGeom>
            <a:avLst/>
            <a:gdLst/>
            <a:ahLst/>
            <a:cxnLst/>
            <a:rect l="l" t="t" r="r" b="b"/>
            <a:pathLst>
              <a:path h="355600">
                <a:moveTo>
                  <a:pt x="0" y="0"/>
                </a:moveTo>
                <a:lnTo>
                  <a:pt x="0" y="355600"/>
                </a:lnTo>
              </a:path>
            </a:pathLst>
          </a:custGeom>
          <a:ln w="47625">
            <a:solidFill>
              <a:srgbClr val="FF0000"/>
            </a:solidFill>
          </a:ln>
        </p:spPr>
        <p:txBody>
          <a:bodyPr wrap="square" lIns="0" tIns="0" rIns="0" bIns="0" rtlCol="0"/>
          <a:lstStyle/>
          <a:p>
            <a:endParaRPr/>
          </a:p>
        </p:txBody>
      </p:sp>
      <p:sp>
        <p:nvSpPr>
          <p:cNvPr id="117" name="object 58">
            <a:extLst>
              <a:ext uri="{FF2B5EF4-FFF2-40B4-BE49-F238E27FC236}">
                <a16:creationId xmlns:a16="http://schemas.microsoft.com/office/drawing/2014/main" id="{DC53C271-244E-43E0-8B2F-9C99083A074B}"/>
              </a:ext>
            </a:extLst>
          </p:cNvPr>
          <p:cNvSpPr/>
          <p:nvPr/>
        </p:nvSpPr>
        <p:spPr>
          <a:xfrm>
            <a:off x="1404260" y="3003296"/>
            <a:ext cx="2185670" cy="36195"/>
          </a:xfrm>
          <a:custGeom>
            <a:avLst/>
            <a:gdLst/>
            <a:ahLst/>
            <a:cxnLst/>
            <a:rect l="l" t="t" r="r" b="b"/>
            <a:pathLst>
              <a:path w="2185670" h="36195">
                <a:moveTo>
                  <a:pt x="0" y="0"/>
                </a:moveTo>
                <a:lnTo>
                  <a:pt x="2185416" y="35940"/>
                </a:lnTo>
              </a:path>
            </a:pathLst>
          </a:custGeom>
          <a:ln w="47624">
            <a:solidFill>
              <a:srgbClr val="71791C"/>
            </a:solidFill>
          </a:ln>
        </p:spPr>
        <p:txBody>
          <a:bodyPr wrap="square" lIns="0" tIns="0" rIns="0" bIns="0" rtlCol="0"/>
          <a:lstStyle/>
          <a:p>
            <a:endParaRPr/>
          </a:p>
        </p:txBody>
      </p:sp>
      <p:sp>
        <p:nvSpPr>
          <p:cNvPr id="118" name="object 60">
            <a:extLst>
              <a:ext uri="{FF2B5EF4-FFF2-40B4-BE49-F238E27FC236}">
                <a16:creationId xmlns:a16="http://schemas.microsoft.com/office/drawing/2014/main" id="{D13510A4-3C3B-4D8B-804C-7261CFC96011}"/>
              </a:ext>
            </a:extLst>
          </p:cNvPr>
          <p:cNvSpPr/>
          <p:nvPr/>
        </p:nvSpPr>
        <p:spPr>
          <a:xfrm>
            <a:off x="1788155" y="3144901"/>
            <a:ext cx="335915" cy="38735"/>
          </a:xfrm>
          <a:custGeom>
            <a:avLst/>
            <a:gdLst/>
            <a:ahLst/>
            <a:cxnLst/>
            <a:rect l="l" t="t" r="r" b="b"/>
            <a:pathLst>
              <a:path w="335915" h="38735">
                <a:moveTo>
                  <a:pt x="0" y="0"/>
                </a:moveTo>
                <a:lnTo>
                  <a:pt x="335902" y="38353"/>
                </a:lnTo>
              </a:path>
            </a:pathLst>
          </a:custGeom>
          <a:ln w="47625">
            <a:solidFill>
              <a:srgbClr val="FF0000"/>
            </a:solidFill>
          </a:ln>
        </p:spPr>
        <p:txBody>
          <a:bodyPr wrap="square" lIns="0" tIns="0" rIns="0" bIns="0" rtlCol="0"/>
          <a:lstStyle/>
          <a:p>
            <a:endParaRPr/>
          </a:p>
        </p:txBody>
      </p:sp>
      <p:sp>
        <p:nvSpPr>
          <p:cNvPr id="119" name="object 61">
            <a:extLst>
              <a:ext uri="{FF2B5EF4-FFF2-40B4-BE49-F238E27FC236}">
                <a16:creationId xmlns:a16="http://schemas.microsoft.com/office/drawing/2014/main" id="{8DB6FCE3-2D9F-4E5C-B571-A40BCE06CC92}"/>
              </a:ext>
            </a:extLst>
          </p:cNvPr>
          <p:cNvSpPr/>
          <p:nvPr/>
        </p:nvSpPr>
        <p:spPr>
          <a:xfrm>
            <a:off x="1788155" y="3255264"/>
            <a:ext cx="335915" cy="41910"/>
          </a:xfrm>
          <a:custGeom>
            <a:avLst/>
            <a:gdLst/>
            <a:ahLst/>
            <a:cxnLst/>
            <a:rect l="l" t="t" r="r" b="b"/>
            <a:pathLst>
              <a:path w="335915" h="41910">
                <a:moveTo>
                  <a:pt x="0" y="0"/>
                </a:moveTo>
                <a:lnTo>
                  <a:pt x="335902" y="41910"/>
                </a:lnTo>
              </a:path>
            </a:pathLst>
          </a:custGeom>
          <a:ln w="47625">
            <a:solidFill>
              <a:srgbClr val="FF0000"/>
            </a:solidFill>
          </a:ln>
        </p:spPr>
        <p:txBody>
          <a:bodyPr wrap="square" lIns="0" tIns="0" rIns="0" bIns="0" rtlCol="0"/>
          <a:lstStyle/>
          <a:p>
            <a:endParaRPr/>
          </a:p>
        </p:txBody>
      </p:sp>
      <p:sp>
        <p:nvSpPr>
          <p:cNvPr id="120" name="object 62">
            <a:extLst>
              <a:ext uri="{FF2B5EF4-FFF2-40B4-BE49-F238E27FC236}">
                <a16:creationId xmlns:a16="http://schemas.microsoft.com/office/drawing/2014/main" id="{649EEED0-6479-4FAF-B100-4A121CBE5130}"/>
              </a:ext>
            </a:extLst>
          </p:cNvPr>
          <p:cNvSpPr/>
          <p:nvPr/>
        </p:nvSpPr>
        <p:spPr>
          <a:xfrm>
            <a:off x="1788155" y="3373501"/>
            <a:ext cx="335915" cy="62230"/>
          </a:xfrm>
          <a:custGeom>
            <a:avLst/>
            <a:gdLst/>
            <a:ahLst/>
            <a:cxnLst/>
            <a:rect l="l" t="t" r="r" b="b"/>
            <a:pathLst>
              <a:path w="335915" h="62229">
                <a:moveTo>
                  <a:pt x="0" y="0"/>
                </a:moveTo>
                <a:lnTo>
                  <a:pt x="335902" y="61849"/>
                </a:lnTo>
              </a:path>
            </a:pathLst>
          </a:custGeom>
          <a:ln w="47625">
            <a:solidFill>
              <a:srgbClr val="FF0000"/>
            </a:solidFill>
          </a:ln>
        </p:spPr>
        <p:txBody>
          <a:bodyPr wrap="square" lIns="0" tIns="0" rIns="0" bIns="0" rtlCol="0"/>
          <a:lstStyle/>
          <a:p>
            <a:endParaRPr/>
          </a:p>
        </p:txBody>
      </p:sp>
      <p:sp>
        <p:nvSpPr>
          <p:cNvPr id="121" name="object 63">
            <a:extLst>
              <a:ext uri="{FF2B5EF4-FFF2-40B4-BE49-F238E27FC236}">
                <a16:creationId xmlns:a16="http://schemas.microsoft.com/office/drawing/2014/main" id="{A791E034-59BD-4ACE-B9B4-6AD76BD22693}"/>
              </a:ext>
            </a:extLst>
          </p:cNvPr>
          <p:cNvSpPr/>
          <p:nvPr/>
        </p:nvSpPr>
        <p:spPr>
          <a:xfrm>
            <a:off x="2411979" y="2133854"/>
            <a:ext cx="0" cy="499109"/>
          </a:xfrm>
          <a:custGeom>
            <a:avLst/>
            <a:gdLst/>
            <a:ahLst/>
            <a:cxnLst/>
            <a:rect l="l" t="t" r="r" b="b"/>
            <a:pathLst>
              <a:path h="499110">
                <a:moveTo>
                  <a:pt x="0" y="0"/>
                </a:moveTo>
                <a:lnTo>
                  <a:pt x="0" y="498601"/>
                </a:lnTo>
              </a:path>
            </a:pathLst>
          </a:custGeom>
          <a:ln w="47625">
            <a:solidFill>
              <a:srgbClr val="6C0450"/>
            </a:solidFill>
          </a:ln>
        </p:spPr>
        <p:txBody>
          <a:bodyPr wrap="square" lIns="0" tIns="0" rIns="0" bIns="0" rtlCol="0"/>
          <a:lstStyle/>
          <a:p>
            <a:endParaRPr/>
          </a:p>
        </p:txBody>
      </p:sp>
      <p:sp>
        <p:nvSpPr>
          <p:cNvPr id="122" name="object 64">
            <a:extLst>
              <a:ext uri="{FF2B5EF4-FFF2-40B4-BE49-F238E27FC236}">
                <a16:creationId xmlns:a16="http://schemas.microsoft.com/office/drawing/2014/main" id="{3400DD53-48A5-405E-866F-CFECA27325ED}"/>
              </a:ext>
            </a:extLst>
          </p:cNvPr>
          <p:cNvSpPr/>
          <p:nvPr/>
        </p:nvSpPr>
        <p:spPr>
          <a:xfrm>
            <a:off x="2891810" y="2133854"/>
            <a:ext cx="0" cy="499109"/>
          </a:xfrm>
          <a:custGeom>
            <a:avLst/>
            <a:gdLst/>
            <a:ahLst/>
            <a:cxnLst/>
            <a:rect l="l" t="t" r="r" b="b"/>
            <a:pathLst>
              <a:path h="499110">
                <a:moveTo>
                  <a:pt x="0" y="0"/>
                </a:moveTo>
                <a:lnTo>
                  <a:pt x="0" y="498601"/>
                </a:lnTo>
              </a:path>
            </a:pathLst>
          </a:custGeom>
          <a:ln w="47625">
            <a:solidFill>
              <a:srgbClr val="6C0450"/>
            </a:solidFill>
          </a:ln>
        </p:spPr>
        <p:txBody>
          <a:bodyPr wrap="square" lIns="0" tIns="0" rIns="0" bIns="0" rtlCol="0"/>
          <a:lstStyle/>
          <a:p>
            <a:endParaRPr/>
          </a:p>
        </p:txBody>
      </p:sp>
      <p:sp>
        <p:nvSpPr>
          <p:cNvPr id="123" name="object 65">
            <a:extLst>
              <a:ext uri="{FF2B5EF4-FFF2-40B4-BE49-F238E27FC236}">
                <a16:creationId xmlns:a16="http://schemas.microsoft.com/office/drawing/2014/main" id="{AE8BE83D-744D-40D0-8ADB-9C8CD1B7292B}"/>
              </a:ext>
            </a:extLst>
          </p:cNvPr>
          <p:cNvSpPr/>
          <p:nvPr/>
        </p:nvSpPr>
        <p:spPr>
          <a:xfrm>
            <a:off x="3467628" y="2133854"/>
            <a:ext cx="0" cy="499109"/>
          </a:xfrm>
          <a:custGeom>
            <a:avLst/>
            <a:gdLst/>
            <a:ahLst/>
            <a:cxnLst/>
            <a:rect l="l" t="t" r="r" b="b"/>
            <a:pathLst>
              <a:path h="499110">
                <a:moveTo>
                  <a:pt x="0" y="0"/>
                </a:moveTo>
                <a:lnTo>
                  <a:pt x="0" y="498601"/>
                </a:lnTo>
              </a:path>
            </a:pathLst>
          </a:custGeom>
          <a:ln w="47625">
            <a:solidFill>
              <a:srgbClr val="6C0450"/>
            </a:solidFill>
          </a:ln>
        </p:spPr>
        <p:txBody>
          <a:bodyPr wrap="square" lIns="0" tIns="0" rIns="0" bIns="0" rtlCol="0"/>
          <a:lstStyle/>
          <a:p>
            <a:endParaRPr/>
          </a:p>
        </p:txBody>
      </p:sp>
      <p:sp>
        <p:nvSpPr>
          <p:cNvPr id="124" name="object 66">
            <a:extLst>
              <a:ext uri="{FF2B5EF4-FFF2-40B4-BE49-F238E27FC236}">
                <a16:creationId xmlns:a16="http://schemas.microsoft.com/office/drawing/2014/main" id="{75ADB7D5-B54D-4736-B681-8A430C925E55}"/>
              </a:ext>
            </a:extLst>
          </p:cNvPr>
          <p:cNvSpPr/>
          <p:nvPr/>
        </p:nvSpPr>
        <p:spPr>
          <a:xfrm>
            <a:off x="1740162" y="3021329"/>
            <a:ext cx="144145" cy="53975"/>
          </a:xfrm>
          <a:custGeom>
            <a:avLst/>
            <a:gdLst/>
            <a:ahLst/>
            <a:cxnLst/>
            <a:rect l="l" t="t" r="r" b="b"/>
            <a:pathLst>
              <a:path w="144145" h="53975">
                <a:moveTo>
                  <a:pt x="0" y="53975"/>
                </a:moveTo>
                <a:lnTo>
                  <a:pt x="143954" y="0"/>
                </a:lnTo>
              </a:path>
            </a:pathLst>
          </a:custGeom>
          <a:ln w="47625">
            <a:solidFill>
              <a:srgbClr val="FFC000"/>
            </a:solidFill>
          </a:ln>
        </p:spPr>
        <p:txBody>
          <a:bodyPr wrap="square" lIns="0" tIns="0" rIns="0" bIns="0" rtlCol="0"/>
          <a:lstStyle/>
          <a:p>
            <a:endParaRPr/>
          </a:p>
        </p:txBody>
      </p:sp>
      <p:sp>
        <p:nvSpPr>
          <p:cNvPr id="125" name="object 68">
            <a:extLst>
              <a:ext uri="{FF2B5EF4-FFF2-40B4-BE49-F238E27FC236}">
                <a16:creationId xmlns:a16="http://schemas.microsoft.com/office/drawing/2014/main" id="{C949BDE4-3946-4D8B-BB54-8AD285BDC377}"/>
              </a:ext>
            </a:extLst>
          </p:cNvPr>
          <p:cNvSpPr/>
          <p:nvPr/>
        </p:nvSpPr>
        <p:spPr>
          <a:xfrm>
            <a:off x="1740162" y="3183254"/>
            <a:ext cx="0" cy="332740"/>
          </a:xfrm>
          <a:custGeom>
            <a:avLst/>
            <a:gdLst/>
            <a:ahLst/>
            <a:cxnLst/>
            <a:rect l="l" t="t" r="r" b="b"/>
            <a:pathLst>
              <a:path h="332739">
                <a:moveTo>
                  <a:pt x="0" y="0"/>
                </a:moveTo>
                <a:lnTo>
                  <a:pt x="0" y="332740"/>
                </a:lnTo>
              </a:path>
            </a:pathLst>
          </a:custGeom>
          <a:ln w="47625">
            <a:solidFill>
              <a:srgbClr val="FFC000"/>
            </a:solidFill>
          </a:ln>
        </p:spPr>
        <p:txBody>
          <a:bodyPr wrap="square" lIns="0" tIns="0" rIns="0" bIns="0" rtlCol="0"/>
          <a:lstStyle/>
          <a:p>
            <a:endParaRPr/>
          </a:p>
        </p:txBody>
      </p:sp>
      <p:sp>
        <p:nvSpPr>
          <p:cNvPr id="126" name="object 70">
            <a:extLst>
              <a:ext uri="{FF2B5EF4-FFF2-40B4-BE49-F238E27FC236}">
                <a16:creationId xmlns:a16="http://schemas.microsoft.com/office/drawing/2014/main" id="{276224A1-5509-4444-864C-732498B16A12}"/>
              </a:ext>
            </a:extLst>
          </p:cNvPr>
          <p:cNvSpPr/>
          <p:nvPr/>
        </p:nvSpPr>
        <p:spPr>
          <a:xfrm>
            <a:off x="1308283" y="3111246"/>
            <a:ext cx="0" cy="38100"/>
          </a:xfrm>
          <a:custGeom>
            <a:avLst/>
            <a:gdLst/>
            <a:ahLst/>
            <a:cxnLst/>
            <a:rect l="l" t="t" r="r" b="b"/>
            <a:pathLst>
              <a:path h="38100">
                <a:moveTo>
                  <a:pt x="-23812" y="19050"/>
                </a:moveTo>
                <a:lnTo>
                  <a:pt x="23813" y="19050"/>
                </a:lnTo>
              </a:path>
            </a:pathLst>
          </a:custGeom>
          <a:ln w="38100">
            <a:solidFill>
              <a:srgbClr val="FFC000"/>
            </a:solidFill>
          </a:ln>
        </p:spPr>
        <p:txBody>
          <a:bodyPr wrap="square" lIns="0" tIns="0" rIns="0" bIns="0" rtlCol="0"/>
          <a:lstStyle/>
          <a:p>
            <a:endParaRPr/>
          </a:p>
        </p:txBody>
      </p:sp>
      <p:sp>
        <p:nvSpPr>
          <p:cNvPr id="127" name="object 71">
            <a:extLst>
              <a:ext uri="{FF2B5EF4-FFF2-40B4-BE49-F238E27FC236}">
                <a16:creationId xmlns:a16="http://schemas.microsoft.com/office/drawing/2014/main" id="{0E01A9DE-3A70-47F7-B09F-D9FFA9A51E84}"/>
              </a:ext>
            </a:extLst>
          </p:cNvPr>
          <p:cNvSpPr/>
          <p:nvPr/>
        </p:nvSpPr>
        <p:spPr>
          <a:xfrm>
            <a:off x="1452240" y="3111246"/>
            <a:ext cx="0" cy="38100"/>
          </a:xfrm>
          <a:custGeom>
            <a:avLst/>
            <a:gdLst/>
            <a:ahLst/>
            <a:cxnLst/>
            <a:rect l="l" t="t" r="r" b="b"/>
            <a:pathLst>
              <a:path h="38100">
                <a:moveTo>
                  <a:pt x="-23812" y="19050"/>
                </a:moveTo>
                <a:lnTo>
                  <a:pt x="23812" y="19050"/>
                </a:lnTo>
              </a:path>
            </a:pathLst>
          </a:custGeom>
          <a:ln w="38100">
            <a:solidFill>
              <a:srgbClr val="FFC000"/>
            </a:solidFill>
          </a:ln>
        </p:spPr>
        <p:txBody>
          <a:bodyPr wrap="square" lIns="0" tIns="0" rIns="0" bIns="0" rtlCol="0"/>
          <a:lstStyle/>
          <a:p>
            <a:endParaRPr/>
          </a:p>
        </p:txBody>
      </p:sp>
      <p:sp>
        <p:nvSpPr>
          <p:cNvPr id="128" name="object 72">
            <a:extLst>
              <a:ext uri="{FF2B5EF4-FFF2-40B4-BE49-F238E27FC236}">
                <a16:creationId xmlns:a16="http://schemas.microsoft.com/office/drawing/2014/main" id="{D850CA27-D9B1-4AE2-96C4-9AF8FD603468}"/>
              </a:ext>
            </a:extLst>
          </p:cNvPr>
          <p:cNvSpPr/>
          <p:nvPr/>
        </p:nvSpPr>
        <p:spPr>
          <a:xfrm>
            <a:off x="1511409" y="3111246"/>
            <a:ext cx="0" cy="38100"/>
          </a:xfrm>
          <a:custGeom>
            <a:avLst/>
            <a:gdLst/>
            <a:ahLst/>
            <a:cxnLst/>
            <a:rect l="l" t="t" r="r" b="b"/>
            <a:pathLst>
              <a:path h="38100">
                <a:moveTo>
                  <a:pt x="-23812" y="19050"/>
                </a:moveTo>
                <a:lnTo>
                  <a:pt x="23812" y="19050"/>
                </a:lnTo>
              </a:path>
            </a:pathLst>
          </a:custGeom>
          <a:ln w="38100">
            <a:solidFill>
              <a:srgbClr val="FFC000"/>
            </a:solidFill>
          </a:ln>
        </p:spPr>
        <p:txBody>
          <a:bodyPr wrap="square" lIns="0" tIns="0" rIns="0" bIns="0" rtlCol="0"/>
          <a:lstStyle/>
          <a:p>
            <a:endParaRPr/>
          </a:p>
        </p:txBody>
      </p:sp>
      <p:sp>
        <p:nvSpPr>
          <p:cNvPr id="129" name="object 73">
            <a:extLst>
              <a:ext uri="{FF2B5EF4-FFF2-40B4-BE49-F238E27FC236}">
                <a16:creationId xmlns:a16="http://schemas.microsoft.com/office/drawing/2014/main" id="{D7A3DFCD-D884-4E01-BDE0-5E3D101E9499}"/>
              </a:ext>
            </a:extLst>
          </p:cNvPr>
          <p:cNvSpPr/>
          <p:nvPr/>
        </p:nvSpPr>
        <p:spPr>
          <a:xfrm>
            <a:off x="1596207" y="3111246"/>
            <a:ext cx="0" cy="38100"/>
          </a:xfrm>
          <a:custGeom>
            <a:avLst/>
            <a:gdLst/>
            <a:ahLst/>
            <a:cxnLst/>
            <a:rect l="l" t="t" r="r" b="b"/>
            <a:pathLst>
              <a:path h="38100">
                <a:moveTo>
                  <a:pt x="-23812" y="19050"/>
                </a:moveTo>
                <a:lnTo>
                  <a:pt x="23812" y="19050"/>
                </a:lnTo>
              </a:path>
            </a:pathLst>
          </a:custGeom>
          <a:ln w="38100">
            <a:solidFill>
              <a:srgbClr val="FFC000"/>
            </a:solidFill>
          </a:ln>
        </p:spPr>
        <p:txBody>
          <a:bodyPr wrap="square" lIns="0" tIns="0" rIns="0" bIns="0" rtlCol="0"/>
          <a:lstStyle/>
          <a:p>
            <a:endParaRPr/>
          </a:p>
        </p:txBody>
      </p:sp>
      <p:sp>
        <p:nvSpPr>
          <p:cNvPr id="130" name="object 74">
            <a:extLst>
              <a:ext uri="{FF2B5EF4-FFF2-40B4-BE49-F238E27FC236}">
                <a16:creationId xmlns:a16="http://schemas.microsoft.com/office/drawing/2014/main" id="{74423831-A40F-4711-BDD7-56115459573B}"/>
              </a:ext>
            </a:extLst>
          </p:cNvPr>
          <p:cNvSpPr/>
          <p:nvPr/>
        </p:nvSpPr>
        <p:spPr>
          <a:xfrm>
            <a:off x="1644188" y="3111246"/>
            <a:ext cx="0" cy="38100"/>
          </a:xfrm>
          <a:custGeom>
            <a:avLst/>
            <a:gdLst/>
            <a:ahLst/>
            <a:cxnLst/>
            <a:rect l="l" t="t" r="r" b="b"/>
            <a:pathLst>
              <a:path h="38100">
                <a:moveTo>
                  <a:pt x="-23812" y="19050"/>
                </a:moveTo>
                <a:lnTo>
                  <a:pt x="23812" y="19050"/>
                </a:lnTo>
              </a:path>
            </a:pathLst>
          </a:custGeom>
          <a:ln w="38100">
            <a:solidFill>
              <a:srgbClr val="FFC000"/>
            </a:solidFill>
          </a:ln>
        </p:spPr>
        <p:txBody>
          <a:bodyPr wrap="square" lIns="0" tIns="0" rIns="0" bIns="0" rtlCol="0"/>
          <a:lstStyle/>
          <a:p>
            <a:endParaRPr/>
          </a:p>
        </p:txBody>
      </p:sp>
      <p:sp>
        <p:nvSpPr>
          <p:cNvPr id="131" name="object 75">
            <a:extLst>
              <a:ext uri="{FF2B5EF4-FFF2-40B4-BE49-F238E27FC236}">
                <a16:creationId xmlns:a16="http://schemas.microsoft.com/office/drawing/2014/main" id="{BC7C34FC-8FC4-46DF-880A-40BF6BB0A9F8}"/>
              </a:ext>
            </a:extLst>
          </p:cNvPr>
          <p:cNvSpPr txBox="1"/>
          <p:nvPr/>
        </p:nvSpPr>
        <p:spPr>
          <a:xfrm>
            <a:off x="1938485" y="2248915"/>
            <a:ext cx="955899" cy="289823"/>
          </a:xfrm>
          <a:prstGeom prst="rect">
            <a:avLst/>
          </a:prstGeom>
        </p:spPr>
        <p:txBody>
          <a:bodyPr vert="horz" wrap="square" lIns="0" tIns="12700" rIns="0" bIns="0" rtlCol="0">
            <a:spAutoFit/>
          </a:bodyPr>
          <a:lstStyle/>
          <a:p>
            <a:pPr marL="12700">
              <a:lnSpc>
                <a:spcPct val="100000"/>
              </a:lnSpc>
              <a:spcBef>
                <a:spcPts val="100"/>
              </a:spcBef>
            </a:pPr>
            <a:r>
              <a:rPr b="1" spc="-10" dirty="0">
                <a:solidFill>
                  <a:srgbClr val="FF0000"/>
                </a:solidFill>
                <a:latin typeface="Arial"/>
                <a:cs typeface="Arial"/>
              </a:rPr>
              <a:t>Cabinet</a:t>
            </a:r>
            <a:endParaRPr b="1" dirty="0">
              <a:solidFill>
                <a:srgbClr val="FF0000"/>
              </a:solidFill>
              <a:latin typeface="Arial"/>
              <a:cs typeface="Arial"/>
            </a:endParaRPr>
          </a:p>
        </p:txBody>
      </p:sp>
      <p:sp>
        <p:nvSpPr>
          <p:cNvPr id="132" name="object 76">
            <a:extLst>
              <a:ext uri="{FF2B5EF4-FFF2-40B4-BE49-F238E27FC236}">
                <a16:creationId xmlns:a16="http://schemas.microsoft.com/office/drawing/2014/main" id="{CC74667F-322E-41AC-BB1F-9A2D81FD7B97}"/>
              </a:ext>
            </a:extLst>
          </p:cNvPr>
          <p:cNvSpPr txBox="1"/>
          <p:nvPr/>
        </p:nvSpPr>
        <p:spPr>
          <a:xfrm>
            <a:off x="2034370" y="2897123"/>
            <a:ext cx="513080" cy="269240"/>
          </a:xfrm>
          <a:prstGeom prst="rect">
            <a:avLst/>
          </a:prstGeom>
        </p:spPr>
        <p:txBody>
          <a:bodyPr vert="horz" wrap="square" lIns="0" tIns="12700" rIns="0" bIns="0" rtlCol="0">
            <a:spAutoFit/>
          </a:bodyPr>
          <a:lstStyle/>
          <a:p>
            <a:pPr marL="12700">
              <a:lnSpc>
                <a:spcPct val="100000"/>
              </a:lnSpc>
              <a:spcBef>
                <a:spcPts val="100"/>
              </a:spcBef>
            </a:pPr>
            <a:r>
              <a:rPr sz="1600" spc="-160" dirty="0">
                <a:latin typeface="Arial"/>
                <a:cs typeface="Arial"/>
              </a:rPr>
              <a:t>T</a:t>
            </a:r>
            <a:r>
              <a:rPr sz="1600" spc="-15" dirty="0">
                <a:latin typeface="Arial"/>
                <a:cs typeface="Arial"/>
              </a:rPr>
              <a:t>ab</a:t>
            </a:r>
            <a:r>
              <a:rPr sz="1600" spc="-5" dirty="0">
                <a:latin typeface="Arial"/>
                <a:cs typeface="Arial"/>
              </a:rPr>
              <a:t>le</a:t>
            </a:r>
            <a:endParaRPr sz="1600">
              <a:latin typeface="Arial"/>
              <a:cs typeface="Arial"/>
            </a:endParaRPr>
          </a:p>
        </p:txBody>
      </p:sp>
      <p:sp>
        <p:nvSpPr>
          <p:cNvPr id="133" name="object 78">
            <a:extLst>
              <a:ext uri="{FF2B5EF4-FFF2-40B4-BE49-F238E27FC236}">
                <a16:creationId xmlns:a16="http://schemas.microsoft.com/office/drawing/2014/main" id="{871F7818-4C01-45F1-9741-11C90EC6BD10}"/>
              </a:ext>
            </a:extLst>
          </p:cNvPr>
          <p:cNvSpPr/>
          <p:nvPr/>
        </p:nvSpPr>
        <p:spPr>
          <a:xfrm>
            <a:off x="1220925" y="595938"/>
            <a:ext cx="2346203" cy="1382140"/>
          </a:xfrm>
          <a:prstGeom prst="rect">
            <a:avLst/>
          </a:prstGeom>
          <a:blipFill>
            <a:blip r:embed="rId7" cstate="print"/>
            <a:stretch>
              <a:fillRect/>
            </a:stretch>
          </a:blipFill>
        </p:spPr>
        <p:txBody>
          <a:bodyPr wrap="square" lIns="0" tIns="0" rIns="0" bIns="0" rtlCol="0"/>
          <a:lstStyle/>
          <a:p>
            <a:endParaRPr/>
          </a:p>
        </p:txBody>
      </p:sp>
      <p:sp>
        <p:nvSpPr>
          <p:cNvPr id="134" name="object 79">
            <a:extLst>
              <a:ext uri="{FF2B5EF4-FFF2-40B4-BE49-F238E27FC236}">
                <a16:creationId xmlns:a16="http://schemas.microsoft.com/office/drawing/2014/main" id="{350658E3-D7A2-4E6C-A4F3-4793ED90E913}"/>
              </a:ext>
            </a:extLst>
          </p:cNvPr>
          <p:cNvSpPr txBox="1"/>
          <p:nvPr/>
        </p:nvSpPr>
        <p:spPr>
          <a:xfrm>
            <a:off x="1938485" y="844296"/>
            <a:ext cx="768985"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FF0000"/>
                </a:solidFill>
                <a:latin typeface="Arial"/>
                <a:cs typeface="Arial"/>
              </a:rPr>
              <a:t>Kit</a:t>
            </a:r>
            <a:r>
              <a:rPr sz="1600" b="1" spc="-15" dirty="0">
                <a:solidFill>
                  <a:srgbClr val="FF0000"/>
                </a:solidFill>
                <a:latin typeface="Arial"/>
                <a:cs typeface="Arial"/>
              </a:rPr>
              <a:t>c</a:t>
            </a:r>
            <a:r>
              <a:rPr sz="1600" b="1" spc="-5" dirty="0">
                <a:solidFill>
                  <a:srgbClr val="FF0000"/>
                </a:solidFill>
                <a:latin typeface="Arial"/>
                <a:cs typeface="Arial"/>
              </a:rPr>
              <a:t>h</a:t>
            </a:r>
            <a:r>
              <a:rPr sz="1600" b="1" spc="-15" dirty="0">
                <a:solidFill>
                  <a:srgbClr val="FF0000"/>
                </a:solidFill>
                <a:latin typeface="Arial"/>
                <a:cs typeface="Arial"/>
              </a:rPr>
              <a:t>e</a:t>
            </a:r>
            <a:r>
              <a:rPr sz="1600" b="1" dirty="0">
                <a:solidFill>
                  <a:srgbClr val="FF0000"/>
                </a:solidFill>
                <a:latin typeface="Arial"/>
                <a:cs typeface="Arial"/>
              </a:rPr>
              <a:t>n</a:t>
            </a:r>
            <a:endParaRPr sz="1600">
              <a:latin typeface="Arial"/>
              <a:cs typeface="Arial"/>
            </a:endParaRPr>
          </a:p>
        </p:txBody>
      </p:sp>
      <p:sp>
        <p:nvSpPr>
          <p:cNvPr id="135" name="object 15">
            <a:extLst>
              <a:ext uri="{FF2B5EF4-FFF2-40B4-BE49-F238E27FC236}">
                <a16:creationId xmlns:a16="http://schemas.microsoft.com/office/drawing/2014/main" id="{62C506B7-1DA4-43D2-8AAC-4E2195DECEF8}"/>
              </a:ext>
            </a:extLst>
          </p:cNvPr>
          <p:cNvSpPr txBox="1"/>
          <p:nvPr/>
        </p:nvSpPr>
        <p:spPr>
          <a:xfrm>
            <a:off x="4000139" y="359578"/>
            <a:ext cx="5855463"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chemeClr val="bg1"/>
                </a:solidFill>
                <a:latin typeface="Arial"/>
                <a:cs typeface="Arial"/>
              </a:rPr>
              <a:t>Perception for Mobile</a:t>
            </a:r>
            <a:r>
              <a:rPr sz="3200" b="1" spc="-114" dirty="0">
                <a:solidFill>
                  <a:schemeClr val="bg1"/>
                </a:solidFill>
                <a:latin typeface="Arial"/>
                <a:cs typeface="Arial"/>
              </a:rPr>
              <a:t> </a:t>
            </a:r>
            <a:r>
              <a:rPr sz="3200" b="1" dirty="0">
                <a:solidFill>
                  <a:schemeClr val="bg1"/>
                </a:solidFill>
                <a:latin typeface="Arial"/>
                <a:cs typeface="Arial"/>
              </a:rPr>
              <a:t>Robots</a:t>
            </a:r>
            <a:endParaRPr sz="3200" dirty="0">
              <a:solidFill>
                <a:schemeClr val="bg1"/>
              </a:solidFill>
              <a:latin typeface="Arial"/>
              <a:cs typeface="Arial"/>
            </a:endParaRPr>
          </a:p>
        </p:txBody>
      </p:sp>
      <p:sp>
        <p:nvSpPr>
          <p:cNvPr id="136" name="object 76">
            <a:extLst>
              <a:ext uri="{FF2B5EF4-FFF2-40B4-BE49-F238E27FC236}">
                <a16:creationId xmlns:a16="http://schemas.microsoft.com/office/drawing/2014/main" id="{D3914F5F-9482-4EAE-80CB-66E0629DB5F0}"/>
              </a:ext>
            </a:extLst>
          </p:cNvPr>
          <p:cNvSpPr txBox="1"/>
          <p:nvPr/>
        </p:nvSpPr>
        <p:spPr>
          <a:xfrm>
            <a:off x="1881970" y="2744723"/>
            <a:ext cx="513080" cy="269240"/>
          </a:xfrm>
          <a:prstGeom prst="rect">
            <a:avLst/>
          </a:prstGeom>
        </p:spPr>
        <p:txBody>
          <a:bodyPr vert="horz" wrap="square" lIns="0" tIns="12700" rIns="0" bIns="0" rtlCol="0">
            <a:spAutoFit/>
          </a:bodyPr>
          <a:lstStyle/>
          <a:p>
            <a:pPr marL="12700">
              <a:lnSpc>
                <a:spcPct val="100000"/>
              </a:lnSpc>
              <a:spcBef>
                <a:spcPts val="100"/>
              </a:spcBef>
            </a:pPr>
            <a:r>
              <a:rPr sz="1600" spc="-160" dirty="0">
                <a:latin typeface="Arial"/>
                <a:cs typeface="Arial"/>
              </a:rPr>
              <a:t>T</a:t>
            </a:r>
            <a:r>
              <a:rPr sz="1600" spc="-15" dirty="0">
                <a:latin typeface="Arial"/>
                <a:cs typeface="Arial"/>
              </a:rPr>
              <a:t>ab</a:t>
            </a:r>
            <a:r>
              <a:rPr sz="1600" spc="-5" dirty="0">
                <a:latin typeface="Arial"/>
                <a:cs typeface="Arial"/>
              </a:rPr>
              <a:t>le</a:t>
            </a:r>
            <a:endParaRPr sz="1600" dirty="0">
              <a:latin typeface="Arial"/>
              <a:cs typeface="Arial"/>
            </a:endParaRPr>
          </a:p>
        </p:txBody>
      </p:sp>
      <p:sp>
        <p:nvSpPr>
          <p:cNvPr id="137" name="object 77">
            <a:extLst>
              <a:ext uri="{FF2B5EF4-FFF2-40B4-BE49-F238E27FC236}">
                <a16:creationId xmlns:a16="http://schemas.microsoft.com/office/drawing/2014/main" id="{677339F3-C632-412D-A48C-CCB3D2367E6B}"/>
              </a:ext>
            </a:extLst>
          </p:cNvPr>
          <p:cNvSpPr txBox="1"/>
          <p:nvPr/>
        </p:nvSpPr>
        <p:spPr>
          <a:xfrm>
            <a:off x="1052661" y="2982277"/>
            <a:ext cx="1348740" cy="269875"/>
          </a:xfrm>
          <a:prstGeom prst="rect">
            <a:avLst/>
          </a:prstGeom>
        </p:spPr>
        <p:txBody>
          <a:bodyPr vert="horz" wrap="square" lIns="0" tIns="12700" rIns="0" bIns="0" rtlCol="0">
            <a:spAutoFit/>
          </a:bodyPr>
          <a:lstStyle/>
          <a:p>
            <a:pPr marL="38100">
              <a:lnSpc>
                <a:spcPct val="100000"/>
              </a:lnSpc>
              <a:spcBef>
                <a:spcPts val="100"/>
              </a:spcBef>
            </a:pPr>
            <a:r>
              <a:rPr sz="2400" spc="-7" baseline="-39930" dirty="0">
                <a:latin typeface="Arial"/>
                <a:cs typeface="Arial"/>
              </a:rPr>
              <a:t>Oven</a:t>
            </a:r>
            <a:r>
              <a:rPr sz="2400" spc="-367" baseline="-39930" dirty="0">
                <a:latin typeface="Arial"/>
                <a:cs typeface="Arial"/>
              </a:rPr>
              <a:t> </a:t>
            </a:r>
            <a:r>
              <a:rPr sz="1600" spc="-5" dirty="0">
                <a:latin typeface="Arial"/>
                <a:cs typeface="Arial"/>
              </a:rPr>
              <a:t>Drawers</a:t>
            </a:r>
            <a:endParaRPr sz="1600" dirty="0">
              <a:latin typeface="Arial"/>
              <a:cs typeface="Arial"/>
            </a:endParaRPr>
          </a:p>
        </p:txBody>
      </p:sp>
    </p:spTree>
    <p:extLst>
      <p:ext uri="{BB962C8B-B14F-4D97-AF65-F5344CB8AC3E}">
        <p14:creationId xmlns:p14="http://schemas.microsoft.com/office/powerpoint/2010/main" val="2201776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5C4FBD79-BB49-448C-8FB2-B79A1DE7B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477" y="2020342"/>
            <a:ext cx="9951041" cy="2811170"/>
          </a:xfrm>
          <a:prstGeom prst="rect">
            <a:avLst/>
          </a:prstGeom>
        </p:spPr>
      </p:pic>
    </p:spTree>
    <p:extLst>
      <p:ext uri="{BB962C8B-B14F-4D97-AF65-F5344CB8AC3E}">
        <p14:creationId xmlns:p14="http://schemas.microsoft.com/office/powerpoint/2010/main" val="4254353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12" name="TextBox 7">
            <a:extLst>
              <a:ext uri="{FF2B5EF4-FFF2-40B4-BE49-F238E27FC236}">
                <a16:creationId xmlns:a16="http://schemas.microsoft.com/office/drawing/2014/main" id="{7814BE0A-B01A-4A74-AE88-08851E073CCE}"/>
              </a:ext>
            </a:extLst>
          </p:cNvPr>
          <p:cNvSpPr txBox="1"/>
          <p:nvPr/>
        </p:nvSpPr>
        <p:spPr>
          <a:xfrm>
            <a:off x="2266950" y="2891879"/>
            <a:ext cx="7200900" cy="707886"/>
          </a:xfrm>
          <a:prstGeom prst="rect">
            <a:avLst/>
          </a:prstGeom>
          <a:noFill/>
        </p:spPr>
        <p:txBody>
          <a:bodyPr wrap="square" rtlCol="0">
            <a:spAutoFit/>
          </a:bodyPr>
          <a:lstStyle/>
          <a:p>
            <a:r>
              <a:rPr lang="en-GB" sz="4000" b="1" dirty="0">
                <a:solidFill>
                  <a:schemeClr val="bg1"/>
                </a:solidFill>
              </a:rPr>
              <a:t>Machine learning and Perception</a:t>
            </a:r>
          </a:p>
        </p:txBody>
      </p:sp>
    </p:spTree>
    <p:extLst>
      <p:ext uri="{BB962C8B-B14F-4D97-AF65-F5344CB8AC3E}">
        <p14:creationId xmlns:p14="http://schemas.microsoft.com/office/powerpoint/2010/main" val="38790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12" name="TextBox 7">
            <a:extLst>
              <a:ext uri="{FF2B5EF4-FFF2-40B4-BE49-F238E27FC236}">
                <a16:creationId xmlns:a16="http://schemas.microsoft.com/office/drawing/2014/main" id="{7814BE0A-B01A-4A74-AE88-08851E073CCE}"/>
              </a:ext>
            </a:extLst>
          </p:cNvPr>
          <p:cNvSpPr txBox="1"/>
          <p:nvPr/>
        </p:nvSpPr>
        <p:spPr>
          <a:xfrm>
            <a:off x="666750" y="663029"/>
            <a:ext cx="7200900" cy="707886"/>
          </a:xfrm>
          <a:prstGeom prst="rect">
            <a:avLst/>
          </a:prstGeom>
          <a:noFill/>
        </p:spPr>
        <p:txBody>
          <a:bodyPr wrap="square" rtlCol="0">
            <a:spAutoFit/>
          </a:bodyPr>
          <a:lstStyle/>
          <a:p>
            <a:r>
              <a:rPr lang="en-GB" sz="4000" b="1" dirty="0">
                <a:solidFill>
                  <a:schemeClr val="bg1"/>
                </a:solidFill>
              </a:rPr>
              <a:t>Machine learning and Perception</a:t>
            </a:r>
          </a:p>
        </p:txBody>
      </p:sp>
      <p:sp>
        <p:nvSpPr>
          <p:cNvPr id="2" name="ZoneTexte 1">
            <a:extLst>
              <a:ext uri="{FF2B5EF4-FFF2-40B4-BE49-F238E27FC236}">
                <a16:creationId xmlns:a16="http://schemas.microsoft.com/office/drawing/2014/main" id="{2F5A6506-1600-4C21-975E-4093ADE30DF5}"/>
              </a:ext>
            </a:extLst>
          </p:cNvPr>
          <p:cNvSpPr txBox="1"/>
          <p:nvPr/>
        </p:nvSpPr>
        <p:spPr>
          <a:xfrm>
            <a:off x="895350" y="2521058"/>
            <a:ext cx="7581900" cy="1815882"/>
          </a:xfrm>
          <a:prstGeom prst="rect">
            <a:avLst/>
          </a:prstGeom>
          <a:noFill/>
        </p:spPr>
        <p:txBody>
          <a:bodyPr wrap="square" rtlCol="0">
            <a:spAutoFit/>
          </a:bodyPr>
          <a:lstStyle/>
          <a:p>
            <a:r>
              <a:rPr lang="en-US" sz="2800" dirty="0">
                <a:solidFill>
                  <a:schemeClr val="bg1"/>
                </a:solidFill>
              </a:rPr>
              <a:t>Machine learning for robotic perception can be in the form of </a:t>
            </a:r>
            <a:r>
              <a:rPr lang="en-US" sz="2800" b="1" dirty="0">
                <a:solidFill>
                  <a:srgbClr val="FF0000"/>
                </a:solidFill>
              </a:rPr>
              <a:t>unsupervised</a:t>
            </a:r>
            <a:r>
              <a:rPr lang="en-US" sz="2800" dirty="0">
                <a:solidFill>
                  <a:schemeClr val="bg1"/>
                </a:solidFill>
              </a:rPr>
              <a:t> learning, or </a:t>
            </a:r>
            <a:r>
              <a:rPr lang="en-US" sz="2800" b="1" dirty="0">
                <a:solidFill>
                  <a:srgbClr val="FF0000"/>
                </a:solidFill>
              </a:rPr>
              <a:t>supervised </a:t>
            </a:r>
            <a:r>
              <a:rPr lang="en-US" sz="2800" dirty="0">
                <a:solidFill>
                  <a:schemeClr val="bg1"/>
                </a:solidFill>
              </a:rPr>
              <a:t>classifiers using </a:t>
            </a:r>
            <a:r>
              <a:rPr lang="en-US" sz="2800" dirty="0">
                <a:solidFill>
                  <a:schemeClr val="accent1"/>
                </a:solidFill>
              </a:rPr>
              <a:t>handcrafted</a:t>
            </a:r>
            <a:r>
              <a:rPr lang="en-US" sz="2800" dirty="0">
                <a:solidFill>
                  <a:schemeClr val="bg1"/>
                </a:solidFill>
              </a:rPr>
              <a:t> features, or </a:t>
            </a:r>
          </a:p>
          <a:p>
            <a:r>
              <a:rPr lang="en-US" sz="2800" dirty="0">
                <a:solidFill>
                  <a:schemeClr val="accent1"/>
                </a:solidFill>
              </a:rPr>
              <a:t>deep-learning</a:t>
            </a:r>
            <a:r>
              <a:rPr lang="en-US" sz="2800" dirty="0">
                <a:solidFill>
                  <a:schemeClr val="bg1"/>
                </a:solidFill>
              </a:rPr>
              <a:t> neural networks .</a:t>
            </a:r>
            <a:endParaRPr lang="en-GB" sz="2800" dirty="0">
              <a:solidFill>
                <a:schemeClr val="bg1"/>
              </a:solidFill>
            </a:endParaRPr>
          </a:p>
        </p:txBody>
      </p:sp>
    </p:spTree>
    <p:extLst>
      <p:ext uri="{BB962C8B-B14F-4D97-AF65-F5344CB8AC3E}">
        <p14:creationId xmlns:p14="http://schemas.microsoft.com/office/powerpoint/2010/main" val="323806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12" name="TextBox 7">
            <a:extLst>
              <a:ext uri="{FF2B5EF4-FFF2-40B4-BE49-F238E27FC236}">
                <a16:creationId xmlns:a16="http://schemas.microsoft.com/office/drawing/2014/main" id="{7814BE0A-B01A-4A74-AE88-08851E073CCE}"/>
              </a:ext>
            </a:extLst>
          </p:cNvPr>
          <p:cNvSpPr txBox="1"/>
          <p:nvPr/>
        </p:nvSpPr>
        <p:spPr>
          <a:xfrm>
            <a:off x="1104900" y="3105834"/>
            <a:ext cx="10306050" cy="646331"/>
          </a:xfrm>
          <a:prstGeom prst="rect">
            <a:avLst/>
          </a:prstGeom>
          <a:noFill/>
        </p:spPr>
        <p:txBody>
          <a:bodyPr wrap="square" rtlCol="0">
            <a:spAutoFit/>
          </a:bodyPr>
          <a:lstStyle/>
          <a:p>
            <a:r>
              <a:rPr lang="en-GB" sz="3600" b="1" dirty="0">
                <a:solidFill>
                  <a:schemeClr val="bg1"/>
                </a:solidFill>
              </a:rPr>
              <a:t>Sensor-based environment representation/mapping</a:t>
            </a:r>
          </a:p>
        </p:txBody>
      </p:sp>
    </p:spTree>
    <p:extLst>
      <p:ext uri="{BB962C8B-B14F-4D97-AF65-F5344CB8AC3E}">
        <p14:creationId xmlns:p14="http://schemas.microsoft.com/office/powerpoint/2010/main" val="256801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12" name="TextBox 7">
            <a:extLst>
              <a:ext uri="{FF2B5EF4-FFF2-40B4-BE49-F238E27FC236}">
                <a16:creationId xmlns:a16="http://schemas.microsoft.com/office/drawing/2014/main" id="{7814BE0A-B01A-4A74-AE88-08851E073CCE}"/>
              </a:ext>
            </a:extLst>
          </p:cNvPr>
          <p:cNvSpPr txBox="1"/>
          <p:nvPr/>
        </p:nvSpPr>
        <p:spPr>
          <a:xfrm>
            <a:off x="1104900" y="3105834"/>
            <a:ext cx="10306050" cy="1200329"/>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chemeClr val="bg1"/>
                </a:solidFill>
              </a:rPr>
              <a:t>Localization</a:t>
            </a:r>
          </a:p>
          <a:p>
            <a:pPr marL="571500" indent="-571500">
              <a:buFont typeface="Arial" panose="020B0604020202020204" pitchFamily="34" charset="0"/>
              <a:buChar char="•"/>
            </a:pPr>
            <a:r>
              <a:rPr lang="en-GB" sz="3600" dirty="0">
                <a:solidFill>
                  <a:schemeClr val="bg1"/>
                </a:solidFill>
              </a:rPr>
              <a:t>Navigation</a:t>
            </a:r>
            <a:endParaRPr lang="en-GB" sz="3600" b="1" dirty="0">
              <a:solidFill>
                <a:schemeClr val="bg1"/>
              </a:solidFill>
            </a:endParaRPr>
          </a:p>
        </p:txBody>
      </p:sp>
      <p:sp>
        <p:nvSpPr>
          <p:cNvPr id="3" name="TextBox 7">
            <a:extLst>
              <a:ext uri="{FF2B5EF4-FFF2-40B4-BE49-F238E27FC236}">
                <a16:creationId xmlns:a16="http://schemas.microsoft.com/office/drawing/2014/main" id="{FBA5F4E3-50C5-4D2F-BCAD-16E76793E298}"/>
              </a:ext>
            </a:extLst>
          </p:cNvPr>
          <p:cNvSpPr txBox="1"/>
          <p:nvPr/>
        </p:nvSpPr>
        <p:spPr>
          <a:xfrm>
            <a:off x="1104900" y="1792068"/>
            <a:ext cx="10306050" cy="646331"/>
          </a:xfrm>
          <a:prstGeom prst="rect">
            <a:avLst/>
          </a:prstGeom>
          <a:noFill/>
        </p:spPr>
        <p:txBody>
          <a:bodyPr wrap="square" rtlCol="0">
            <a:spAutoFit/>
          </a:bodyPr>
          <a:lstStyle/>
          <a:p>
            <a:r>
              <a:rPr lang="en-GB" sz="3600" b="1" dirty="0">
                <a:solidFill>
                  <a:schemeClr val="bg1"/>
                </a:solidFill>
              </a:rPr>
              <a:t> Perception functions</a:t>
            </a:r>
          </a:p>
        </p:txBody>
      </p:sp>
    </p:spTree>
    <p:extLst>
      <p:ext uri="{BB962C8B-B14F-4D97-AF65-F5344CB8AC3E}">
        <p14:creationId xmlns:p14="http://schemas.microsoft.com/office/powerpoint/2010/main" val="201601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7" name="TextBox 6"/>
          <p:cNvSpPr txBox="1"/>
          <p:nvPr/>
        </p:nvSpPr>
        <p:spPr>
          <a:xfrm>
            <a:off x="3037798" y="2333043"/>
            <a:ext cx="6756482" cy="707886"/>
          </a:xfrm>
          <a:prstGeom prst="rect">
            <a:avLst/>
          </a:prstGeom>
          <a:noFill/>
        </p:spPr>
        <p:txBody>
          <a:bodyPr wrap="square" rtlCol="0">
            <a:spAutoFit/>
          </a:bodyPr>
          <a:lstStyle/>
          <a:p>
            <a:r>
              <a:rPr lang="en-GB" sz="4000" b="1" dirty="0">
                <a:solidFill>
                  <a:schemeClr val="bg1"/>
                </a:solidFill>
              </a:rPr>
              <a:t>Environment representation</a:t>
            </a:r>
          </a:p>
        </p:txBody>
      </p:sp>
      <p:grpSp>
        <p:nvGrpSpPr>
          <p:cNvPr id="3" name="Group 2"/>
          <p:cNvGrpSpPr/>
          <p:nvPr/>
        </p:nvGrpSpPr>
        <p:grpSpPr>
          <a:xfrm>
            <a:off x="5135879" y="3244333"/>
            <a:ext cx="1920240" cy="91440"/>
            <a:chOff x="4831644" y="3200400"/>
            <a:chExt cx="1920240" cy="91440"/>
          </a:xfrm>
        </p:grpSpPr>
        <p:sp>
          <p:nvSpPr>
            <p:cNvPr id="2" name="Rectangle 1"/>
            <p:cNvSpPr/>
            <p:nvPr/>
          </p:nvSpPr>
          <p:spPr>
            <a:xfrm>
              <a:off x="4831644" y="3200400"/>
              <a:ext cx="640080" cy="91440"/>
            </a:xfrm>
            <a:prstGeom prst="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71724" y="3200400"/>
              <a:ext cx="640080" cy="91440"/>
            </a:xfrm>
            <a:prstGeom prst="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5027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7" name="TextBox 6"/>
          <p:cNvSpPr txBox="1"/>
          <p:nvPr/>
        </p:nvSpPr>
        <p:spPr>
          <a:xfrm>
            <a:off x="2614863" y="2382113"/>
            <a:ext cx="6962274" cy="1200329"/>
          </a:xfrm>
          <a:prstGeom prst="rect">
            <a:avLst/>
          </a:prstGeom>
          <a:noFill/>
        </p:spPr>
        <p:txBody>
          <a:bodyPr wrap="square" rtlCol="0">
            <a:spAutoFit/>
          </a:bodyPr>
          <a:lstStyle/>
          <a:p>
            <a:pPr algn="ctr"/>
            <a:r>
              <a:rPr lang="en-US" sz="3600" b="1" dirty="0">
                <a:solidFill>
                  <a:schemeClr val="bg1"/>
                </a:solidFill>
              </a:rPr>
              <a:t>Difference between Robots and Artificial Intelligence</a:t>
            </a:r>
          </a:p>
        </p:txBody>
      </p:sp>
      <p:grpSp>
        <p:nvGrpSpPr>
          <p:cNvPr id="3" name="Group 2"/>
          <p:cNvGrpSpPr/>
          <p:nvPr/>
        </p:nvGrpSpPr>
        <p:grpSpPr>
          <a:xfrm>
            <a:off x="5135880" y="3875722"/>
            <a:ext cx="1920240" cy="91440"/>
            <a:chOff x="4831644" y="3200400"/>
            <a:chExt cx="1920240" cy="91440"/>
          </a:xfrm>
        </p:grpSpPr>
        <p:sp>
          <p:nvSpPr>
            <p:cNvPr id="2" name="Rectangle 1"/>
            <p:cNvSpPr/>
            <p:nvPr/>
          </p:nvSpPr>
          <p:spPr>
            <a:xfrm>
              <a:off x="4831644" y="3200400"/>
              <a:ext cx="640080" cy="91440"/>
            </a:xfrm>
            <a:prstGeom prst="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71724" y="3200400"/>
              <a:ext cx="640080" cy="91440"/>
            </a:xfrm>
            <a:prstGeom prst="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3402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7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66D1A86E-D8B3-4AD2-9EA5-B6967ABB0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888659"/>
            <a:ext cx="10905066" cy="3080682"/>
          </a:xfrm>
          <a:prstGeom prst="rect">
            <a:avLst/>
          </a:prstGeom>
        </p:spPr>
      </p:pic>
    </p:spTree>
    <p:extLst>
      <p:ext uri="{BB962C8B-B14F-4D97-AF65-F5344CB8AC3E}">
        <p14:creationId xmlns:p14="http://schemas.microsoft.com/office/powerpoint/2010/main" val="2401406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96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4700" y="1520217"/>
            <a:ext cx="3208020"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The occupancy Grid mapping</a:t>
            </a:r>
            <a:endParaRPr lang="en-US" sz="2600" b="1" kern="1200" dirty="0">
              <a:solidFill>
                <a:srgbClr val="FFFFFF"/>
              </a:solidFill>
              <a:latin typeface="+mj-lt"/>
              <a:ea typeface="+mj-ea"/>
              <a:cs typeface="+mj-cs"/>
            </a:endParaRPr>
          </a:p>
        </p:txBody>
      </p:sp>
      <p:pic>
        <p:nvPicPr>
          <p:cNvPr id="8" name="Image 7">
            <a:extLst>
              <a:ext uri="{FF2B5EF4-FFF2-40B4-BE49-F238E27FC236}">
                <a16:creationId xmlns:a16="http://schemas.microsoft.com/office/drawing/2014/main" id="{AC412B10-E9F4-4ADE-AEBA-70693477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883" y="409362"/>
            <a:ext cx="6445733" cy="4930987"/>
          </a:xfrm>
          <a:prstGeom prst="rect">
            <a:avLst/>
          </a:prstGeom>
        </p:spPr>
      </p:pic>
    </p:spTree>
    <p:extLst>
      <p:ext uri="{BB962C8B-B14F-4D97-AF65-F5344CB8AC3E}">
        <p14:creationId xmlns:p14="http://schemas.microsoft.com/office/powerpoint/2010/main" val="2792406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7" name="TextBox 6"/>
          <p:cNvSpPr txBox="1"/>
          <p:nvPr/>
        </p:nvSpPr>
        <p:spPr>
          <a:xfrm>
            <a:off x="4066498" y="2333043"/>
            <a:ext cx="6756482" cy="707886"/>
          </a:xfrm>
          <a:prstGeom prst="rect">
            <a:avLst/>
          </a:prstGeom>
          <a:noFill/>
        </p:spPr>
        <p:txBody>
          <a:bodyPr wrap="square" rtlCol="0">
            <a:spAutoFit/>
          </a:bodyPr>
          <a:lstStyle/>
          <a:p>
            <a:r>
              <a:rPr lang="en-GB" sz="4000" dirty="0">
                <a:solidFill>
                  <a:schemeClr val="bg1"/>
                </a:solidFill>
              </a:rPr>
              <a:t>Robotic mapping</a:t>
            </a:r>
          </a:p>
        </p:txBody>
      </p:sp>
      <p:grpSp>
        <p:nvGrpSpPr>
          <p:cNvPr id="3" name="Group 2"/>
          <p:cNvGrpSpPr/>
          <p:nvPr/>
        </p:nvGrpSpPr>
        <p:grpSpPr>
          <a:xfrm>
            <a:off x="5135879" y="3244333"/>
            <a:ext cx="1920240" cy="91440"/>
            <a:chOff x="4831644" y="3200400"/>
            <a:chExt cx="1920240" cy="91440"/>
          </a:xfrm>
        </p:grpSpPr>
        <p:sp>
          <p:nvSpPr>
            <p:cNvPr id="2" name="Rectangle 1"/>
            <p:cNvSpPr/>
            <p:nvPr/>
          </p:nvSpPr>
          <p:spPr>
            <a:xfrm>
              <a:off x="4831644" y="3200400"/>
              <a:ext cx="640080" cy="91440"/>
            </a:xfrm>
            <a:prstGeom prst="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71724" y="3200400"/>
              <a:ext cx="640080" cy="91440"/>
            </a:xfrm>
            <a:prstGeom prst="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3176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7">
            <a:extLst>
              <a:ext uri="{FF2B5EF4-FFF2-40B4-BE49-F238E27FC236}">
                <a16:creationId xmlns:a16="http://schemas.microsoft.com/office/drawing/2014/main" id="{7814BE0A-B01A-4A74-AE88-08851E073CCE}"/>
              </a:ext>
            </a:extLst>
          </p:cNvPr>
          <p:cNvSpPr txBox="1"/>
          <p:nvPr/>
        </p:nvSpPr>
        <p:spPr>
          <a:xfrm>
            <a:off x="655721" y="838755"/>
            <a:ext cx="3657600" cy="76457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b="1" kern="1200" dirty="0">
                <a:solidFill>
                  <a:srgbClr val="FFFFFF"/>
                </a:solidFill>
                <a:latin typeface="+mj-lt"/>
                <a:ea typeface="+mj-ea"/>
                <a:cs typeface="+mj-cs"/>
              </a:rPr>
              <a:t>Mapping</a:t>
            </a:r>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B0684107-FBC9-4851-B492-5FBF1932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822" y="1450524"/>
            <a:ext cx="6553545" cy="3964893"/>
          </a:xfrm>
          <a:prstGeom prst="rect">
            <a:avLst/>
          </a:prstGeom>
        </p:spPr>
      </p:pic>
      <p:sp>
        <p:nvSpPr>
          <p:cNvPr id="2" name="Rectangle : coins arrondis 1">
            <a:extLst>
              <a:ext uri="{FF2B5EF4-FFF2-40B4-BE49-F238E27FC236}">
                <a16:creationId xmlns:a16="http://schemas.microsoft.com/office/drawing/2014/main" id="{FCBC6421-E362-48AB-AF8A-88866F2B6B2C}"/>
              </a:ext>
            </a:extLst>
          </p:cNvPr>
          <p:cNvSpPr/>
          <p:nvPr/>
        </p:nvSpPr>
        <p:spPr>
          <a:xfrm>
            <a:off x="318367" y="1490459"/>
            <a:ext cx="4332307" cy="5123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semantic mapping process uses ML at various levels, e.g., reasoning on volumetric occupancy and occlusions, or identifying, describing, and matching optimally the local regions from different time-stamps/models, i.e., not only higher level interpretations. However, in the majority of applications, the primary role of environment mapping is to model data from exteroceptive sensors, mounted onboard the robot, in order to enable reasoning and inference regarding the real-world environment where the robot operates.</a:t>
            </a:r>
            <a:endParaRPr lang="en-GB" dirty="0"/>
          </a:p>
          <a:p>
            <a:endParaRPr lang="en-GB" dirty="0"/>
          </a:p>
        </p:txBody>
      </p:sp>
    </p:spTree>
    <p:extLst>
      <p:ext uri="{BB962C8B-B14F-4D97-AF65-F5344CB8AC3E}">
        <p14:creationId xmlns:p14="http://schemas.microsoft.com/office/powerpoint/2010/main" val="247398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7" name="TextBox 6"/>
          <p:cNvSpPr txBox="1"/>
          <p:nvPr/>
        </p:nvSpPr>
        <p:spPr>
          <a:xfrm>
            <a:off x="2717759" y="2274837"/>
            <a:ext cx="6756482" cy="1938992"/>
          </a:xfrm>
          <a:prstGeom prst="rect">
            <a:avLst/>
          </a:prstGeom>
          <a:noFill/>
        </p:spPr>
        <p:txBody>
          <a:bodyPr wrap="square" rtlCol="0">
            <a:spAutoFit/>
          </a:bodyPr>
          <a:lstStyle/>
          <a:p>
            <a:r>
              <a:rPr lang="en-US" sz="4000" b="1" dirty="0">
                <a:solidFill>
                  <a:schemeClr val="bg1"/>
                </a:solidFill>
              </a:rPr>
              <a:t>Artificial intelligence and machine learning applied in robotics perception</a:t>
            </a:r>
          </a:p>
        </p:txBody>
      </p:sp>
      <p:grpSp>
        <p:nvGrpSpPr>
          <p:cNvPr id="3" name="Group 2"/>
          <p:cNvGrpSpPr/>
          <p:nvPr/>
        </p:nvGrpSpPr>
        <p:grpSpPr>
          <a:xfrm>
            <a:off x="4583429" y="4213829"/>
            <a:ext cx="1920240" cy="91440"/>
            <a:chOff x="4831644" y="3200400"/>
            <a:chExt cx="1920240" cy="91440"/>
          </a:xfrm>
        </p:grpSpPr>
        <p:sp>
          <p:nvSpPr>
            <p:cNvPr id="2" name="Rectangle 1"/>
            <p:cNvSpPr/>
            <p:nvPr/>
          </p:nvSpPr>
          <p:spPr>
            <a:xfrm>
              <a:off x="4831644" y="3200400"/>
              <a:ext cx="640080" cy="91440"/>
            </a:xfrm>
            <a:prstGeom prst="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71724" y="3200400"/>
              <a:ext cx="640080" cy="91440"/>
            </a:xfrm>
            <a:prstGeom prst="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88547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7" name="TextBox 6"/>
          <p:cNvSpPr txBox="1"/>
          <p:nvPr/>
        </p:nvSpPr>
        <p:spPr>
          <a:xfrm>
            <a:off x="4184609" y="2721114"/>
            <a:ext cx="6756482" cy="707886"/>
          </a:xfrm>
          <a:prstGeom prst="rect">
            <a:avLst/>
          </a:prstGeom>
          <a:noFill/>
        </p:spPr>
        <p:txBody>
          <a:bodyPr wrap="square" rtlCol="0">
            <a:spAutoFit/>
          </a:bodyPr>
          <a:lstStyle/>
          <a:p>
            <a:r>
              <a:rPr lang="en-GB" sz="4000" b="1" dirty="0">
                <a:solidFill>
                  <a:schemeClr val="bg1"/>
                </a:solidFill>
              </a:rPr>
              <a:t>Case studies</a:t>
            </a:r>
          </a:p>
        </p:txBody>
      </p:sp>
      <p:grpSp>
        <p:nvGrpSpPr>
          <p:cNvPr id="3" name="Group 2"/>
          <p:cNvGrpSpPr/>
          <p:nvPr/>
        </p:nvGrpSpPr>
        <p:grpSpPr>
          <a:xfrm>
            <a:off x="4659629" y="3604229"/>
            <a:ext cx="1920240" cy="91440"/>
            <a:chOff x="4831644" y="3200400"/>
            <a:chExt cx="1920240" cy="91440"/>
          </a:xfrm>
        </p:grpSpPr>
        <p:sp>
          <p:nvSpPr>
            <p:cNvPr id="2" name="Rectangle 1"/>
            <p:cNvSpPr/>
            <p:nvPr/>
          </p:nvSpPr>
          <p:spPr>
            <a:xfrm>
              <a:off x="4831644" y="3200400"/>
              <a:ext cx="640080" cy="91440"/>
            </a:xfrm>
            <a:prstGeom prst="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71724" y="3200400"/>
              <a:ext cx="640080" cy="91440"/>
            </a:xfrm>
            <a:prstGeom prst="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70098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DE55275-A53C-467C-95B1-3F44D90BDED5}"/>
              </a:ext>
            </a:extLst>
          </p:cNvPr>
          <p:cNvPicPr>
            <a:picLocks noChangeAspect="1"/>
          </p:cNvPicPr>
          <p:nvPr/>
        </p:nvPicPr>
        <p:blipFill rotWithShape="1">
          <a:blip r:embed="rId3">
            <a:extLst>
              <a:ext uri="{28A0092B-C50C-407E-A947-70E740481C1C}">
                <a14:useLocalDpi xmlns:a14="http://schemas.microsoft.com/office/drawing/2010/main" val="0"/>
              </a:ext>
            </a:extLst>
          </a:blip>
          <a:srcRect t="19383" r="-1" b="-1"/>
          <a:stretch/>
        </p:blipFill>
        <p:spPr>
          <a:xfrm>
            <a:off x="321733" y="321733"/>
            <a:ext cx="11548534" cy="6214534"/>
          </a:xfrm>
          <a:prstGeom prst="rect">
            <a:avLst/>
          </a:prstGeom>
        </p:spPr>
      </p:pic>
      <p:sp>
        <p:nvSpPr>
          <p:cNvPr id="6" name="Rectangle 5">
            <a:extLst>
              <a:ext uri="{FF2B5EF4-FFF2-40B4-BE49-F238E27FC236}">
                <a16:creationId xmlns:a16="http://schemas.microsoft.com/office/drawing/2014/main" id="{991CC8E4-2E24-4CA5-A1D0-921F5018C9DF}"/>
              </a:ext>
            </a:extLst>
          </p:cNvPr>
          <p:cNvSpPr/>
          <p:nvPr/>
        </p:nvSpPr>
        <p:spPr>
          <a:xfrm>
            <a:off x="4152915" y="5377934"/>
            <a:ext cx="5139356" cy="830997"/>
          </a:xfrm>
          <a:prstGeom prst="rect">
            <a:avLst/>
          </a:prstGeom>
        </p:spPr>
        <p:txBody>
          <a:bodyPr wrap="none">
            <a:spAutoFit/>
          </a:bodyPr>
          <a:lstStyle/>
          <a:p>
            <a:r>
              <a:rPr lang="en-GB" sz="4800" b="1" dirty="0">
                <a:highlight>
                  <a:srgbClr val="FFFFFF"/>
                </a:highlight>
              </a:rPr>
              <a:t>The Strands project</a:t>
            </a:r>
          </a:p>
        </p:txBody>
      </p:sp>
    </p:spTree>
    <p:extLst>
      <p:ext uri="{BB962C8B-B14F-4D97-AF65-F5344CB8AC3E}">
        <p14:creationId xmlns:p14="http://schemas.microsoft.com/office/powerpoint/2010/main" val="2204516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6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C3906BFC-9703-4641-A4C8-80E596E7D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2730" y="643467"/>
            <a:ext cx="6006539" cy="5571066"/>
          </a:xfrm>
          <a:prstGeom prst="rect">
            <a:avLst/>
          </a:prstGeom>
        </p:spPr>
      </p:pic>
    </p:spTree>
    <p:extLst>
      <p:ext uri="{BB962C8B-B14F-4D97-AF65-F5344CB8AC3E}">
        <p14:creationId xmlns:p14="http://schemas.microsoft.com/office/powerpoint/2010/main" val="36505249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7" name="TextBox 6"/>
          <p:cNvSpPr txBox="1"/>
          <p:nvPr/>
        </p:nvSpPr>
        <p:spPr>
          <a:xfrm>
            <a:off x="3251159" y="2721114"/>
            <a:ext cx="6756482" cy="707886"/>
          </a:xfrm>
          <a:prstGeom prst="rect">
            <a:avLst/>
          </a:prstGeom>
          <a:noFill/>
        </p:spPr>
        <p:txBody>
          <a:bodyPr wrap="square" rtlCol="0">
            <a:spAutoFit/>
          </a:bodyPr>
          <a:lstStyle/>
          <a:p>
            <a:r>
              <a:rPr lang="en-GB" sz="4000" b="1" dirty="0">
                <a:solidFill>
                  <a:schemeClr val="bg1"/>
                </a:solidFill>
              </a:rPr>
              <a:t>The AUTOCITS project</a:t>
            </a:r>
          </a:p>
        </p:txBody>
      </p:sp>
    </p:spTree>
    <p:extLst>
      <p:ext uri="{BB962C8B-B14F-4D97-AF65-F5344CB8AC3E}">
        <p14:creationId xmlns:p14="http://schemas.microsoft.com/office/powerpoint/2010/main" val="3650621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7" name="TextBox 6"/>
          <p:cNvSpPr txBox="1"/>
          <p:nvPr/>
        </p:nvSpPr>
        <p:spPr>
          <a:xfrm>
            <a:off x="4470359" y="2721114"/>
            <a:ext cx="6756482" cy="707886"/>
          </a:xfrm>
          <a:prstGeom prst="rect">
            <a:avLst/>
          </a:prstGeom>
          <a:noFill/>
        </p:spPr>
        <p:txBody>
          <a:bodyPr wrap="square" rtlCol="0">
            <a:spAutoFit/>
          </a:bodyPr>
          <a:lstStyle/>
          <a:p>
            <a:r>
              <a:rPr lang="en-GB" sz="4000" b="1" dirty="0">
                <a:solidFill>
                  <a:schemeClr val="bg1"/>
                </a:solidFill>
              </a:rPr>
              <a:t>Conclusions</a:t>
            </a:r>
          </a:p>
        </p:txBody>
      </p:sp>
    </p:spTree>
    <p:extLst>
      <p:ext uri="{BB962C8B-B14F-4D97-AF65-F5344CB8AC3E}">
        <p14:creationId xmlns:p14="http://schemas.microsoft.com/office/powerpoint/2010/main" val="1499912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133AF38-E332-4FA9-AD36-38EEB3032442}"/>
              </a:ext>
            </a:extLst>
          </p:cNvPr>
          <p:cNvPicPr>
            <a:picLocks noChangeAspect="1"/>
          </p:cNvPicPr>
          <p:nvPr/>
        </p:nvPicPr>
        <p:blipFill rotWithShape="1">
          <a:blip r:embed="rId3">
            <a:extLst>
              <a:ext uri="{28A0092B-C50C-407E-A947-70E740481C1C}">
                <a14:useLocalDpi xmlns:a14="http://schemas.microsoft.com/office/drawing/2010/main" val="0"/>
              </a:ext>
            </a:extLst>
          </a:blip>
          <a:srcRect t="7181" b="8233"/>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500" b="1" dirty="0">
                <a:solidFill>
                  <a:schemeClr val="tx1">
                    <a:lumMod val="85000"/>
                    <a:lumOff val="15000"/>
                  </a:schemeClr>
                </a:solidFill>
                <a:latin typeface="+mj-lt"/>
                <a:ea typeface="+mj-ea"/>
                <a:cs typeface="+mj-cs"/>
              </a:rPr>
              <a:t>Artificial Intelligence and Machine Learning in the Industrial Robotics Application</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500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7" name="TextBox 6"/>
          <p:cNvSpPr txBox="1"/>
          <p:nvPr/>
        </p:nvSpPr>
        <p:spPr>
          <a:xfrm>
            <a:off x="4636001" y="3075057"/>
            <a:ext cx="2842037" cy="707886"/>
          </a:xfrm>
          <a:prstGeom prst="rect">
            <a:avLst/>
          </a:prstGeom>
          <a:noFill/>
        </p:spPr>
        <p:txBody>
          <a:bodyPr wrap="square" rtlCol="0">
            <a:spAutoFit/>
          </a:bodyPr>
          <a:lstStyle/>
          <a:p>
            <a:r>
              <a:rPr lang="en-GB" sz="4000" b="1" dirty="0">
                <a:solidFill>
                  <a:schemeClr val="bg1"/>
                </a:solidFill>
              </a:rPr>
              <a:t>THANK YOU </a:t>
            </a:r>
          </a:p>
        </p:txBody>
      </p:sp>
    </p:spTree>
    <p:extLst>
      <p:ext uri="{BB962C8B-B14F-4D97-AF65-F5344CB8AC3E}">
        <p14:creationId xmlns:p14="http://schemas.microsoft.com/office/powerpoint/2010/main" val="12628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265F269-F4C0-4383-A871-5B320AA43EE4}"/>
              </a:ext>
            </a:extLst>
          </p:cNvPr>
          <p:cNvSpPr txBox="1">
            <a:spLocks noChangeArrowheads="1"/>
          </p:cNvSpPr>
          <p:nvPr/>
        </p:nvSpPr>
        <p:spPr>
          <a:xfrm>
            <a:off x="-1307431" y="1045912"/>
            <a:ext cx="7772400" cy="5111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4000" b="1" dirty="0">
                <a:solidFill>
                  <a:schemeClr val="bg1"/>
                </a:solidFill>
              </a:rPr>
              <a:t>Types of Robots :</a:t>
            </a:r>
          </a:p>
        </p:txBody>
      </p:sp>
      <p:sp>
        <p:nvSpPr>
          <p:cNvPr id="6" name="Text Box 6">
            <a:extLst>
              <a:ext uri="{FF2B5EF4-FFF2-40B4-BE49-F238E27FC236}">
                <a16:creationId xmlns:a16="http://schemas.microsoft.com/office/drawing/2014/main" id="{8D7E0787-8B7C-40B3-B909-899C0979FF7A}"/>
              </a:ext>
            </a:extLst>
          </p:cNvPr>
          <p:cNvSpPr txBox="1">
            <a:spLocks noChangeArrowheads="1"/>
          </p:cNvSpPr>
          <p:nvPr/>
        </p:nvSpPr>
        <p:spPr bwMode="auto">
          <a:xfrm>
            <a:off x="685800" y="2057400"/>
            <a:ext cx="797846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914400" indent="-457200" eaLnBrk="0" hangingPunct="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eaLnBrk="0" hangingPunct="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AutoNum type="arabicPeriod"/>
            </a:pPr>
            <a:r>
              <a:rPr lang="en-US" altLang="en-US" dirty="0">
                <a:solidFill>
                  <a:schemeClr val="bg1"/>
                </a:solidFill>
                <a:latin typeface="Times New Roman" panose="02020603050405020304" pitchFamily="18" charset="0"/>
              </a:rPr>
              <a:t>Manipulators</a:t>
            </a:r>
          </a:p>
          <a:p>
            <a:pPr lvl="1" eaLnBrk="1" hangingPunct="1">
              <a:spcBef>
                <a:spcPct val="0"/>
              </a:spcBef>
              <a:buClrTx/>
              <a:buSzTx/>
              <a:buFontTx/>
              <a:buNone/>
            </a:pPr>
            <a:r>
              <a:rPr lang="en-US" altLang="en-US" sz="3200" dirty="0">
                <a:solidFill>
                  <a:schemeClr val="bg1"/>
                </a:solidFill>
                <a:latin typeface="Times New Roman" panose="02020603050405020304" pitchFamily="18" charset="0"/>
              </a:rPr>
              <a:t>     based of the workplace.</a:t>
            </a:r>
          </a:p>
          <a:p>
            <a:pPr lvl="1" eaLnBrk="1" hangingPunct="1">
              <a:spcBef>
                <a:spcPct val="0"/>
              </a:spcBef>
              <a:buClrTx/>
              <a:buSzTx/>
              <a:buFontTx/>
              <a:buNone/>
            </a:pPr>
            <a:r>
              <a:rPr lang="en-US" altLang="en-US" dirty="0">
                <a:solidFill>
                  <a:schemeClr val="bg1"/>
                </a:solidFill>
                <a:latin typeface="Times New Roman" panose="02020603050405020304" pitchFamily="18" charset="0"/>
              </a:rPr>
              <a:t>(Common industrial robots)</a:t>
            </a:r>
          </a:p>
          <a:p>
            <a:pPr lvl="1" eaLnBrk="1" hangingPunct="1">
              <a:spcBef>
                <a:spcPct val="0"/>
              </a:spcBef>
              <a:buClrTx/>
              <a:buSzTx/>
              <a:buFontTx/>
              <a:buNone/>
            </a:pPr>
            <a:endParaRPr lang="en-US" altLang="en-US" dirty="0">
              <a:solidFill>
                <a:schemeClr val="bg1"/>
              </a:solidFill>
              <a:latin typeface="Times New Roman" panose="02020603050405020304" pitchFamily="18" charset="0"/>
            </a:endParaRPr>
          </a:p>
          <a:p>
            <a:pPr eaLnBrk="1" hangingPunct="1">
              <a:spcBef>
                <a:spcPct val="0"/>
              </a:spcBef>
              <a:buClrTx/>
              <a:buSzTx/>
              <a:buFontTx/>
              <a:buNone/>
            </a:pPr>
            <a:r>
              <a:rPr lang="en-US" altLang="en-US" dirty="0">
                <a:solidFill>
                  <a:schemeClr val="bg1"/>
                </a:solidFill>
                <a:latin typeface="Times New Roman" panose="02020603050405020304" pitchFamily="18" charset="0"/>
              </a:rPr>
              <a:t>2.  Mobile Robots</a:t>
            </a:r>
          </a:p>
          <a:p>
            <a:pPr lvl="1" eaLnBrk="1" hangingPunct="1">
              <a:spcBef>
                <a:spcPct val="0"/>
              </a:spcBef>
              <a:buClrTx/>
              <a:buSzTx/>
              <a:buFontTx/>
              <a:buNone/>
            </a:pPr>
            <a:r>
              <a:rPr lang="en-US" altLang="en-US" sz="3200" dirty="0">
                <a:solidFill>
                  <a:schemeClr val="bg1"/>
                </a:solidFill>
                <a:latin typeface="Times New Roman" panose="02020603050405020304" pitchFamily="18" charset="0"/>
              </a:rPr>
              <a:t>     Move using wheels, legs, etc.</a:t>
            </a:r>
          </a:p>
          <a:p>
            <a:pPr lvl="1" eaLnBrk="1" hangingPunct="1">
              <a:spcBef>
                <a:spcPct val="0"/>
              </a:spcBef>
              <a:buClrTx/>
              <a:buSzTx/>
              <a:buFontTx/>
              <a:buNone/>
            </a:pPr>
            <a:r>
              <a:rPr lang="en-US" altLang="en-US" sz="3200" dirty="0">
                <a:solidFill>
                  <a:schemeClr val="bg1"/>
                </a:solidFill>
                <a:latin typeface="Times New Roman" panose="02020603050405020304" pitchFamily="18" charset="0"/>
              </a:rPr>
              <a:t>     Examples: delivering food in hospitals,</a:t>
            </a:r>
          </a:p>
          <a:p>
            <a:pPr lvl="1" eaLnBrk="1" hangingPunct="1">
              <a:spcBef>
                <a:spcPct val="0"/>
              </a:spcBef>
              <a:buClrTx/>
              <a:buSzTx/>
              <a:buFontTx/>
              <a:buNone/>
            </a:pPr>
            <a:r>
              <a:rPr lang="en-US" altLang="en-US" sz="3200" dirty="0">
                <a:solidFill>
                  <a:schemeClr val="bg1"/>
                </a:solidFill>
                <a:latin typeface="Times New Roman" panose="02020603050405020304" pitchFamily="18" charset="0"/>
              </a:rPr>
              <a:t>     autonomous navigation, surveillance, etc.</a:t>
            </a:r>
          </a:p>
        </p:txBody>
      </p:sp>
    </p:spTree>
    <p:extLst>
      <p:ext uri="{BB962C8B-B14F-4D97-AF65-F5344CB8AC3E}">
        <p14:creationId xmlns:p14="http://schemas.microsoft.com/office/powerpoint/2010/main" val="66742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7C11B09-EDA7-40DF-91AB-F6D9F5974C9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6652" r="30903"/>
          <a:stretch/>
        </p:blipFill>
        <p:spPr>
          <a:xfrm>
            <a:off x="5797543" y="10"/>
            <a:ext cx="6394152" cy="6857990"/>
          </a:xfrm>
          <a:prstGeom prst="rect">
            <a:avLst/>
          </a:prstGeom>
        </p:spPr>
      </p:pic>
      <p:pic>
        <p:nvPicPr>
          <p:cNvPr id="12"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5" name="Rectangle 2">
            <a:extLst>
              <a:ext uri="{FF2B5EF4-FFF2-40B4-BE49-F238E27FC236}">
                <a16:creationId xmlns:a16="http://schemas.microsoft.com/office/drawing/2014/main" id="{3F1A2616-76AE-4945-B204-A23E94170119}"/>
              </a:ext>
            </a:extLst>
          </p:cNvPr>
          <p:cNvSpPr txBox="1">
            <a:spLocks noChangeArrowheads="1"/>
          </p:cNvSpPr>
          <p:nvPr/>
        </p:nvSpPr>
        <p:spPr>
          <a:xfrm>
            <a:off x="804998" y="798445"/>
            <a:ext cx="4803636" cy="131166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altLang="en-US" sz="4400" b="1">
                <a:solidFill>
                  <a:srgbClr val="000000"/>
                </a:solidFill>
              </a:rPr>
              <a:t>Types of Robots :</a:t>
            </a:r>
          </a:p>
        </p:txBody>
      </p:sp>
      <p:sp>
        <p:nvSpPr>
          <p:cNvPr id="7" name="Text Box 3">
            <a:extLst>
              <a:ext uri="{FF2B5EF4-FFF2-40B4-BE49-F238E27FC236}">
                <a16:creationId xmlns:a16="http://schemas.microsoft.com/office/drawing/2014/main" id="{7F7F5B0B-5EF2-4A6F-8CF8-7A93D1DAD824}"/>
              </a:ext>
            </a:extLst>
          </p:cNvPr>
          <p:cNvSpPr txBox="1">
            <a:spLocks noChangeArrowheads="1"/>
          </p:cNvSpPr>
          <p:nvPr/>
        </p:nvSpPr>
        <p:spPr bwMode="auto">
          <a:xfrm>
            <a:off x="209551" y="2272143"/>
            <a:ext cx="5886450" cy="378883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457200" indent="-457200" eaLnBrk="0" hangingPunct="0">
              <a:spcBef>
                <a:spcPct val="20000"/>
              </a:spcBef>
              <a:buClr>
                <a:schemeClr val="hlink"/>
              </a:buClr>
              <a:buSzPct val="110000"/>
              <a:buFont typeface="Wingdings" panose="05000000000000000000" pitchFamily="2" charset="2"/>
              <a:buBlip>
                <a:blip r:embed="rId5"/>
              </a:buBlip>
              <a:defRPr sz="3200">
                <a:solidFill>
                  <a:schemeClr val="tx1"/>
                </a:solidFill>
                <a:latin typeface="Tahoma" panose="020B0604030504040204" pitchFamily="34" charset="0"/>
              </a:defRPr>
            </a:lvl1pPr>
            <a:lvl2pPr marL="742950" indent="-285750" eaLnBrk="0" hangingPunct="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371600" indent="-457200" eaLnBrk="0" hangingPunct="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eaLnBrk="0" hangingPunct="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marL="228600" indent="0" eaLnBrk="1" hangingPunct="1">
              <a:lnSpc>
                <a:spcPct val="90000"/>
              </a:lnSpc>
              <a:spcBef>
                <a:spcPct val="0"/>
              </a:spcBef>
              <a:spcAft>
                <a:spcPts val="600"/>
              </a:spcAft>
              <a:buClrTx/>
              <a:buSzTx/>
              <a:buNone/>
            </a:pPr>
            <a:r>
              <a:rPr lang="en-US" altLang="en-US" sz="2800" b="1" dirty="0">
                <a:solidFill>
                  <a:srgbClr val="000000"/>
                </a:solidFill>
                <a:latin typeface="+mn-lt"/>
              </a:rPr>
              <a:t>3.Hybrid (mobile with manipulators)</a:t>
            </a:r>
          </a:p>
          <a:p>
            <a:pPr marL="1143000" lvl="2" indent="0" eaLnBrk="1" hangingPunct="1">
              <a:lnSpc>
                <a:spcPct val="90000"/>
              </a:lnSpc>
              <a:spcBef>
                <a:spcPct val="0"/>
              </a:spcBef>
              <a:spcAft>
                <a:spcPts val="600"/>
              </a:spcAft>
              <a:buClrTx/>
              <a:buSzTx/>
              <a:buNone/>
            </a:pPr>
            <a:r>
              <a:rPr lang="en-US" altLang="en-US" sz="2800" dirty="0">
                <a:solidFill>
                  <a:srgbClr val="000000"/>
                </a:solidFill>
                <a:latin typeface="+mn-lt"/>
              </a:rPr>
              <a:t>Examples: humanoid robot</a:t>
            </a:r>
          </a:p>
          <a:p>
            <a:pPr marL="1143000" lvl="2" indent="0" eaLnBrk="1" hangingPunct="1">
              <a:lnSpc>
                <a:spcPct val="90000"/>
              </a:lnSpc>
              <a:spcBef>
                <a:spcPct val="0"/>
              </a:spcBef>
              <a:spcAft>
                <a:spcPts val="600"/>
              </a:spcAft>
              <a:buClrTx/>
              <a:buSzTx/>
              <a:buNone/>
            </a:pPr>
            <a:r>
              <a:rPr lang="en-US" altLang="en-US" sz="2800" dirty="0">
                <a:solidFill>
                  <a:srgbClr val="000000"/>
                </a:solidFill>
                <a:latin typeface="+mn-lt"/>
              </a:rPr>
              <a:t>(physical design mimics human torso)</a:t>
            </a:r>
          </a:p>
          <a:p>
            <a:pPr marL="1143000" lvl="2" indent="0" eaLnBrk="1" hangingPunct="1">
              <a:lnSpc>
                <a:spcPct val="90000"/>
              </a:lnSpc>
              <a:spcBef>
                <a:spcPct val="0"/>
              </a:spcBef>
              <a:spcAft>
                <a:spcPts val="600"/>
              </a:spcAft>
              <a:buClrTx/>
              <a:buSzTx/>
              <a:buNone/>
            </a:pPr>
            <a:r>
              <a:rPr lang="en-US" altLang="en-US" sz="2800" dirty="0">
                <a:solidFill>
                  <a:srgbClr val="000000"/>
                </a:solidFill>
                <a:latin typeface="+mn-lt"/>
              </a:rPr>
              <a:t>Made by Honda Corp. in Japan.</a:t>
            </a:r>
          </a:p>
          <a:p>
            <a:pPr marL="228600" indent="0" eaLnBrk="1" hangingPunct="1">
              <a:lnSpc>
                <a:spcPct val="90000"/>
              </a:lnSpc>
              <a:spcBef>
                <a:spcPct val="0"/>
              </a:spcBef>
              <a:spcAft>
                <a:spcPts val="600"/>
              </a:spcAft>
              <a:buClrTx/>
              <a:buSzTx/>
              <a:buNone/>
            </a:pPr>
            <a:r>
              <a:rPr lang="en-US" altLang="en-US" sz="2000" dirty="0">
                <a:solidFill>
                  <a:srgbClr val="000000"/>
                </a:solidFill>
                <a:latin typeface="+mn-lt"/>
              </a:rPr>
              <a:t>  </a:t>
            </a:r>
          </a:p>
        </p:txBody>
      </p:sp>
    </p:spTree>
    <p:extLst>
      <p:ext uri="{BB962C8B-B14F-4D97-AF65-F5344CB8AC3E}">
        <p14:creationId xmlns:p14="http://schemas.microsoft.com/office/powerpoint/2010/main" val="21648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265F269-F4C0-4383-A871-5B320AA43EE4}"/>
              </a:ext>
            </a:extLst>
          </p:cNvPr>
          <p:cNvSpPr txBox="1">
            <a:spLocks noChangeArrowheads="1"/>
          </p:cNvSpPr>
          <p:nvPr/>
        </p:nvSpPr>
        <p:spPr>
          <a:xfrm>
            <a:off x="1876927" y="2917825"/>
            <a:ext cx="7772400" cy="5111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buFont typeface="+mj-lt"/>
              <a:buAutoNum type="romanUcPeriod" startAt="2"/>
            </a:pPr>
            <a:r>
              <a:rPr lang="en-US" altLang="en-US" sz="4000" b="1" i="1" dirty="0">
                <a:solidFill>
                  <a:schemeClr val="bg1"/>
                </a:solidFill>
                <a:latin typeface="Times New Roman" panose="02020603050405020304" pitchFamily="18" charset="0"/>
              </a:rPr>
              <a:t>Robot Hardware</a:t>
            </a:r>
            <a:endParaRPr lang="en-US" altLang="en-US" sz="4000" b="1" dirty="0">
              <a:solidFill>
                <a:schemeClr val="bg1"/>
              </a:solidFill>
            </a:endParaRPr>
          </a:p>
        </p:txBody>
      </p:sp>
    </p:spTree>
    <p:extLst>
      <p:ext uri="{BB962C8B-B14F-4D97-AF65-F5344CB8AC3E}">
        <p14:creationId xmlns:p14="http://schemas.microsoft.com/office/powerpoint/2010/main" val="3735013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TotalTime>
  <Words>4533</Words>
  <Application>Microsoft Office PowerPoint</Application>
  <PresentationFormat>Grand écran</PresentationFormat>
  <Paragraphs>624</Paragraphs>
  <Slides>60</Slides>
  <Notes>55</Notes>
  <HiddenSlides>7</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60</vt:i4>
      </vt:variant>
    </vt:vector>
  </HeadingPairs>
  <TitlesOfParts>
    <vt:vector size="71" baseType="lpstr">
      <vt:lpstr>Arial</vt:lpstr>
      <vt:lpstr>Arial Narrow</vt:lpstr>
      <vt:lpstr>Calibri</vt:lpstr>
      <vt:lpstr>Calibri Light</vt:lpstr>
      <vt:lpstr>Candara</vt:lpstr>
      <vt:lpstr>Impact</vt:lpstr>
      <vt:lpstr>Times New Roman</vt:lpstr>
      <vt:lpstr>Verdana</vt:lpstr>
      <vt:lpstr>Wingdings</vt:lpstr>
      <vt:lpstr>Wingdings 3</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The SmartTer Platform (2004-2007)</vt:lpstr>
      <vt:lpstr>deep-learning based multimodal detection and tracking system</vt:lpstr>
      <vt:lpstr>Présentation PowerPoint</vt:lpstr>
      <vt:lpstr>Présentation PowerPoint</vt:lpstr>
      <vt:lpstr>Présentation PowerPoint</vt:lpstr>
      <vt:lpstr>Heading Sensors</vt:lpstr>
      <vt:lpstr>Présentation PowerPoint</vt:lpstr>
      <vt:lpstr>Motion-Capture Systems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gouasmia gouasmi</dc:creator>
  <cp:lastModifiedBy>gouasmia gouasmi</cp:lastModifiedBy>
  <cp:revision>22</cp:revision>
  <dcterms:created xsi:type="dcterms:W3CDTF">2019-05-31T05:05:29Z</dcterms:created>
  <dcterms:modified xsi:type="dcterms:W3CDTF">2019-06-14T11:46:45Z</dcterms:modified>
</cp:coreProperties>
</file>